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commentAuthors.xml" ContentType="application/vnd.openxmlformats-officedocument.presentationml.commentAuthor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0" r:id="rId3"/>
  </p:sldMasterIdLst>
  <p:notesMasterIdLst>
    <p:notesMasterId r:id="rId37"/>
  </p:notesMasterIdLst>
  <p:sldIdLst>
    <p:sldId id="295" r:id="rId4"/>
    <p:sldId id="371" r:id="rId5"/>
    <p:sldId id="398" r:id="rId6"/>
    <p:sldId id="400" r:id="rId7"/>
    <p:sldId id="401" r:id="rId8"/>
    <p:sldId id="399" r:id="rId9"/>
    <p:sldId id="388" r:id="rId10"/>
    <p:sldId id="370" r:id="rId11"/>
    <p:sldId id="381" r:id="rId12"/>
    <p:sldId id="403" r:id="rId13"/>
    <p:sldId id="430" r:id="rId14"/>
    <p:sldId id="380" r:id="rId15"/>
    <p:sldId id="383" r:id="rId16"/>
    <p:sldId id="377" r:id="rId17"/>
    <p:sldId id="384" r:id="rId18"/>
    <p:sldId id="382" r:id="rId19"/>
    <p:sldId id="378" r:id="rId20"/>
    <p:sldId id="379" r:id="rId21"/>
    <p:sldId id="406" r:id="rId22"/>
    <p:sldId id="386" r:id="rId23"/>
    <p:sldId id="405" r:id="rId24"/>
    <p:sldId id="408" r:id="rId25"/>
    <p:sldId id="409" r:id="rId26"/>
    <p:sldId id="410" r:id="rId27"/>
    <p:sldId id="376" r:id="rId28"/>
    <p:sldId id="411" r:id="rId29"/>
    <p:sldId id="373" r:id="rId30"/>
    <p:sldId id="413" r:id="rId31"/>
    <p:sldId id="385" r:id="rId32"/>
    <p:sldId id="387" r:id="rId33"/>
    <p:sldId id="427" r:id="rId34"/>
    <p:sldId id="428" r:id="rId35"/>
    <p:sldId id="296" r:id="rId36"/>
  </p:sldIdLst>
  <p:sldSz cx="12192000" cy="6858000"/>
  <p:notesSz cx="6858000" cy="9144000"/>
  <p:embeddedFontLst>
    <p:embeddedFont>
      <p:font typeface="Arial Black" panose="020B0A04020102020204" charset="0"/>
      <p:bold r:id="rId42"/>
    </p:embeddedFont>
    <p:embeddedFont>
      <p:font typeface="微软雅黑" panose="020B0503020204020204" charset="-122"/>
      <p:regular r:id="rId43"/>
    </p:embeddedFont>
    <p:embeddedFont>
      <p:font typeface="汉仪大宋简" panose="02010609000101010101" pitchFamily="49" charset="-122"/>
      <p:regular r:id="rId44"/>
    </p:embeddedFont>
    <p:embeddedFont>
      <p:font typeface="微软雅黑 Light" panose="020B0502040204020203" pitchFamily="34" charset="-122"/>
      <p:regular r:id="rId45"/>
    </p:embeddedFont>
    <p:embeddedFont>
      <p:font typeface="Calibri" panose="020F0502020204030204" pitchFamily="34" charset="0"/>
      <p:regular r:id="rId46"/>
      <p:bold r:id="rId47"/>
      <p:italic r:id="rId48"/>
      <p:boldItalic r:id="rId49"/>
    </p:embeddedFont>
    <p:embeddedFont>
      <p:font typeface="汉仪力量黑简" panose="00020600040101010101" charset="-122"/>
      <p:regular r:id="rId50"/>
    </p:embeddedFont>
    <p:embeddedFont>
      <p:font typeface="黑体" panose="02010609060101010101" charset="-122"/>
      <p:regular r:id="rId51"/>
    </p:embeddedFont>
    <p:embeddedFont>
      <p:font typeface="等线 Light" panose="02010600030101010101" charset="-122"/>
      <p:regular r:id="rId52"/>
    </p:embeddedFont>
    <p:embeddedFont>
      <p:font typeface="等线" panose="02010600030101010101" charset="-122"/>
      <p:regular r:id="rId53"/>
    </p:embeddedFont>
    <p:embeddedFont>
      <p:font typeface="方正小标宋简体" panose="02000000000000000000" charset="-122"/>
      <p:regular r:id="rId54"/>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DCB074"/>
    <a:srgbClr val="F1D9B6"/>
    <a:srgbClr val="ECCDA4"/>
    <a:srgbClr val="FB9E13"/>
    <a:srgbClr val="D0744B"/>
    <a:srgbClr val="C8AFA4"/>
    <a:srgbClr val="D18A5E"/>
    <a:srgbClr val="E0AF6A"/>
    <a:srgbClr val="EED3AD"/>
    <a:srgbClr val="E2793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606" autoAdjust="0"/>
  </p:normalViewPr>
  <p:slideViewPr>
    <p:cSldViewPr snapToGrid="0" showGuides="1">
      <p:cViewPr varScale="1">
        <p:scale>
          <a:sx n="67" d="100"/>
          <a:sy n="67" d="100"/>
        </p:scale>
        <p:origin x="834" y="48"/>
      </p:cViewPr>
      <p:guideLst>
        <p:guide orient="horz" pos="3729"/>
        <p:guide pos="3983"/>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4" Type="http://schemas.openxmlformats.org/officeDocument/2006/relationships/font" Target="fonts/font13.fntdata"/><Relationship Id="rId53" Type="http://schemas.openxmlformats.org/officeDocument/2006/relationships/font" Target="fonts/font12.fntdata"/><Relationship Id="rId52" Type="http://schemas.openxmlformats.org/officeDocument/2006/relationships/font" Target="fonts/font11.fntdata"/><Relationship Id="rId51" Type="http://schemas.openxmlformats.org/officeDocument/2006/relationships/font" Target="fonts/font10.fntdata"/><Relationship Id="rId50" Type="http://schemas.openxmlformats.org/officeDocument/2006/relationships/font" Target="fonts/font9.fntdata"/><Relationship Id="rId5" Type="http://schemas.openxmlformats.org/officeDocument/2006/relationships/slide" Target="slides/slide2.xml"/><Relationship Id="rId49" Type="http://schemas.openxmlformats.org/officeDocument/2006/relationships/font" Target="fonts/font8.fntdata"/><Relationship Id="rId48" Type="http://schemas.openxmlformats.org/officeDocument/2006/relationships/font" Target="fonts/font7.fntdata"/><Relationship Id="rId47" Type="http://schemas.openxmlformats.org/officeDocument/2006/relationships/font" Target="fonts/font6.fntdata"/><Relationship Id="rId46" Type="http://schemas.openxmlformats.org/officeDocument/2006/relationships/font" Target="fonts/font5.fntdata"/><Relationship Id="rId45" Type="http://schemas.openxmlformats.org/officeDocument/2006/relationships/font" Target="fonts/font4.fntdata"/><Relationship Id="rId44" Type="http://schemas.openxmlformats.org/officeDocument/2006/relationships/font" Target="fonts/font3.fntdata"/><Relationship Id="rId43" Type="http://schemas.openxmlformats.org/officeDocument/2006/relationships/font" Target="fonts/font2.fntdata"/><Relationship Id="rId42" Type="http://schemas.openxmlformats.org/officeDocument/2006/relationships/font" Target="fonts/font1.fntdata"/><Relationship Id="rId41" Type="http://schemas.openxmlformats.org/officeDocument/2006/relationships/commentAuthors" Target="commentAuthors.xml"/><Relationship Id="rId40" Type="http://schemas.openxmlformats.org/officeDocument/2006/relationships/tableStyles" Target="tableStyles.xml"/><Relationship Id="rId4" Type="http://schemas.openxmlformats.org/officeDocument/2006/relationships/slide" Target="slides/slide1.xml"/><Relationship Id="rId39" Type="http://schemas.openxmlformats.org/officeDocument/2006/relationships/viewProps" Target="viewProps.xml"/><Relationship Id="rId38" Type="http://schemas.openxmlformats.org/officeDocument/2006/relationships/presProps" Target="presProps.xml"/><Relationship Id="rId37" Type="http://schemas.openxmlformats.org/officeDocument/2006/relationships/notesMaster" Target="notesMasters/notesMaster1.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Master" Target="slideMasters/slideMaster2.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24037;&#20316;&#31807;1"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manualLayout>
          <c:layoutTarget val="inner"/>
          <c:xMode val="edge"/>
          <c:yMode val="edge"/>
          <c:x val="0.18959595959596"/>
          <c:y val="0.0646178092986604"/>
          <c:w val="0.596464646464646"/>
          <c:h val="0.930654058313633"/>
        </c:manualLayout>
      </c:layout>
      <c:pieChart>
        <c:varyColors val="1"/>
        <c:ser>
          <c:idx val="0"/>
          <c:order val="0"/>
          <c:spPr/>
          <c:explosion val="0"/>
          <c:dPt>
            <c:idx val="0"/>
            <c:bubble3D val="0"/>
            <c:spPr>
              <a:solidFill>
                <a:schemeClr val="accent4">
                  <a:shade val="53333"/>
                </a:schemeClr>
              </a:solidFill>
              <a:ln>
                <a:noFill/>
              </a:ln>
              <a:effectLst/>
            </c:spPr>
          </c:dPt>
          <c:dPt>
            <c:idx val="1"/>
            <c:bubble3D val="0"/>
            <c:spPr>
              <a:solidFill>
                <a:schemeClr val="accent4">
                  <a:shade val="76667"/>
                </a:schemeClr>
              </a:solidFill>
              <a:ln>
                <a:noFill/>
              </a:ln>
              <a:effectLst/>
            </c:spPr>
          </c:dPt>
          <c:dPt>
            <c:idx val="2"/>
            <c:bubble3D val="0"/>
            <c:spPr>
              <a:solidFill>
                <a:schemeClr val="accent4"/>
              </a:solidFill>
              <a:ln>
                <a:noFill/>
              </a:ln>
              <a:effectLst/>
            </c:spPr>
          </c:dPt>
          <c:dPt>
            <c:idx val="3"/>
            <c:bubble3D val="0"/>
            <c:spPr>
              <a:solidFill>
                <a:schemeClr val="accent4">
                  <a:tint val="76667"/>
                </a:schemeClr>
              </a:solidFill>
              <a:ln>
                <a:noFill/>
              </a:ln>
              <a:effectLst/>
            </c:spPr>
          </c:dPt>
          <c:dPt>
            <c:idx val="4"/>
            <c:bubble3D val="0"/>
            <c:spPr>
              <a:solidFill>
                <a:schemeClr val="accent4">
                  <a:tint val="53333"/>
                </a:schemeClr>
              </a:solidFill>
              <a:ln>
                <a:noFill/>
              </a:ln>
              <a:effectLst/>
            </c:spPr>
          </c:dPt>
          <c:dLbls>
            <c:dLbl>
              <c:idx val="0"/>
              <c:layout/>
              <c:tx>
                <c:rich>
                  <a:bodyPr rot="0" spcFirstLastPara="0" vertOverflow="ellipsis" vert="horz" wrap="square" lIns="38100" tIns="19050" rIns="38100" bIns="19050" anchor="ctr" anchorCtr="1" forceAA="0"/>
                  <a:lstStyle/>
                  <a:p>
                    <a:pPr defTabSz="914400">
                      <a:defRPr lang="zh-CN" sz="900" b="0" i="0" u="none" strike="noStrike" kern="1200" baseline="0">
                        <a:solidFill>
                          <a:schemeClr val="bg1"/>
                        </a:solidFill>
                        <a:effectLst>
                          <a:outerShdw blurRad="50800" dist="38100" dir="2700000" algn="tl" rotWithShape="0">
                            <a:prstClr val="black">
                              <a:alpha val="40000"/>
                            </a:prstClr>
                          </a:outerShdw>
                        </a:effectLst>
                        <a:latin typeface="+mn-lt"/>
                        <a:ea typeface="+mn-ea"/>
                        <a:cs typeface="+mn-cs"/>
                      </a:defRPr>
                    </a:pPr>
                    <a:r>
                      <a:rPr sz="1600" b="1">
                        <a:solidFill>
                          <a:schemeClr val="tx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cs typeface="微软雅黑" panose="020B0503020204020204" charset="-122"/>
                      </a:rPr>
                      <a:t>Staking奖励预留50%</a:t>
                    </a:r>
                    <a:endParaRPr sz="1600" b="1">
                      <a:solidFill>
                        <a:schemeClr val="tx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cs typeface="微软雅黑" panose="020B0503020204020204" charset="-122"/>
                    </a:endParaRPr>
                  </a:p>
                </c:rich>
              </c:tx>
              <c:dLblPos val="inEnd"/>
              <c:showLegendKey val="0"/>
              <c:showVal val="0"/>
              <c:showCatName val="1"/>
              <c:showSerName val="0"/>
              <c:showPercent val="1"/>
              <c:showBubbleSize val="0"/>
              <c:separator>
</c:separator>
              <c:extLst>
                <c:ext xmlns:c15="http://schemas.microsoft.com/office/drawing/2012/chart" uri="{CE6537A1-D6FC-4f65-9D91-7224C49458BB}">
                  <c15:layout>
                    <c:manualLayout>
                      <c:w val="0.277676767676768"/>
                      <c:h val="0.167848699763593"/>
                    </c:manualLayout>
                  </c15:layout>
                </c:ext>
              </c:extLst>
            </c:dLbl>
            <c:dLbl>
              <c:idx val="1"/>
              <c:layout/>
              <c:tx>
                <c:rich>
                  <a:bodyPr rot="0" spcFirstLastPara="0" vertOverflow="ellipsis" vert="horz" wrap="square" lIns="38100" tIns="19050" rIns="38100" bIns="19050" anchor="ctr" anchorCtr="1" forceAA="0"/>
                  <a:lstStyle/>
                  <a:p>
                    <a:pPr defTabSz="914400">
                      <a:defRPr lang="zh-CN" sz="900" b="0" i="0" u="none" strike="noStrike" kern="1200" baseline="0">
                        <a:solidFill>
                          <a:schemeClr val="bg1"/>
                        </a:solidFill>
                        <a:effectLst>
                          <a:outerShdw blurRad="50800" dist="38100" dir="2700000" algn="tl" rotWithShape="0">
                            <a:prstClr val="black">
                              <a:alpha val="40000"/>
                            </a:prstClr>
                          </a:outerShdw>
                        </a:effectLst>
                        <a:latin typeface="+mn-lt"/>
                        <a:ea typeface="+mn-ea"/>
                        <a:cs typeface="+mn-cs"/>
                      </a:defRPr>
                    </a:pPr>
                    <a:r>
                      <a:rPr sz="1200" b="1">
                        <a:solidFill>
                          <a:schemeClr val="tx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cs typeface="微软雅黑" panose="020B0503020204020204" charset="-122"/>
                      </a:rPr>
                      <a:t>私募+IEO8%</a:t>
                    </a:r>
                    <a:endParaRPr sz="1200" b="1">
                      <a:solidFill>
                        <a:schemeClr val="tx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cs typeface="微软雅黑" panose="020B0503020204020204" charset="-122"/>
                    </a:endParaRPr>
                  </a:p>
                </c:rich>
              </c:tx>
              <c:dLblPos val="inEnd"/>
              <c:showLegendKey val="0"/>
              <c:showVal val="0"/>
              <c:showCatName val="1"/>
              <c:showSerName val="0"/>
              <c:showPercent val="1"/>
              <c:showBubbleSize val="0"/>
              <c:separator>
</c:separator>
              <c:extLst>
                <c:ext xmlns:c15="http://schemas.microsoft.com/office/drawing/2012/chart" uri="{CE6537A1-D6FC-4f65-9D91-7224C49458BB}"/>
              </c:extLst>
            </c:dLbl>
            <c:dLbl>
              <c:idx val="2"/>
              <c:layout>
                <c:manualLayout>
                  <c:x val="0.147946096054573"/>
                  <c:y val="-0.0653166234315916"/>
                </c:manualLayout>
              </c:layout>
              <c:tx>
                <c:rich>
                  <a:bodyPr rot="0" spcFirstLastPara="0" vertOverflow="ellipsis" vert="horz" wrap="square" lIns="38100" tIns="19050" rIns="38100" bIns="19050" anchor="ctr" anchorCtr="1" forceAA="0"/>
                  <a:lstStyle/>
                  <a:p>
                    <a:pPr defTabSz="914400">
                      <a:defRPr lang="zh-CN" sz="900" b="0" i="0" u="none" strike="noStrike" kern="1200" baseline="0">
                        <a:solidFill>
                          <a:schemeClr val="bg1"/>
                        </a:solidFill>
                        <a:effectLst>
                          <a:outerShdw blurRad="50800" dist="38100" dir="2700000" algn="tl" rotWithShape="0">
                            <a:prstClr val="black">
                              <a:alpha val="40000"/>
                            </a:prstClr>
                          </a:outerShdw>
                        </a:effectLst>
                        <a:latin typeface="+mn-lt"/>
                        <a:ea typeface="+mn-ea"/>
                        <a:cs typeface="+mn-cs"/>
                      </a:defRPr>
                    </a:pPr>
                    <a:r>
                      <a:rPr sz="1200" b="1">
                        <a:solidFill>
                          <a:schemeClr val="tx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cs typeface="微软雅黑" panose="020B0503020204020204" charset="-122"/>
                      </a:rPr>
                      <a:t>基金会持有20%</a:t>
                    </a:r>
                    <a:endParaRPr sz="1200" b="1">
                      <a:solidFill>
                        <a:schemeClr val="tx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cs typeface="微软雅黑" panose="020B0503020204020204" charset="-122"/>
                    </a:endParaRPr>
                  </a:p>
                </c:rich>
              </c:tx>
              <c:dLblPos val="bestFit"/>
              <c:showLegendKey val="0"/>
              <c:showVal val="0"/>
              <c:showCatName val="1"/>
              <c:showSerName val="0"/>
              <c:showPercent val="1"/>
              <c:showBubbleSize val="0"/>
              <c:separator>
</c:separator>
              <c:extLst>
                <c:ext xmlns:c15="http://schemas.microsoft.com/office/drawing/2012/chart" uri="{CE6537A1-D6FC-4f65-9D91-7224C49458BB}">
                  <c15:layout/>
                </c:ext>
              </c:extLst>
            </c:dLbl>
            <c:dLbl>
              <c:idx val="3"/>
              <c:layout/>
              <c:tx>
                <c:rich>
                  <a:bodyPr rot="0" spcFirstLastPara="0" vertOverflow="ellipsis" vert="horz" wrap="square" lIns="38100" tIns="19050" rIns="38100" bIns="19050" anchor="ctr" anchorCtr="1" forceAA="0"/>
                  <a:lstStyle/>
                  <a:p>
                    <a:pPr defTabSz="914400">
                      <a:defRPr lang="zh-CN" sz="900" b="0" i="0" u="none" strike="noStrike" kern="1200" baseline="0">
                        <a:solidFill>
                          <a:schemeClr val="bg1"/>
                        </a:solidFill>
                        <a:effectLst>
                          <a:outerShdw blurRad="50800" dist="38100" dir="2700000" algn="tl" rotWithShape="0">
                            <a:prstClr val="black">
                              <a:alpha val="40000"/>
                            </a:prstClr>
                          </a:outerShdw>
                        </a:effectLst>
                        <a:latin typeface="+mn-lt"/>
                        <a:ea typeface="+mn-ea"/>
                        <a:cs typeface="+mn-cs"/>
                      </a:defRPr>
                    </a:pPr>
                    <a:r>
                      <a:rPr sz="1200" b="1">
                        <a:solidFill>
                          <a:schemeClr val="tx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cs typeface="微软雅黑" panose="020B0503020204020204" charset="-122"/>
                      </a:rPr>
                      <a:t>团队持有8%</a:t>
                    </a:r>
                    <a:endParaRPr sz="1200" b="1">
                      <a:solidFill>
                        <a:schemeClr val="tx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cs typeface="微软雅黑" panose="020B0503020204020204" charset="-122"/>
                    </a:endParaRPr>
                  </a:p>
                </c:rich>
              </c:tx>
              <c:dLblPos val="inEnd"/>
              <c:showLegendKey val="0"/>
              <c:showVal val="0"/>
              <c:showCatName val="1"/>
              <c:showSerName val="0"/>
              <c:showPercent val="1"/>
              <c:showBubbleSize val="0"/>
              <c:separator>
</c:separator>
              <c:extLst>
                <c:ext xmlns:c15="http://schemas.microsoft.com/office/drawing/2012/chart" uri="{CE6537A1-D6FC-4f65-9D91-7224C49458BB}"/>
              </c:extLst>
            </c:dLbl>
            <c:dLbl>
              <c:idx val="4"/>
              <c:layout>
                <c:manualLayout>
                  <c:x val="0.114687333220772"/>
                  <c:y val="0.202042372985038"/>
                </c:manualLayout>
              </c:layout>
              <c:tx>
                <c:rich>
                  <a:bodyPr rot="0" spcFirstLastPara="0" vertOverflow="ellipsis" vert="horz" wrap="square" lIns="38100" tIns="19050" rIns="38100" bIns="19050" anchor="ctr" anchorCtr="1" forceAA="0"/>
                  <a:lstStyle/>
                  <a:p>
                    <a:pPr defTabSz="914400">
                      <a:defRPr lang="zh-CN" sz="900" b="0" i="0" u="none" strike="noStrike" kern="1200" baseline="0">
                        <a:solidFill>
                          <a:schemeClr val="bg1"/>
                        </a:solidFill>
                        <a:effectLst>
                          <a:outerShdw blurRad="50800" dist="38100" dir="2700000" algn="tl" rotWithShape="0">
                            <a:prstClr val="black">
                              <a:alpha val="40000"/>
                            </a:prstClr>
                          </a:outerShdw>
                        </a:effectLst>
                        <a:latin typeface="+mn-lt"/>
                        <a:ea typeface="+mn-ea"/>
                        <a:cs typeface="+mn-cs"/>
                      </a:defRPr>
                    </a:pPr>
                    <a:r>
                      <a:rPr sz="1200" b="1">
                        <a:solidFill>
                          <a:schemeClr val="tx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cs typeface="微软雅黑" panose="020B0503020204020204" charset="-122"/>
                      </a:rPr>
                      <a:t>项目预留</a:t>
                    </a:r>
                    <a:endParaRPr sz="1200" b="1">
                      <a:solidFill>
                        <a:schemeClr val="tx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cs typeface="微软雅黑" panose="020B0503020204020204" charset="-122"/>
                    </a:endParaRPr>
                  </a:p>
                  <a:p>
                    <a:pPr defTabSz="914400">
                      <a:defRPr lang="zh-CN" sz="900" b="0" i="0" u="none" strike="noStrike" kern="1200" baseline="0">
                        <a:solidFill>
                          <a:schemeClr val="bg1"/>
                        </a:solidFill>
                        <a:effectLst>
                          <a:outerShdw blurRad="50800" dist="38100" dir="2700000" algn="tl" rotWithShape="0">
                            <a:prstClr val="black">
                              <a:alpha val="40000"/>
                            </a:prstClr>
                          </a:outerShdw>
                        </a:effectLst>
                        <a:latin typeface="+mn-lt"/>
                        <a:ea typeface="+mn-ea"/>
                        <a:cs typeface="+mn-cs"/>
                      </a:defRPr>
                    </a:pPr>
                    <a:r>
                      <a:rPr sz="1200" b="1">
                        <a:solidFill>
                          <a:schemeClr val="tx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cs typeface="微软雅黑" panose="020B0503020204020204" charset="-122"/>
                      </a:rPr>
                      <a:t>及推广14%</a:t>
                    </a:r>
                    <a:endParaRPr sz="1200" b="1">
                      <a:solidFill>
                        <a:schemeClr val="tx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cs typeface="微软雅黑" panose="020B0503020204020204" charset="-122"/>
                    </a:endParaRPr>
                  </a:p>
                </c:rich>
              </c:tx>
              <c:dLblPos val="bestFit"/>
              <c:showLegendKey val="0"/>
              <c:showVal val="0"/>
              <c:showCatName val="1"/>
              <c:showSerName val="0"/>
              <c:showPercent val="1"/>
              <c:showBubbleSize val="0"/>
              <c:separator>
</c:separator>
              <c:extLst>
                <c:ext xmlns:c15="http://schemas.microsoft.com/office/drawing/2012/chart" uri="{CE6537A1-D6FC-4f65-9D91-7224C49458BB}">
                  <c15:layout>
                    <c:manualLayout>
                      <c:w val="0.171313131313131"/>
                      <c:h val="0.200630417651694"/>
                    </c:manualLayout>
                  </c15:layout>
                </c:ext>
              </c:extLst>
            </c:dLbl>
            <c:numFmt formatCode="General" sourceLinked="1"/>
            <c:spPr>
              <a:noFill/>
              <a:ln>
                <a:noFill/>
              </a:ln>
              <a:effectLst/>
            </c:spPr>
            <c:txPr>
              <a:bodyPr rot="0" spcFirstLastPara="0" vertOverflow="ellipsis" vert="horz" wrap="square" lIns="38100" tIns="19050" rIns="38100" bIns="19050" anchor="ctr" anchorCtr="1" forceAA="0"/>
              <a:lstStyle/>
              <a:p>
                <a:pPr>
                  <a:defRPr lang="zh-CN" sz="900" b="0" i="0" u="none" strike="noStrike" kern="1200" baseline="0">
                    <a:solidFill>
                      <a:schemeClr val="bg1"/>
                    </a:solidFill>
                    <a:effectLst>
                      <a:outerShdw blurRad="50800" dist="38100" dir="2700000" algn="tl" rotWithShape="0">
                        <a:prstClr val="black">
                          <a:alpha val="40000"/>
                        </a:prstClr>
                      </a:outerShdw>
                    </a:effectLst>
                    <a:latin typeface="+mn-lt"/>
                    <a:ea typeface="+mn-ea"/>
                    <a:cs typeface="+mn-cs"/>
                  </a:defRPr>
                </a:pPr>
              </a:p>
            </c:txPr>
            <c:dLblPos val="inEnd"/>
            <c:showLegendKey val="0"/>
            <c:showVal val="0"/>
            <c:showCatName val="1"/>
            <c:showSerName val="0"/>
            <c:showPercent val="1"/>
            <c:showBubbleSize val="0"/>
            <c:separator>
</c:separator>
            <c:showLeaderLines val="1"/>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[工作簿1]Sheet1!$A$1:$E$1</c:f>
              <c:strCache>
                <c:ptCount val="5"/>
                <c:pt idx="0">
                  <c:v>Staking奖励预留</c:v>
                </c:pt>
                <c:pt idx="1">
                  <c:v>私募+IEO</c:v>
                </c:pt>
                <c:pt idx="2">
                  <c:v>基金会持有</c:v>
                </c:pt>
                <c:pt idx="3">
                  <c:v>团队持有</c:v>
                </c:pt>
                <c:pt idx="4">
                  <c:v>项目预留及推广</c:v>
                </c:pt>
              </c:strCache>
            </c:strRef>
          </c:cat>
          <c:val>
            <c:numRef>
              <c:f>[工作簿1]Sheet1!$A$2:$E$2</c:f>
              <c:numCache>
                <c:formatCode>0%</c:formatCode>
                <c:ptCount val="5"/>
                <c:pt idx="0">
                  <c:v>0.5</c:v>
                </c:pt>
                <c:pt idx="1">
                  <c:v>0.08</c:v>
                </c:pt>
                <c:pt idx="2">
                  <c:v>0.2</c:v>
                </c:pt>
                <c:pt idx="3">
                  <c:v>0.08</c:v>
                </c:pt>
                <c:pt idx="4">
                  <c:v>0.14</c:v>
                </c:pt>
              </c:numCache>
            </c:numRef>
          </c:val>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w="9525" cap="flat" cmpd="sng" algn="ctr">
      <a:noFill/>
      <a:round/>
    </a:ln>
    <a:effectLst/>
  </c:spPr>
  <c:txPr>
    <a:bodyPr/>
    <a:lstStyle/>
    <a:p>
      <a:pPr>
        <a:defRPr lang="zh-CN">
          <a:solidFill>
            <a:schemeClr val="bg1"/>
          </a:solidFill>
        </a:defRPr>
      </a:pPr>
    </a:p>
  </c:txPr>
  <c:externalData r:id="rId1">
    <c:autoUpdate val="0"/>
  </c:externalData>
</c:chartSpace>
</file>

<file path=ppt/charts/colors1.xml><?xml version="1.0" encoding="utf-8"?>
<cs:colorStyle xmlns:cs="http://schemas.microsoft.com/office/drawing/2012/chartStyle" xmlns:a="http://schemas.openxmlformats.org/drawingml/2006/main" meth="withinLinear" id="17">
  <a:schemeClr val="accent4"/>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
</file>

<file path=ppt/media/image1.jpeg>
</file>

<file path=ppt/media/image2.jpeg>
</file>

<file path=ppt/media/image3.pn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66BCB2-ACAD-462D-932A-B0287AF62413}"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B879C3-979C-425F-948F-E944125AF8D8}"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8E534B7-6A5A-4568-91F9-8BB8D96DB12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C289C26-047D-4C59-8DF2-8D3180FB5113}"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8E534B7-6A5A-4568-91F9-8BB8D96DB12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C289C26-047D-4C59-8DF2-8D3180FB5113}"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8E534B7-6A5A-4568-91F9-8BB8D96DB12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C289C26-047D-4C59-8DF2-8D3180FB5113}"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8E534B7-6A5A-4568-91F9-8BB8D96DB12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C289C26-047D-4C59-8DF2-8D3180FB5113}"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solidFill>
            <a:srgbClr val="030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8E534B7-6A5A-4568-91F9-8BB8D96DB12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C289C26-047D-4C59-8DF2-8D3180FB5113}"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8E534B7-6A5A-4568-91F9-8BB8D96DB12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C289C26-047D-4C59-8DF2-8D3180FB5113}"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B8E534B7-6A5A-4568-91F9-8BB8D96DB12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C289C26-047D-4C59-8DF2-8D3180FB5113}"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8E534B7-6A5A-4568-91F9-8BB8D96DB12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C289C26-047D-4C59-8DF2-8D3180FB5113}"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8E534B7-6A5A-4568-91F9-8BB8D96DB12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C289C26-047D-4C59-8DF2-8D3180FB5113}"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8E534B7-6A5A-4568-91F9-8BB8D96DB12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C289C26-047D-4C59-8DF2-8D3180FB5113}"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solidFill>
            <a:srgbClr val="030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8E534B7-6A5A-4568-91F9-8BB8D96DB12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C289C26-047D-4C59-8DF2-8D3180FB5113}"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8E534B7-6A5A-4568-91F9-8BB8D96DB12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C289C26-047D-4C59-8DF2-8D3180FB5113}"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8E534B7-6A5A-4568-91F9-8BB8D96DB12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C289C26-047D-4C59-8DF2-8D3180FB5113}"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6" name="矩形 5"/>
          <p:cNvSpPr/>
          <p:nvPr userDrawn="1"/>
        </p:nvSpPr>
        <p:spPr>
          <a:xfrm>
            <a:off x="0" y="1024759"/>
            <a:ext cx="12192000" cy="5833240"/>
          </a:xfrm>
          <a:prstGeom prst="rect">
            <a:avLst/>
          </a:prstGeom>
          <a:solidFill>
            <a:srgbClr val="2F2D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图片占位符 6"/>
          <p:cNvSpPr>
            <a:spLocks noGrp="1"/>
          </p:cNvSpPr>
          <p:nvPr>
            <p:ph type="pic" sz="quarter" idx="10"/>
          </p:nvPr>
        </p:nvSpPr>
        <p:spPr>
          <a:xfrm>
            <a:off x="1104900" y="2385827"/>
            <a:ext cx="4034651" cy="2953596"/>
          </a:xfrm>
          <a:custGeom>
            <a:avLst/>
            <a:gdLst>
              <a:gd name="connsiteX0" fmla="*/ 0 w 4034651"/>
              <a:gd name="connsiteY0" fmla="*/ 0 h 2953596"/>
              <a:gd name="connsiteX1" fmla="*/ 4034651 w 4034651"/>
              <a:gd name="connsiteY1" fmla="*/ 0 h 2953596"/>
              <a:gd name="connsiteX2" fmla="*/ 4034651 w 4034651"/>
              <a:gd name="connsiteY2" fmla="*/ 2953596 h 2953596"/>
              <a:gd name="connsiteX3" fmla="*/ 0 w 4034651"/>
              <a:gd name="connsiteY3" fmla="*/ 2953596 h 2953596"/>
            </a:gdLst>
            <a:ahLst/>
            <a:cxnLst>
              <a:cxn ang="0">
                <a:pos x="connsiteX0" y="connsiteY0"/>
              </a:cxn>
              <a:cxn ang="0">
                <a:pos x="connsiteX1" y="connsiteY1"/>
              </a:cxn>
              <a:cxn ang="0">
                <a:pos x="connsiteX2" y="connsiteY2"/>
              </a:cxn>
              <a:cxn ang="0">
                <a:pos x="connsiteX3" y="connsiteY3"/>
              </a:cxn>
            </a:cxnLst>
            <a:rect l="l" t="t" r="r" b="b"/>
            <a:pathLst>
              <a:path w="4034651" h="2953596">
                <a:moveTo>
                  <a:pt x="0" y="0"/>
                </a:moveTo>
                <a:lnTo>
                  <a:pt x="4034651" y="0"/>
                </a:lnTo>
                <a:lnTo>
                  <a:pt x="4034651" y="2953596"/>
                </a:lnTo>
                <a:lnTo>
                  <a:pt x="0" y="2953596"/>
                </a:lnTo>
                <a:close/>
              </a:path>
            </a:pathLst>
          </a:custGeom>
        </p:spPr>
        <p:txBody>
          <a:bodyPr wrap="square">
            <a:noAutofit/>
          </a:bodyPr>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8E534B7-6A5A-4568-91F9-8BB8D96DB12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C289C26-047D-4C59-8DF2-8D3180FB5113}"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8E534B7-6A5A-4568-91F9-8BB8D96DB12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C289C26-047D-4C59-8DF2-8D3180FB5113}"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B8E534B7-6A5A-4568-91F9-8BB8D96DB12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C289C26-047D-4C59-8DF2-8D3180FB5113}"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8E534B7-6A5A-4568-91F9-8BB8D96DB12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C289C26-047D-4C59-8DF2-8D3180FB5113}"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8E534B7-6A5A-4568-91F9-8BB8D96DB12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C289C26-047D-4C59-8DF2-8D3180FB5113}"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8E534B7-6A5A-4568-91F9-8BB8D96DB12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C289C26-047D-4C59-8DF2-8D3180FB5113}"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8E534B7-6A5A-4568-91F9-8BB8D96DB12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C289C26-047D-4C59-8DF2-8D3180FB5113}"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3" Type="http://schemas.openxmlformats.org/officeDocument/2006/relationships/theme" Target="../theme/theme2.xml"/><Relationship Id="rId12" Type="http://schemas.openxmlformats.org/officeDocument/2006/relationships/slideLayout" Target="../slideLayouts/slideLayout2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E534B7-6A5A-4568-91F9-8BB8D96DB12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289C26-047D-4C59-8DF2-8D3180FB511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500">
        <p:pull/>
      </p:transition>
    </mc:Choice>
    <mc:Fallback>
      <p:transition>
        <p:pull/>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E534B7-6A5A-4568-91F9-8BB8D96DB12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289C26-047D-4C59-8DF2-8D3180FB511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mc:AlternateContent xmlns:mc="http://schemas.openxmlformats.org/markup-compatibility/2006">
    <mc:Choice xmlns:p14="http://schemas.microsoft.com/office/powerpoint/2010/main" Requires="p14">
      <p:transition p14:dur="500">
        <p:pull/>
      </p:transition>
    </mc:Choice>
    <mc:Fallback>
      <p:transition>
        <p:pull/>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chart" Target="../charts/chart1.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hemeOverride" Target="../theme/themeOverr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5" Type="http://schemas.openxmlformats.org/officeDocument/2006/relationships/slideLayout" Target="../slideLayouts/slideLayout17.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s>
</file>

<file path=ppt/slides/_rels/slide23.xml.rels><?xml version="1.0" encoding="UTF-8" standalone="yes"?>
<Relationships xmlns="http://schemas.openxmlformats.org/package/2006/relationships"><Relationship Id="rId9" Type="http://schemas.openxmlformats.org/officeDocument/2006/relationships/tags" Target="../tags/tag13.xml"/><Relationship Id="rId8" Type="http://schemas.openxmlformats.org/officeDocument/2006/relationships/tags" Target="../tags/tag12.xml"/><Relationship Id="rId7" Type="http://schemas.openxmlformats.org/officeDocument/2006/relationships/tags" Target="../tags/tag11.xml"/><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6" Type="http://schemas.openxmlformats.org/officeDocument/2006/relationships/slideLayout" Target="../slideLayouts/slideLayout18.xml"/><Relationship Id="rId15" Type="http://schemas.openxmlformats.org/officeDocument/2006/relationships/tags" Target="../tags/tag19.xml"/><Relationship Id="rId14" Type="http://schemas.openxmlformats.org/officeDocument/2006/relationships/tags" Target="../tags/tag18.xml"/><Relationship Id="rId13" Type="http://schemas.openxmlformats.org/officeDocument/2006/relationships/tags" Target="../tags/tag17.xml"/><Relationship Id="rId12" Type="http://schemas.openxmlformats.org/officeDocument/2006/relationships/tags" Target="../tags/tag16.xml"/><Relationship Id="rId11" Type="http://schemas.openxmlformats.org/officeDocument/2006/relationships/tags" Target="../tags/tag15.xml"/><Relationship Id="rId10" Type="http://schemas.openxmlformats.org/officeDocument/2006/relationships/tags" Target="../tags/tag14.xml"/><Relationship Id="rId1" Type="http://schemas.openxmlformats.org/officeDocument/2006/relationships/tags" Target="../tags/tag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25.xml"/><Relationship Id="rId5" Type="http://schemas.openxmlformats.org/officeDocument/2006/relationships/tags" Target="../tags/tag24.xml"/><Relationship Id="rId4" Type="http://schemas.openxmlformats.org/officeDocument/2006/relationships/tags" Target="../tags/tag23.xml"/><Relationship Id="rId3" Type="http://schemas.openxmlformats.org/officeDocument/2006/relationships/tags" Target="../tags/tag22.xml"/><Relationship Id="rId2" Type="http://schemas.openxmlformats.org/officeDocument/2006/relationships/tags" Target="../tags/tag21.xml"/><Relationship Id="rId1" Type="http://schemas.openxmlformats.org/officeDocument/2006/relationships/tags" Target="../tags/tag2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5.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r="16667"/>
          <a:stretch>
            <a:fillRect/>
          </a:stretch>
        </p:blipFill>
        <p:spPr>
          <a:xfrm>
            <a:off x="0" y="0"/>
            <a:ext cx="12192000" cy="6858000"/>
          </a:xfrm>
          <a:prstGeom prst="rect">
            <a:avLst/>
          </a:prstGeom>
        </p:spPr>
      </p:pic>
      <p:sp>
        <p:nvSpPr>
          <p:cNvPr id="7" name="文本框 6"/>
          <p:cNvSpPr txBox="1"/>
          <p:nvPr/>
        </p:nvSpPr>
        <p:spPr>
          <a:xfrm>
            <a:off x="2365374" y="4282004"/>
            <a:ext cx="3866362" cy="337185"/>
          </a:xfrm>
          <a:prstGeom prst="rect">
            <a:avLst/>
          </a:prstGeom>
          <a:noFill/>
        </p:spPr>
        <p:txBody>
          <a:bodyPr wrap="square" rtlCol="0">
            <a:spAutoFit/>
          </a:bodyPr>
          <a:lstStyle/>
          <a:p>
            <a:pPr algn="ctr"/>
            <a:r>
              <a:rPr lang="en-US" sz="1600" b="1" dirty="0">
                <a:gradFill>
                  <a:gsLst>
                    <a:gs pos="50000">
                      <a:srgbClr val="F4DEBE"/>
                    </a:gs>
                    <a:gs pos="0">
                      <a:srgbClr val="D9A96A"/>
                    </a:gs>
                    <a:gs pos="100000">
                      <a:srgbClr val="F5E3C9"/>
                    </a:gs>
                  </a:gsLst>
                  <a:lin ang="5400000" scaled="1"/>
                </a:gradFill>
                <a:effectLst>
                  <a:reflection blurRad="6350" stA="60000" endA="900" endPos="58000" dir="5400000" sy="-100000" algn="bl" rotWithShape="0"/>
                </a:effectLst>
                <a:latin typeface="Arial Black" panose="020B0A04020102020204" charset="0"/>
                <a:ea typeface="微软雅黑" panose="020B0503020204020204" charset="-122"/>
                <a:cs typeface="Arial Black" panose="020B0A04020102020204" charset="0"/>
              </a:rPr>
              <a:t>NAT</a:t>
            </a:r>
            <a:r>
              <a:rPr lang="zh-CN" altLang="en-US" sz="1600" b="1" dirty="0">
                <a:gradFill>
                  <a:gsLst>
                    <a:gs pos="50000">
                      <a:srgbClr val="F4DEBE"/>
                    </a:gs>
                    <a:gs pos="0">
                      <a:srgbClr val="D9A96A"/>
                    </a:gs>
                    <a:gs pos="100000">
                      <a:srgbClr val="F5E3C9"/>
                    </a:gs>
                  </a:gsLst>
                  <a:lin ang="5400000" scaled="1"/>
                </a:gradFill>
                <a:effectLst>
                  <a:reflection blurRad="6350" stA="60000" endA="900" endPos="58000" dir="5400000" sy="-100000" algn="bl" rotWithShape="0"/>
                </a:effectLst>
                <a:latin typeface="Arial Black" panose="020B0A04020102020204" charset="0"/>
                <a:ea typeface="微软雅黑" panose="020B0503020204020204" charset="-122"/>
                <a:cs typeface="Arial Black" panose="020B0A04020102020204" charset="0"/>
              </a:rPr>
              <a:t>基金会有限公司</a:t>
            </a:r>
            <a:endParaRPr lang="zh-CN" altLang="en-US" sz="1600" b="1" dirty="0">
              <a:gradFill>
                <a:gsLst>
                  <a:gs pos="50000">
                    <a:srgbClr val="F4DEBE"/>
                  </a:gs>
                  <a:gs pos="0">
                    <a:srgbClr val="D9A96A"/>
                  </a:gs>
                  <a:gs pos="100000">
                    <a:srgbClr val="F5E3C9"/>
                  </a:gs>
                </a:gsLst>
                <a:lin ang="5400000" scaled="1"/>
              </a:gradFill>
              <a:effectLst>
                <a:reflection blurRad="6350" stA="60000" endA="900" endPos="58000" dir="5400000" sy="-100000" algn="bl" rotWithShape="0"/>
              </a:effectLst>
              <a:latin typeface="Arial Black" panose="020B0A04020102020204" charset="0"/>
              <a:ea typeface="微软雅黑" panose="020B0503020204020204" charset="-122"/>
              <a:cs typeface="Arial Black" panose="020B0A04020102020204" charset="0"/>
            </a:endParaRPr>
          </a:p>
        </p:txBody>
      </p:sp>
      <p:sp>
        <p:nvSpPr>
          <p:cNvPr id="6" name="文本框 5"/>
          <p:cNvSpPr txBox="1"/>
          <p:nvPr/>
        </p:nvSpPr>
        <p:spPr>
          <a:xfrm>
            <a:off x="831214" y="1469650"/>
            <a:ext cx="4939030" cy="2646045"/>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600" b="1" u="none" strike="noStrike" kern="1200" cap="none" spc="0" normalizeH="0" baseline="0" noProof="0" dirty="0">
                <a:ln>
                  <a:noFill/>
                </a:ln>
                <a:gradFill>
                  <a:gsLst>
                    <a:gs pos="50000">
                      <a:srgbClr val="F4DEBE"/>
                    </a:gs>
                    <a:gs pos="0">
                      <a:srgbClr val="D9A96A"/>
                    </a:gs>
                    <a:gs pos="100000">
                      <a:srgbClr val="F5E3C9"/>
                    </a:gs>
                  </a:gsLst>
                  <a:lin ang="5400000" scaled="1"/>
                </a:gradFill>
                <a:effectLst>
                  <a:reflection blurRad="6350" stA="60000" endA="900" endPos="58000" dir="5400000" sy="-100000" algn="bl" rotWithShape="0"/>
                </a:effectLst>
                <a:uLnTx/>
                <a:uFillTx/>
                <a:latin typeface="Arial Black" panose="020B0A04020102020204" charset="0"/>
                <a:ea typeface="汉仪大宋简" panose="02010609000101010101" pitchFamily="49" charset="-122"/>
                <a:cs typeface="Arial Black" panose="020B0A04020102020204" charset="0"/>
                <a:sym typeface="+mn-lt"/>
              </a:rPr>
              <a:t>NAT</a:t>
            </a:r>
            <a:endParaRPr kumimoji="0" lang="en-US" altLang="en-US" sz="16600" b="1" u="none" strike="noStrike" kern="1200" cap="none" spc="0" normalizeH="0" baseline="0" noProof="0" dirty="0">
              <a:ln>
                <a:noFill/>
              </a:ln>
              <a:gradFill>
                <a:gsLst>
                  <a:gs pos="50000">
                    <a:srgbClr val="F4DEBE"/>
                  </a:gs>
                  <a:gs pos="0">
                    <a:srgbClr val="D9A96A"/>
                  </a:gs>
                  <a:gs pos="100000">
                    <a:srgbClr val="F5E3C9"/>
                  </a:gs>
                </a:gsLst>
                <a:lin ang="5400000" scaled="1"/>
              </a:gradFill>
              <a:effectLst>
                <a:reflection blurRad="6350" stA="60000" endA="900" endPos="58000" dir="5400000" sy="-100000" algn="bl" rotWithShape="0"/>
              </a:effectLst>
              <a:uLnTx/>
              <a:uFillTx/>
              <a:latin typeface="Arial Black" panose="020B0A04020102020204" charset="0"/>
              <a:ea typeface="汉仪大宋简" panose="02010609000101010101" pitchFamily="49" charset="-122"/>
              <a:cs typeface="Arial Black" panose="020B0A04020102020204" charset="0"/>
              <a:sym typeface="+mn-lt"/>
            </a:endParaRPr>
          </a:p>
        </p:txBody>
      </p:sp>
      <p:pic>
        <p:nvPicPr>
          <p:cNvPr id="2" name="图片 1" descr="C:\Users\Doris\Desktop\兔儿工作\11月\11.23\深圳推广公司LOGO.jpg深圳推广公司LOGO"/>
          <p:cNvPicPr>
            <a:picLocks noChangeAspect="1"/>
          </p:cNvPicPr>
          <p:nvPr/>
        </p:nvPicPr>
        <p:blipFill>
          <a:blip r:embed="rId2">
            <a:clrChange>
              <a:clrFrom>
                <a:srgbClr val="FFFFFF">
                  <a:alpha val="100000"/>
                </a:srgbClr>
              </a:clrFrom>
              <a:clrTo>
                <a:srgbClr val="FFFFFF">
                  <a:alpha val="100000"/>
                  <a:alpha val="0"/>
                </a:srgbClr>
              </a:clrTo>
            </a:clrChange>
          </a:blip>
          <a:srcRect/>
          <a:stretch>
            <a:fillRect/>
          </a:stretch>
        </p:blipFill>
        <p:spPr>
          <a:xfrm>
            <a:off x="9889490" y="3528060"/>
            <a:ext cx="495935" cy="496570"/>
          </a:xfrm>
          <a:prstGeom prst="rect">
            <a:avLst/>
          </a:prstGeom>
          <a:effectLst/>
        </p:spPr>
      </p:pic>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1000" fill="hold"/>
                                        <p:tgtEl>
                                          <p:spTgt spid="2"/>
                                        </p:tgtEl>
                                      </p:cBhvr>
                                      <p:by x="300000" y="300000"/>
                                    </p:animScale>
                                  </p:childTnLst>
                                </p:cTn>
                              </p:par>
                              <p:par>
                                <p:cTn id="7" presetID="0" presetClass="path" presetSubtype="0" accel="50000" decel="50000" fill="hold" nodeType="withEffect">
                                  <p:stCondLst>
                                    <p:cond delay="0"/>
                                  </p:stCondLst>
                                  <p:childTnLst>
                                    <p:animMotion origin="layout" path="M 0.006245 0.003469 L 0.004771 -0.009080 L 0.003299 -0.021628 L 0.000304 -0.034176 L -0.002644 -0.046724 L -0.004116 -0.059272 L -0.007824 -0.071935 L -0.011531 -0.084483 L -0.015952 -0.097032 L -0.021133 -0.107738 L -0.026361 -0.118559 L -0.032255 -0.129266 L -0.037437 -0.138245 L -0.042618 -0.145498 L -0.047845 -0.154362 L -0.053026 -0.161614 L -0.058207 -0.168751 L -0.063388 -0.175889 L -0.068569 -0.181300 L -0.073750 -0.186710 L -0.079692 -0.192121 L -0.084873 -0.199260 L -0.090053 -0.206395 L -0.095234 -0.213650 L -0.100415 -0.218944 L -0.105596 -0.224356 L -0.110777 -0.229767 L -0.115957 -0.233334 L -0.121138 -0.238746 L -0.127081 -0.242314 L -0.132261 -0.247725 L -0.137442 -0.251291 L -0.142623 -0.254863 L -0.147804 -0.258431 L -0.153032 -0.263840 L -0.158214 -0.267409 L -0.163393 -0.270979 L -0.168575 -0.276389 L -0.173757 -0.279958 L -0.178937 -0.285369 L -0.184118 -0.290780 L -0.189299 -0.296191 L -0.194480 -0.299759 L -0.199661 -0.303328 L -0.204842 -0.306897 L -0.210070 -0.312306 L -0.215250 -0.314033 L -0.220432 -0.317716 L -0.225614 -0.321288 L -0.230794 -0.323013 L -0.235974 -0.326697 L -0.241156 -0.328423 L -0.246337 -0.331993 L -0.251517 -0.335562 L -0.257458 -0.337404 L -0.262640 -0.339246 L -0.267821 -0.342814 L -0.273001 -0.346384 L -0.278182 -0.349952 L -0.283364 -0.351794 L -0.288545 -0.353520 L -0.293773 -0.357089 L -0.298954 -0.358929 L -0.304134 -0.360774 L -0.309316 -0.362501 L -0.314496 -0.366069 L -0.319677 -0.367912 L -0.324858 -0.369753 L -0.330040 -0.371478 L -0.335221 -0.373322 L -0.340401 -0.376890 L -0.345583 -0.376890 L -0.351524 -0.380458 L -0.356704 -0.382302 L -0.361886 -0.382302 L -0.367827 -0.385869 L -0.373008 -0.385869 L -0.378189 -0.387596 L -0.384129 -0.389438 L -0.390073 -0.391280 L -0.395253 -0.393007 L -0.400433 -0.394848 L -0.405615 -0.394848 L -0.410795 -0.396575 L -0.415976 -0.396575 L -0.421157 -0.398418 L -0.427099 -0.398418 L -0.432281 -0.400145 L -0.437460 -0.401986 L -0.442641 -0.403828 L -0.447823 -0.403828 L -0.453003 -0.403828 L -0.458184 -0.403828 L -0.463365 -0.403828 L -0.468545 -0.403828 L -0.473775 -0.403828 L -0.478956 -0.403828 L -0.484136 -0.403828 L -0.489317 -0.403828 L -0.494499 -0.405555 L -0.499678 -0.405555 L -0.504860 -0.405555 L -0.510041 -0.407397 L -0.515222 -0.407397 L -0.520402 -0.407397 L -0.526343 -0.409124 L -0.531525 -0.409124 L -0.536706 -0.409124 L -0.541886 -0.409124 L -0.547068 -0.409124 L -0.552297 -0.409124 " pathEditMode="relative" rAng="0" ptsTypes="">
                                      <p:cBhvr>
                                        <p:cTn id="8" dur="2000" fill="hold"/>
                                        <p:tgtEl>
                                          <p:spTgt spid="2"/>
                                        </p:tgtEl>
                                        <p:attrNameLst>
                                          <p:attrName>ppt_x</p:attrName>
                                          <p:attrName>ppt_y</p:attrName>
                                        </p:attrNameLst>
                                      </p:cBhvr>
                                      <p:rCtr x="-279" y="-206"/>
                                    </p:animMotion>
                                  </p:childTnLst>
                                </p:cTn>
                              </p:par>
                              <p:par>
                                <p:cTn id="9" presetID="22" presetClass="entr" presetSubtype="1" fill="hold" grpId="1" nodeType="withEffect">
                                  <p:stCondLst>
                                    <p:cond delay="0"/>
                                  </p:stCondLst>
                                  <p:childTnLst>
                                    <p:set>
                                      <p:cBhvr>
                                        <p:cTn id="10" dur="2000" fill="hold">
                                          <p:stCondLst>
                                            <p:cond delay="0"/>
                                          </p:stCondLst>
                                        </p:cTn>
                                        <p:tgtEl>
                                          <p:spTgt spid="6"/>
                                        </p:tgtEl>
                                        <p:attrNameLst>
                                          <p:attrName>style.visibility</p:attrName>
                                        </p:attrNameLst>
                                      </p:cBhvr>
                                      <p:to>
                                        <p:strVal val="visible"/>
                                      </p:to>
                                    </p:set>
                                    <p:animEffect transition="in" filter="wipe(up)">
                                      <p:cBhvr>
                                        <p:cTn id="11" dur="2000"/>
                                        <p:tgtEl>
                                          <p:spTgt spid="6"/>
                                        </p:tgtEl>
                                      </p:cBhvr>
                                    </p:animEffect>
                                  </p:childTnLst>
                                </p:cTn>
                              </p:par>
                              <p:par>
                                <p:cTn id="12" presetID="22" presetClass="entr" presetSubtype="1" fill="hold" grpId="1"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up)">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1"/>
      <p:bldP spid="7"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文本框 48"/>
          <p:cNvSpPr txBox="1">
            <a:spLocks noChangeArrowheads="1"/>
          </p:cNvSpPr>
          <p:nvPr/>
        </p:nvSpPr>
        <p:spPr bwMode="auto">
          <a:xfrm>
            <a:off x="4711883" y="338668"/>
            <a:ext cx="2768235"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Lao UI" panose="020B0502040204020203" pitchFamily="34" charset="0"/>
                <a:ea typeface="微软雅黑" panose="020B0503020204020204" charset="-122"/>
              </a:defRPr>
            </a:lvl1pPr>
            <a:lvl2pPr marL="742950" indent="-285750">
              <a:defRPr sz="1300">
                <a:solidFill>
                  <a:schemeClr val="tx1"/>
                </a:solidFill>
                <a:latin typeface="Lao UI" panose="020B0502040204020203" pitchFamily="34" charset="0"/>
                <a:ea typeface="微软雅黑" panose="020B0503020204020204" charset="-122"/>
              </a:defRPr>
            </a:lvl2pPr>
            <a:lvl3pPr marL="1143000" indent="-228600">
              <a:defRPr sz="1300">
                <a:solidFill>
                  <a:schemeClr val="tx1"/>
                </a:solidFill>
                <a:latin typeface="Lao UI" panose="020B0502040204020203" pitchFamily="34" charset="0"/>
                <a:ea typeface="微软雅黑" panose="020B0503020204020204" charset="-122"/>
              </a:defRPr>
            </a:lvl3pPr>
            <a:lvl4pPr marL="1600200" indent="-228600">
              <a:defRPr sz="1300">
                <a:solidFill>
                  <a:schemeClr val="tx1"/>
                </a:solidFill>
                <a:latin typeface="Lao UI" panose="020B0502040204020203" pitchFamily="34" charset="0"/>
                <a:ea typeface="微软雅黑" panose="020B0503020204020204" charset="-122"/>
              </a:defRPr>
            </a:lvl4pPr>
            <a:lvl5pPr marL="2057400" indent="-228600">
              <a:defRPr sz="1300">
                <a:solidFill>
                  <a:schemeClr val="tx1"/>
                </a:solidFill>
                <a:latin typeface="Lao UI" panose="020B0502040204020203" pitchFamily="34" charset="0"/>
                <a:ea typeface="微软雅黑" panose="020B0503020204020204" charset="-122"/>
              </a:defRPr>
            </a:lvl5pPr>
            <a:lvl6pPr marL="25146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6pPr>
            <a:lvl7pPr marL="29718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7pPr>
            <a:lvl8pPr marL="34290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8pPr>
            <a:lvl9pPr marL="38862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9pPr>
          </a:lstStyle>
          <a:p>
            <a:pPr algn="ctr">
              <a:defRPr/>
            </a:pPr>
            <a:r>
              <a:rPr lang="en-US" altLang="zh-CN" sz="32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rPr>
              <a:t>NAT</a:t>
            </a:r>
            <a:r>
              <a:rPr lang="zh-CN" altLang="en-US" sz="32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rPr>
              <a:t>的初心</a:t>
            </a:r>
            <a:endParaRPr lang="zh-CN" altLang="en-US" sz="32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endParaRPr>
          </a:p>
        </p:txBody>
      </p:sp>
      <p:cxnSp>
        <p:nvCxnSpPr>
          <p:cNvPr id="94" name="直接连接符 93"/>
          <p:cNvCxnSpPr/>
          <p:nvPr/>
        </p:nvCxnSpPr>
        <p:spPr>
          <a:xfrm>
            <a:off x="7487543"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3263074"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sp>
        <p:nvSpPr>
          <p:cNvPr id="5" name="L 形 4"/>
          <p:cNvSpPr/>
          <p:nvPr/>
        </p:nvSpPr>
        <p:spPr>
          <a:xfrm rot="5400000">
            <a:off x="2705735" y="1423035"/>
            <a:ext cx="782955" cy="1276985"/>
          </a:xfrm>
          <a:prstGeom prst="corner">
            <a:avLst>
              <a:gd name="adj1" fmla="val 20443"/>
              <a:gd name="adj2" fmla="val 20808"/>
            </a:avLst>
          </a:prstGeom>
          <a:solidFill>
            <a:srgbClr val="F4DEBE"/>
          </a:solidFill>
          <a:ln cap="rnd">
            <a:noFill/>
            <a:round/>
          </a:ln>
          <a:effectLst>
            <a:outerShdw blurRad="50800" dist="38100" dir="2700000" algn="tl" rotWithShape="0">
              <a:prstClr val="black">
                <a:alpha val="40000"/>
              </a:prstClr>
            </a:outerShdw>
          </a:effectLst>
        </p:spPr>
        <p:style>
          <a:lnRef idx="3">
            <a:schemeClr val="lt1"/>
          </a:lnRef>
          <a:fillRef idx="1">
            <a:schemeClr val="accent5"/>
          </a:fillRef>
          <a:effectRef idx="1">
            <a:schemeClr val="accent5"/>
          </a:effectRef>
          <a:fontRef idx="minor">
            <a:schemeClr val="lt1"/>
          </a:fontRef>
        </p:style>
        <p:txBody>
          <a:bodyPr rtlCol="0" anchor="ctr"/>
          <a:lstStyle>
            <a:defPPr>
              <a:defRPr lang="zh-CN">
                <a:solidFill>
                  <a:schemeClr val="lt1"/>
                </a:solidFill>
              </a:defRPr>
            </a:defPPr>
            <a:lvl1pPr marL="0" algn="l" defTabSz="866775" rtl="0" eaLnBrk="1" latinLnBrk="0" hangingPunct="1">
              <a:defRPr sz="1705" kern="1200">
                <a:solidFill>
                  <a:schemeClr val="lt1"/>
                </a:solidFill>
                <a:latin typeface="+mn-lt"/>
                <a:ea typeface="+mn-ea"/>
                <a:cs typeface="+mn-cs"/>
              </a:defRPr>
            </a:lvl1pPr>
            <a:lvl2pPr marL="433705" algn="l" defTabSz="866775" rtl="0" eaLnBrk="1" latinLnBrk="0" hangingPunct="1">
              <a:defRPr sz="1705" kern="1200">
                <a:solidFill>
                  <a:schemeClr val="lt1"/>
                </a:solidFill>
                <a:latin typeface="+mn-lt"/>
                <a:ea typeface="+mn-ea"/>
                <a:cs typeface="+mn-cs"/>
              </a:defRPr>
            </a:lvl2pPr>
            <a:lvl3pPr marL="866775" algn="l" defTabSz="866775" rtl="0" eaLnBrk="1" latinLnBrk="0" hangingPunct="1">
              <a:defRPr sz="1705" kern="1200">
                <a:solidFill>
                  <a:schemeClr val="lt1"/>
                </a:solidFill>
                <a:latin typeface="+mn-lt"/>
                <a:ea typeface="+mn-ea"/>
                <a:cs typeface="+mn-cs"/>
              </a:defRPr>
            </a:lvl3pPr>
            <a:lvl4pPr marL="1300480" algn="l" defTabSz="866775" rtl="0" eaLnBrk="1" latinLnBrk="0" hangingPunct="1">
              <a:defRPr sz="1705" kern="1200">
                <a:solidFill>
                  <a:schemeClr val="lt1"/>
                </a:solidFill>
                <a:latin typeface="+mn-lt"/>
                <a:ea typeface="+mn-ea"/>
                <a:cs typeface="+mn-cs"/>
              </a:defRPr>
            </a:lvl4pPr>
            <a:lvl5pPr marL="1734185" algn="l" defTabSz="866775" rtl="0" eaLnBrk="1" latinLnBrk="0" hangingPunct="1">
              <a:defRPr sz="1705" kern="1200">
                <a:solidFill>
                  <a:schemeClr val="lt1"/>
                </a:solidFill>
                <a:latin typeface="+mn-lt"/>
                <a:ea typeface="+mn-ea"/>
                <a:cs typeface="+mn-cs"/>
              </a:defRPr>
            </a:lvl5pPr>
            <a:lvl6pPr marL="2167255" algn="l" defTabSz="866775" rtl="0" eaLnBrk="1" latinLnBrk="0" hangingPunct="1">
              <a:defRPr sz="1705" kern="1200">
                <a:solidFill>
                  <a:schemeClr val="lt1"/>
                </a:solidFill>
                <a:latin typeface="+mn-lt"/>
                <a:ea typeface="+mn-ea"/>
                <a:cs typeface="+mn-cs"/>
              </a:defRPr>
            </a:lvl6pPr>
            <a:lvl7pPr marL="2600960" algn="l" defTabSz="866775" rtl="0" eaLnBrk="1" latinLnBrk="0" hangingPunct="1">
              <a:defRPr sz="1705" kern="1200">
                <a:solidFill>
                  <a:schemeClr val="lt1"/>
                </a:solidFill>
                <a:latin typeface="+mn-lt"/>
                <a:ea typeface="+mn-ea"/>
                <a:cs typeface="+mn-cs"/>
              </a:defRPr>
            </a:lvl7pPr>
            <a:lvl8pPr marL="3034665" algn="l" defTabSz="866775" rtl="0" eaLnBrk="1" latinLnBrk="0" hangingPunct="1">
              <a:defRPr sz="1705" kern="1200">
                <a:solidFill>
                  <a:schemeClr val="lt1"/>
                </a:solidFill>
                <a:latin typeface="+mn-lt"/>
                <a:ea typeface="+mn-ea"/>
                <a:cs typeface="+mn-cs"/>
              </a:defRPr>
            </a:lvl8pPr>
            <a:lvl9pPr marL="3468370" algn="l" defTabSz="866775" rtl="0" eaLnBrk="1" latinLnBrk="0" hangingPunct="1">
              <a:defRPr sz="1705" kern="1200">
                <a:solidFill>
                  <a:schemeClr val="lt1"/>
                </a:solidFill>
                <a:latin typeface="+mn-lt"/>
                <a:ea typeface="+mn-ea"/>
                <a:cs typeface="+mn-cs"/>
              </a:defRPr>
            </a:lvl9pPr>
          </a:lstStyle>
          <a:p>
            <a:pPr marL="0" marR="0" lvl="0" indent="0" algn="ctr" defTabSz="866775" rtl="0" eaLnBrk="1" fontAlgn="base" latinLnBrk="0" hangingPunct="1">
              <a:lnSpc>
                <a:spcPct val="100000"/>
              </a:lnSpc>
              <a:spcBef>
                <a:spcPct val="0"/>
              </a:spcBef>
              <a:spcAft>
                <a:spcPct val="0"/>
              </a:spcAft>
              <a:buClrTx/>
              <a:buSzTx/>
              <a:buFontTx/>
              <a:buNone/>
              <a:defRPr/>
            </a:pPr>
            <a:endParaRPr kumimoji="0" lang="zh-CN" altLang="en-US" sz="1705"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ea"/>
              <a:sym typeface="+mn-lt"/>
            </a:endParaRPr>
          </a:p>
        </p:txBody>
      </p:sp>
      <p:sp>
        <p:nvSpPr>
          <p:cNvPr id="28" name="对角圆角矩形 26"/>
          <p:cNvSpPr/>
          <p:nvPr/>
        </p:nvSpPr>
        <p:spPr bwMode="auto">
          <a:xfrm flipH="1">
            <a:off x="2588895" y="1732280"/>
            <a:ext cx="7014210" cy="3872230"/>
          </a:xfrm>
          <a:prstGeom prst="round2DiagRect">
            <a:avLst>
              <a:gd name="adj1" fmla="val 0"/>
              <a:gd name="adj2" fmla="val 0"/>
            </a:avLst>
          </a:prstGeom>
          <a:noFill/>
          <a:ln w="25400" cap="flat" cmpd="sng" algn="ctr">
            <a:solidFill>
              <a:srgbClr val="F4DEBE"/>
            </a:solidFill>
            <a:prstDash val="solid"/>
          </a:ln>
          <a:effectLst>
            <a:outerShdw blurRad="50800" dist="38100" dir="2700000" algn="tl" rotWithShape="0">
              <a:prstClr val="black">
                <a:alpha val="40000"/>
              </a:prstClr>
            </a:outerShdw>
          </a:effectLst>
        </p:spPr>
        <p:txBody>
          <a:bodyPr anchor="ctr"/>
          <a:lstStyle>
            <a:defPPr>
              <a:defRPr lang="zh-CN"/>
            </a:defPPr>
            <a:lvl1pPr marL="0" algn="l" defTabSz="866775" rtl="0" eaLnBrk="1" latinLnBrk="0" hangingPunct="1">
              <a:defRPr sz="1705" kern="1200">
                <a:solidFill>
                  <a:schemeClr val="tx1"/>
                </a:solidFill>
                <a:latin typeface="+mn-lt"/>
                <a:ea typeface="+mn-ea"/>
                <a:cs typeface="+mn-cs"/>
              </a:defRPr>
            </a:lvl1pPr>
            <a:lvl2pPr marL="433705" algn="l" defTabSz="866775" rtl="0" eaLnBrk="1" latinLnBrk="0" hangingPunct="1">
              <a:defRPr sz="1705" kern="1200">
                <a:solidFill>
                  <a:schemeClr val="tx1"/>
                </a:solidFill>
                <a:latin typeface="+mn-lt"/>
                <a:ea typeface="+mn-ea"/>
                <a:cs typeface="+mn-cs"/>
              </a:defRPr>
            </a:lvl2pPr>
            <a:lvl3pPr marL="866775" algn="l" defTabSz="866775" rtl="0" eaLnBrk="1" latinLnBrk="0" hangingPunct="1">
              <a:defRPr sz="1705" kern="1200">
                <a:solidFill>
                  <a:schemeClr val="tx1"/>
                </a:solidFill>
                <a:latin typeface="+mn-lt"/>
                <a:ea typeface="+mn-ea"/>
                <a:cs typeface="+mn-cs"/>
              </a:defRPr>
            </a:lvl3pPr>
            <a:lvl4pPr marL="1300480" algn="l" defTabSz="866775" rtl="0" eaLnBrk="1" latinLnBrk="0" hangingPunct="1">
              <a:defRPr sz="1705" kern="1200">
                <a:solidFill>
                  <a:schemeClr val="tx1"/>
                </a:solidFill>
                <a:latin typeface="+mn-lt"/>
                <a:ea typeface="+mn-ea"/>
                <a:cs typeface="+mn-cs"/>
              </a:defRPr>
            </a:lvl4pPr>
            <a:lvl5pPr marL="1734185" algn="l" defTabSz="866775" rtl="0" eaLnBrk="1" latinLnBrk="0" hangingPunct="1">
              <a:defRPr sz="1705" kern="1200">
                <a:solidFill>
                  <a:schemeClr val="tx1"/>
                </a:solidFill>
                <a:latin typeface="+mn-lt"/>
                <a:ea typeface="+mn-ea"/>
                <a:cs typeface="+mn-cs"/>
              </a:defRPr>
            </a:lvl5pPr>
            <a:lvl6pPr marL="2167255" algn="l" defTabSz="866775" rtl="0" eaLnBrk="1" latinLnBrk="0" hangingPunct="1">
              <a:defRPr sz="1705" kern="1200">
                <a:solidFill>
                  <a:schemeClr val="tx1"/>
                </a:solidFill>
                <a:latin typeface="+mn-lt"/>
                <a:ea typeface="+mn-ea"/>
                <a:cs typeface="+mn-cs"/>
              </a:defRPr>
            </a:lvl6pPr>
            <a:lvl7pPr marL="2600960" algn="l" defTabSz="866775" rtl="0" eaLnBrk="1" latinLnBrk="0" hangingPunct="1">
              <a:defRPr sz="1705" kern="1200">
                <a:solidFill>
                  <a:schemeClr val="tx1"/>
                </a:solidFill>
                <a:latin typeface="+mn-lt"/>
                <a:ea typeface="+mn-ea"/>
                <a:cs typeface="+mn-cs"/>
              </a:defRPr>
            </a:lvl7pPr>
            <a:lvl8pPr marL="3034665" algn="l" defTabSz="866775" rtl="0" eaLnBrk="1" latinLnBrk="0" hangingPunct="1">
              <a:defRPr sz="1705" kern="1200">
                <a:solidFill>
                  <a:schemeClr val="tx1"/>
                </a:solidFill>
                <a:latin typeface="+mn-lt"/>
                <a:ea typeface="+mn-ea"/>
                <a:cs typeface="+mn-cs"/>
              </a:defRPr>
            </a:lvl8pPr>
            <a:lvl9pPr marL="3468370" algn="l" defTabSz="866775" rtl="0" eaLnBrk="1" latinLnBrk="0" hangingPunct="1">
              <a:defRPr sz="1705" kern="1200">
                <a:solidFill>
                  <a:schemeClr val="tx1"/>
                </a:solidFill>
                <a:latin typeface="+mn-lt"/>
                <a:ea typeface="+mn-ea"/>
                <a:cs typeface="+mn-cs"/>
              </a:defRPr>
            </a:lvl9pPr>
          </a:lstStyle>
          <a:p>
            <a:pPr marL="0" marR="0" lvl="0" indent="0" algn="ctr" defTabSz="866775" rtl="0" eaLnBrk="1" fontAlgn="auto" latinLnBrk="0" hangingPunct="1">
              <a:lnSpc>
                <a:spcPct val="100000"/>
              </a:lnSpc>
              <a:spcBef>
                <a:spcPts val="0"/>
              </a:spcBef>
              <a:spcAft>
                <a:spcPts val="0"/>
              </a:spcAft>
              <a:buClrTx/>
              <a:buSzTx/>
              <a:buFontTx/>
              <a:buNone/>
              <a:defRPr/>
            </a:pPr>
            <a:endParaRPr kumimoji="0" lang="zh-CN" altLang="en-US" sz="2275" b="1" i="0" u="none" strike="noStrike" kern="0" cap="none" spc="0" normalizeH="0" baseline="0" noProof="0" dirty="0">
              <a:ln>
                <a:noFill/>
              </a:ln>
              <a:solidFill>
                <a:srgbClr val="00544A"/>
              </a:solidFill>
              <a:effectLst/>
              <a:uLnTx/>
              <a:uFillTx/>
              <a:latin typeface="Arial" panose="020B0604020202020204"/>
              <a:ea typeface="微软雅黑" panose="020B0503020204020204" charset="-122"/>
              <a:cs typeface="+mn-ea"/>
              <a:sym typeface="+mn-lt"/>
            </a:endParaRPr>
          </a:p>
        </p:txBody>
      </p:sp>
      <p:sp>
        <p:nvSpPr>
          <p:cNvPr id="37" name="L 形 36"/>
          <p:cNvSpPr/>
          <p:nvPr/>
        </p:nvSpPr>
        <p:spPr>
          <a:xfrm rot="16200000">
            <a:off x="8734425" y="4653280"/>
            <a:ext cx="782955" cy="1276985"/>
          </a:xfrm>
          <a:prstGeom prst="corner">
            <a:avLst>
              <a:gd name="adj1" fmla="val 20443"/>
              <a:gd name="adj2" fmla="val 20808"/>
            </a:avLst>
          </a:prstGeom>
          <a:solidFill>
            <a:srgbClr val="F4DEBE"/>
          </a:solidFill>
          <a:ln cap="rnd">
            <a:noFill/>
            <a:round/>
          </a:ln>
          <a:effectLst>
            <a:outerShdw blurRad="50800" dist="38100" dir="2700000" algn="tl" rotWithShape="0">
              <a:prstClr val="black">
                <a:alpha val="40000"/>
              </a:prstClr>
            </a:outerShdw>
          </a:effectLst>
        </p:spPr>
        <p:style>
          <a:lnRef idx="3">
            <a:schemeClr val="lt1"/>
          </a:lnRef>
          <a:fillRef idx="1">
            <a:schemeClr val="accent5"/>
          </a:fillRef>
          <a:effectRef idx="1">
            <a:schemeClr val="accent5"/>
          </a:effectRef>
          <a:fontRef idx="minor">
            <a:schemeClr val="lt1"/>
          </a:fontRef>
        </p:style>
        <p:txBody>
          <a:bodyPr rtlCol="0" anchor="ctr"/>
          <a:lstStyle>
            <a:defPPr>
              <a:defRPr lang="zh-CN">
                <a:solidFill>
                  <a:schemeClr val="lt1"/>
                </a:solidFill>
              </a:defRPr>
            </a:defPPr>
            <a:lvl1pPr marL="0" algn="l" defTabSz="866775" rtl="0" eaLnBrk="1" latinLnBrk="0" hangingPunct="1">
              <a:defRPr sz="1705" kern="1200">
                <a:solidFill>
                  <a:schemeClr val="lt1"/>
                </a:solidFill>
                <a:latin typeface="+mn-lt"/>
                <a:ea typeface="+mn-ea"/>
                <a:cs typeface="+mn-cs"/>
              </a:defRPr>
            </a:lvl1pPr>
            <a:lvl2pPr marL="433705" algn="l" defTabSz="866775" rtl="0" eaLnBrk="1" latinLnBrk="0" hangingPunct="1">
              <a:defRPr sz="1705" kern="1200">
                <a:solidFill>
                  <a:schemeClr val="lt1"/>
                </a:solidFill>
                <a:latin typeface="+mn-lt"/>
                <a:ea typeface="+mn-ea"/>
                <a:cs typeface="+mn-cs"/>
              </a:defRPr>
            </a:lvl2pPr>
            <a:lvl3pPr marL="866775" algn="l" defTabSz="866775" rtl="0" eaLnBrk="1" latinLnBrk="0" hangingPunct="1">
              <a:defRPr sz="1705" kern="1200">
                <a:solidFill>
                  <a:schemeClr val="lt1"/>
                </a:solidFill>
                <a:latin typeface="+mn-lt"/>
                <a:ea typeface="+mn-ea"/>
                <a:cs typeface="+mn-cs"/>
              </a:defRPr>
            </a:lvl3pPr>
            <a:lvl4pPr marL="1300480" algn="l" defTabSz="866775" rtl="0" eaLnBrk="1" latinLnBrk="0" hangingPunct="1">
              <a:defRPr sz="1705" kern="1200">
                <a:solidFill>
                  <a:schemeClr val="lt1"/>
                </a:solidFill>
                <a:latin typeface="+mn-lt"/>
                <a:ea typeface="+mn-ea"/>
                <a:cs typeface="+mn-cs"/>
              </a:defRPr>
            </a:lvl4pPr>
            <a:lvl5pPr marL="1734185" algn="l" defTabSz="866775" rtl="0" eaLnBrk="1" latinLnBrk="0" hangingPunct="1">
              <a:defRPr sz="1705" kern="1200">
                <a:solidFill>
                  <a:schemeClr val="lt1"/>
                </a:solidFill>
                <a:latin typeface="+mn-lt"/>
                <a:ea typeface="+mn-ea"/>
                <a:cs typeface="+mn-cs"/>
              </a:defRPr>
            </a:lvl5pPr>
            <a:lvl6pPr marL="2167255" algn="l" defTabSz="866775" rtl="0" eaLnBrk="1" latinLnBrk="0" hangingPunct="1">
              <a:defRPr sz="1705" kern="1200">
                <a:solidFill>
                  <a:schemeClr val="lt1"/>
                </a:solidFill>
                <a:latin typeface="+mn-lt"/>
                <a:ea typeface="+mn-ea"/>
                <a:cs typeface="+mn-cs"/>
              </a:defRPr>
            </a:lvl6pPr>
            <a:lvl7pPr marL="2600960" algn="l" defTabSz="866775" rtl="0" eaLnBrk="1" latinLnBrk="0" hangingPunct="1">
              <a:defRPr sz="1705" kern="1200">
                <a:solidFill>
                  <a:schemeClr val="lt1"/>
                </a:solidFill>
                <a:latin typeface="+mn-lt"/>
                <a:ea typeface="+mn-ea"/>
                <a:cs typeface="+mn-cs"/>
              </a:defRPr>
            </a:lvl7pPr>
            <a:lvl8pPr marL="3034665" algn="l" defTabSz="866775" rtl="0" eaLnBrk="1" latinLnBrk="0" hangingPunct="1">
              <a:defRPr sz="1705" kern="1200">
                <a:solidFill>
                  <a:schemeClr val="lt1"/>
                </a:solidFill>
                <a:latin typeface="+mn-lt"/>
                <a:ea typeface="+mn-ea"/>
                <a:cs typeface="+mn-cs"/>
              </a:defRPr>
            </a:lvl8pPr>
            <a:lvl9pPr marL="3468370" algn="l" defTabSz="866775" rtl="0" eaLnBrk="1" latinLnBrk="0" hangingPunct="1">
              <a:defRPr sz="1705" kern="1200">
                <a:solidFill>
                  <a:schemeClr val="lt1"/>
                </a:solidFill>
                <a:latin typeface="+mn-lt"/>
                <a:ea typeface="+mn-ea"/>
                <a:cs typeface="+mn-cs"/>
              </a:defRPr>
            </a:lvl9pPr>
          </a:lstStyle>
          <a:p>
            <a:pPr marL="0" marR="0" lvl="0" indent="0" algn="ctr" defTabSz="866775" rtl="0" eaLnBrk="1" fontAlgn="base" latinLnBrk="0" hangingPunct="1">
              <a:lnSpc>
                <a:spcPct val="100000"/>
              </a:lnSpc>
              <a:spcBef>
                <a:spcPct val="0"/>
              </a:spcBef>
              <a:spcAft>
                <a:spcPct val="0"/>
              </a:spcAft>
              <a:buClrTx/>
              <a:buSzTx/>
              <a:buFontTx/>
              <a:buNone/>
              <a:defRPr/>
            </a:pPr>
            <a:endParaRPr kumimoji="0" lang="zh-CN" altLang="en-US" sz="1705" b="0" i="0" u="none" strike="noStrike" kern="1200" cap="none" spc="0" normalizeH="0" baseline="0" noProof="0">
              <a:ln>
                <a:noFill/>
              </a:ln>
              <a:gradFill>
                <a:gsLst>
                  <a:gs pos="50000">
                    <a:srgbClr val="F4DEBE"/>
                  </a:gs>
                  <a:gs pos="0">
                    <a:srgbClr val="D9A96A"/>
                  </a:gs>
                  <a:gs pos="100000">
                    <a:srgbClr val="F5E3C9"/>
                  </a:gs>
                </a:gsLst>
                <a:lin ang="5400000" scaled="1"/>
              </a:gradFill>
              <a:effectLst/>
              <a:uLnTx/>
              <a:uFillTx/>
              <a:latin typeface="微软雅黑 Light" panose="020B0502040204020203" pitchFamily="34" charset="-122"/>
              <a:ea typeface="微软雅黑 Light" panose="020B0502040204020203" pitchFamily="34" charset="-122"/>
              <a:cs typeface="+mn-ea"/>
              <a:sym typeface="+mn-lt"/>
            </a:endParaRPr>
          </a:p>
        </p:txBody>
      </p:sp>
      <p:sp>
        <p:nvSpPr>
          <p:cNvPr id="54" name="文本框 53"/>
          <p:cNvSpPr txBox="1"/>
          <p:nvPr/>
        </p:nvSpPr>
        <p:spPr>
          <a:xfrm>
            <a:off x="2908935" y="2007235"/>
            <a:ext cx="5995670" cy="3415030"/>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lang="zh-CN" altLang="en-US" sz="5400" b="1"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sym typeface="+mn-ea"/>
              </a:rPr>
              <a:t>为了赋能以文化康养为龙头的幸福产业，使之成为幸福产业的一个通证。</a:t>
            </a:r>
            <a:endParaRPr lang="zh-CN" altLang="en-US" sz="5400" b="1"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sym typeface="+mn-ea"/>
            </a:endParaRPr>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box(in)">
                                      <p:cBhvr>
                                        <p:cTn id="7" dur="2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文本框 48"/>
          <p:cNvSpPr txBox="1">
            <a:spLocks noChangeArrowheads="1"/>
          </p:cNvSpPr>
          <p:nvPr/>
        </p:nvSpPr>
        <p:spPr bwMode="auto">
          <a:xfrm>
            <a:off x="4711883" y="338668"/>
            <a:ext cx="2768235"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Lao UI" panose="020B0502040204020203" pitchFamily="34" charset="0"/>
                <a:ea typeface="微软雅黑" panose="020B0503020204020204" charset="-122"/>
              </a:defRPr>
            </a:lvl1pPr>
            <a:lvl2pPr marL="742950" indent="-285750">
              <a:defRPr sz="1300">
                <a:solidFill>
                  <a:schemeClr val="tx1"/>
                </a:solidFill>
                <a:latin typeface="Lao UI" panose="020B0502040204020203" pitchFamily="34" charset="0"/>
                <a:ea typeface="微软雅黑" panose="020B0503020204020204" charset="-122"/>
              </a:defRPr>
            </a:lvl2pPr>
            <a:lvl3pPr marL="1143000" indent="-228600">
              <a:defRPr sz="1300">
                <a:solidFill>
                  <a:schemeClr val="tx1"/>
                </a:solidFill>
                <a:latin typeface="Lao UI" panose="020B0502040204020203" pitchFamily="34" charset="0"/>
                <a:ea typeface="微软雅黑" panose="020B0503020204020204" charset="-122"/>
              </a:defRPr>
            </a:lvl3pPr>
            <a:lvl4pPr marL="1600200" indent="-228600">
              <a:defRPr sz="1300">
                <a:solidFill>
                  <a:schemeClr val="tx1"/>
                </a:solidFill>
                <a:latin typeface="Lao UI" panose="020B0502040204020203" pitchFamily="34" charset="0"/>
                <a:ea typeface="微软雅黑" panose="020B0503020204020204" charset="-122"/>
              </a:defRPr>
            </a:lvl4pPr>
            <a:lvl5pPr marL="2057400" indent="-228600">
              <a:defRPr sz="1300">
                <a:solidFill>
                  <a:schemeClr val="tx1"/>
                </a:solidFill>
                <a:latin typeface="Lao UI" panose="020B0502040204020203" pitchFamily="34" charset="0"/>
                <a:ea typeface="微软雅黑" panose="020B0503020204020204" charset="-122"/>
              </a:defRPr>
            </a:lvl5pPr>
            <a:lvl6pPr marL="25146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6pPr>
            <a:lvl7pPr marL="29718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7pPr>
            <a:lvl8pPr marL="34290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8pPr>
            <a:lvl9pPr marL="38862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9pPr>
          </a:lstStyle>
          <a:p>
            <a:pPr algn="ctr">
              <a:defRPr/>
            </a:pPr>
            <a:r>
              <a:rPr lang="en-US" altLang="zh-CN" sz="32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rPr>
              <a:t>NAT</a:t>
            </a:r>
            <a:r>
              <a:rPr lang="zh-CN" altLang="en-US" sz="32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rPr>
              <a:t>的可行性</a:t>
            </a:r>
            <a:endParaRPr lang="zh-CN" altLang="en-US" sz="32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endParaRPr>
          </a:p>
        </p:txBody>
      </p:sp>
      <p:cxnSp>
        <p:nvCxnSpPr>
          <p:cNvPr id="94" name="直接连接符 93"/>
          <p:cNvCxnSpPr/>
          <p:nvPr/>
        </p:nvCxnSpPr>
        <p:spPr>
          <a:xfrm>
            <a:off x="7487543"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3263074"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93"/>
          <p:cNvCxnSpPr/>
          <p:nvPr/>
        </p:nvCxnSpPr>
        <p:spPr>
          <a:xfrm>
            <a:off x="1124627" y="6077963"/>
            <a:ext cx="9931316" cy="2013"/>
          </a:xfrm>
          <a:prstGeom prst="line">
            <a:avLst/>
          </a:prstGeom>
          <a:ln w="19050">
            <a:solidFill>
              <a:srgbClr val="F4DEBE"/>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62" name="Straight Connector 7"/>
          <p:cNvCxnSpPr/>
          <p:nvPr/>
        </p:nvCxnSpPr>
        <p:spPr>
          <a:xfrm>
            <a:off x="4271645" y="2502535"/>
            <a:ext cx="2165985" cy="0"/>
          </a:xfrm>
          <a:prstGeom prst="line">
            <a:avLst/>
          </a:prstGeom>
          <a:ln w="19050" cap="rnd">
            <a:solidFill>
              <a:srgbClr val="F4DEBE"/>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75" name="TextBox 11"/>
          <p:cNvSpPr txBox="1"/>
          <p:nvPr/>
        </p:nvSpPr>
        <p:spPr>
          <a:xfrm>
            <a:off x="4193540" y="4775200"/>
            <a:ext cx="4950460" cy="645795"/>
          </a:xfrm>
          <a:prstGeom prst="rect">
            <a:avLst/>
          </a:prstGeom>
          <a:noFill/>
        </p:spPr>
        <p:txBody>
          <a:bodyPr wrap="square" lIns="0" tIns="0" rIns="0" bIns="0" rtlCol="0">
            <a:spAutoFit/>
            <a:scene3d>
              <a:camera prst="orthographicFront"/>
              <a:lightRig rig="threePt" dir="t"/>
            </a:scene3d>
            <a:sp3d contourW="12700"/>
          </a:bodyPr>
          <a:p>
            <a:pPr lvl="0" defTabSz="457200">
              <a:lnSpc>
                <a:spcPct val="150000"/>
              </a:lnSpc>
              <a:defRPr/>
            </a:pPr>
            <a:r>
              <a:rPr lang="zh-CN" altLang="en-US" sz="28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rPr>
              <a:t>贯穿整个幸福产业的上中下游</a:t>
            </a:r>
            <a:endParaRPr lang="zh-CN" altLang="en-US" sz="28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endParaRPr>
          </a:p>
        </p:txBody>
      </p:sp>
      <p:sp>
        <p:nvSpPr>
          <p:cNvPr id="2" name="TextBox 11"/>
          <p:cNvSpPr txBox="1"/>
          <p:nvPr/>
        </p:nvSpPr>
        <p:spPr>
          <a:xfrm>
            <a:off x="6656705" y="1454150"/>
            <a:ext cx="2744470" cy="2215515"/>
          </a:xfrm>
          <a:prstGeom prst="rect">
            <a:avLst/>
          </a:prstGeom>
          <a:noFill/>
        </p:spPr>
        <p:txBody>
          <a:bodyPr wrap="square" lIns="0" tIns="0" rIns="0" bIns="0" rtlCol="0">
            <a:spAutoFit/>
            <a:scene3d>
              <a:camera prst="orthographicFront"/>
              <a:lightRig rig="threePt" dir="t"/>
            </a:scene3d>
            <a:sp3d contourW="12700"/>
          </a:bodyPr>
          <a:p>
            <a:pPr lvl="0" defTabSz="457200">
              <a:lnSpc>
                <a:spcPct val="150000"/>
              </a:lnSpc>
              <a:defRPr/>
            </a:pPr>
            <a:r>
              <a:rPr lang="en-US" altLang="zh-CN" sz="2400" b="1"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rPr>
              <a:t>NAT</a:t>
            </a:r>
            <a:r>
              <a:rPr lang="zh-CN" altLang="en-US" sz="2400" b="1"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rPr>
              <a:t>可以承载整条幸福产业供应链中多个应用场景的价值储存和清结算</a:t>
            </a:r>
            <a:endParaRPr lang="zh-CN" altLang="en-US" sz="2400" b="1"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endParaRPr>
          </a:p>
        </p:txBody>
      </p:sp>
      <p:sp>
        <p:nvSpPr>
          <p:cNvPr id="81" name="TextBox 11"/>
          <p:cNvSpPr txBox="1"/>
          <p:nvPr/>
        </p:nvSpPr>
        <p:spPr>
          <a:xfrm>
            <a:off x="1210310" y="1454150"/>
            <a:ext cx="2981960" cy="2215515"/>
          </a:xfrm>
          <a:prstGeom prst="rect">
            <a:avLst/>
          </a:prstGeom>
          <a:noFill/>
        </p:spPr>
        <p:txBody>
          <a:bodyPr wrap="square" lIns="0" tIns="0" rIns="0" bIns="0" rtlCol="0">
            <a:spAutoFit/>
            <a:scene3d>
              <a:camera prst="orthographicFront"/>
              <a:lightRig rig="threePt" dir="t"/>
            </a:scene3d>
            <a:sp3d contourW="12700"/>
          </a:bodyPr>
          <a:p>
            <a:pPr lvl="0" defTabSz="457200">
              <a:lnSpc>
                <a:spcPct val="150000"/>
              </a:lnSpc>
              <a:defRPr/>
            </a:pPr>
            <a:r>
              <a:rPr lang="zh-CN" altLang="en-US" sz="2400" b="1"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rPr>
              <a:t>Token的发行和分配、网络中的每一次交易和转账、用户资产等核心数据都清晰可查</a:t>
            </a:r>
            <a:endParaRPr lang="zh-CN" altLang="en-US" sz="2400" b="1"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endParaRPr>
          </a:p>
        </p:txBody>
      </p:sp>
      <p:grpSp>
        <p:nvGrpSpPr>
          <p:cNvPr id="14" name="组合 13"/>
          <p:cNvGrpSpPr/>
          <p:nvPr/>
        </p:nvGrpSpPr>
        <p:grpSpPr>
          <a:xfrm>
            <a:off x="9103360" y="2501900"/>
            <a:ext cx="1622826" cy="2687955"/>
            <a:chOff x="13360" y="3116"/>
            <a:chExt cx="4051" cy="4233"/>
          </a:xfrm>
        </p:grpSpPr>
        <p:cxnSp>
          <p:nvCxnSpPr>
            <p:cNvPr id="65" name="Connector: Elbow 10"/>
            <p:cNvCxnSpPr/>
            <p:nvPr/>
          </p:nvCxnSpPr>
          <p:spPr>
            <a:xfrm rot="5400000">
              <a:off x="13269" y="3207"/>
              <a:ext cx="4233" cy="4051"/>
            </a:xfrm>
            <a:prstGeom prst="bentConnector2">
              <a:avLst/>
            </a:prstGeom>
            <a:ln w="19050">
              <a:solidFill>
                <a:srgbClr val="F4DEBE"/>
              </a:solidFill>
              <a:tailEnd type="triangle"/>
            </a:ln>
          </p:spPr>
          <p:style>
            <a:lnRef idx="1">
              <a:schemeClr val="accent1"/>
            </a:lnRef>
            <a:fillRef idx="0">
              <a:schemeClr val="accent1"/>
            </a:fillRef>
            <a:effectRef idx="0">
              <a:schemeClr val="accent1"/>
            </a:effectRef>
            <a:fontRef idx="minor">
              <a:schemeClr val="tx1"/>
            </a:fontRef>
          </p:style>
        </p:cxnSp>
        <p:cxnSp>
          <p:nvCxnSpPr>
            <p:cNvPr id="5" name="Straight Connector 9"/>
            <p:cNvCxnSpPr/>
            <p:nvPr/>
          </p:nvCxnSpPr>
          <p:spPr>
            <a:xfrm flipV="1">
              <a:off x="14650" y="3116"/>
              <a:ext cx="2761" cy="10"/>
            </a:xfrm>
            <a:prstGeom prst="line">
              <a:avLst/>
            </a:prstGeom>
            <a:ln w="19050" cap="rnd">
              <a:solidFill>
                <a:srgbClr val="F4DEBE"/>
              </a:solidFill>
              <a:headEnd type="oval"/>
              <a:tailEnd type="none"/>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grpId="0" nodeType="clickEffect">
                                  <p:stCondLst>
                                    <p:cond delay="0"/>
                                  </p:stCondLst>
                                  <p:iterate type="lt">
                                    <p:tmPct val="10000"/>
                                  </p:iterate>
                                  <p:childTnLst>
                                    <p:set>
                                      <p:cBhvr>
                                        <p:cTn id="6" dur="1" fill="hold">
                                          <p:stCondLst>
                                            <p:cond delay="0"/>
                                          </p:stCondLst>
                                        </p:cTn>
                                        <p:tgtEl>
                                          <p:spTgt spid="81"/>
                                        </p:tgtEl>
                                        <p:attrNameLst>
                                          <p:attrName>style.visibility</p:attrName>
                                        </p:attrNameLst>
                                      </p:cBhvr>
                                      <p:to>
                                        <p:strVal val="visible"/>
                                      </p:to>
                                    </p:set>
                                    <p:anim calcmode="lin" valueType="num">
                                      <p:cBhvr>
                                        <p:cTn id="7" dur="500" fill="hold"/>
                                        <p:tgtEl>
                                          <p:spTgt spid="81"/>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81"/>
                                        </p:tgtEl>
                                        <p:attrNameLst>
                                          <p:attrName>ppt_y</p:attrName>
                                        </p:attrNameLst>
                                      </p:cBhvr>
                                      <p:tavLst>
                                        <p:tav tm="0">
                                          <p:val>
                                            <p:strVal val="#ppt_y"/>
                                          </p:val>
                                        </p:tav>
                                        <p:tav tm="100000">
                                          <p:val>
                                            <p:strVal val="#ppt_y"/>
                                          </p:val>
                                        </p:tav>
                                      </p:tavLst>
                                    </p:anim>
                                    <p:anim calcmode="lin" valueType="num">
                                      <p:cBhvr>
                                        <p:cTn id="9" dur="500" fill="hold"/>
                                        <p:tgtEl>
                                          <p:spTgt spid="81"/>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81"/>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81"/>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62"/>
                                        </p:tgtEl>
                                        <p:attrNameLst>
                                          <p:attrName>style.visibility</p:attrName>
                                        </p:attrNameLst>
                                      </p:cBhvr>
                                      <p:to>
                                        <p:strVal val="visible"/>
                                      </p:to>
                                    </p:set>
                                    <p:animEffect transition="in" filter="wipe(left)">
                                      <p:cBhvr>
                                        <p:cTn id="16" dur="500"/>
                                        <p:tgtEl>
                                          <p:spTgt spid="62"/>
                                        </p:tgtEl>
                                      </p:cBhvr>
                                    </p:animEffect>
                                  </p:childTnLst>
                                </p:cTn>
                              </p:par>
                            </p:childTnLst>
                          </p:cTn>
                        </p:par>
                        <p:par>
                          <p:cTn id="17" fill="hold">
                            <p:stCondLst>
                              <p:cond delay="500"/>
                            </p:stCondLst>
                            <p:childTnLst>
                              <p:par>
                                <p:cTn id="18" presetID="41" presetClass="entr" presetSubtype="0" fill="hold" grpId="0" nodeType="afterEffect">
                                  <p:stCondLst>
                                    <p:cond delay="0"/>
                                  </p:stCondLst>
                                  <p:iterate type="lt">
                                    <p:tmPct val="10000"/>
                                  </p:iterate>
                                  <p:childTnLst>
                                    <p:set>
                                      <p:cBhvr>
                                        <p:cTn id="19" dur="1" fill="hold">
                                          <p:stCondLst>
                                            <p:cond delay="0"/>
                                          </p:stCondLst>
                                        </p:cTn>
                                        <p:tgtEl>
                                          <p:spTgt spid="2"/>
                                        </p:tgtEl>
                                        <p:attrNameLst>
                                          <p:attrName>style.visibility</p:attrName>
                                        </p:attrNameLst>
                                      </p:cBhvr>
                                      <p:to>
                                        <p:strVal val="visible"/>
                                      </p:to>
                                    </p:set>
                                    <p:anim calcmode="lin" valueType="num">
                                      <p:cBhvr>
                                        <p:cTn id="20" dur="5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21" dur="500" fill="hold"/>
                                        <p:tgtEl>
                                          <p:spTgt spid="2"/>
                                        </p:tgtEl>
                                        <p:attrNameLst>
                                          <p:attrName>ppt_y</p:attrName>
                                        </p:attrNameLst>
                                      </p:cBhvr>
                                      <p:tavLst>
                                        <p:tav tm="0">
                                          <p:val>
                                            <p:strVal val="#ppt_y"/>
                                          </p:val>
                                        </p:tav>
                                        <p:tav tm="100000">
                                          <p:val>
                                            <p:strVal val="#ppt_y"/>
                                          </p:val>
                                        </p:tav>
                                      </p:tavLst>
                                    </p:anim>
                                    <p:anim calcmode="lin" valueType="num">
                                      <p:cBhvr>
                                        <p:cTn id="22" dur="5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23" dur="5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24" dur="500" tmFilter="0,0; .5, 1; 1, 1"/>
                                        <p:tgtEl>
                                          <p:spTgt spid="2"/>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1" fill="hold" nodeType="click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wipe(up)">
                                      <p:cBhvr>
                                        <p:cTn id="29" dur="500"/>
                                        <p:tgtEl>
                                          <p:spTgt spid="14"/>
                                        </p:tgtEl>
                                      </p:cBhvr>
                                    </p:animEffect>
                                  </p:childTnLst>
                                </p:cTn>
                              </p:par>
                            </p:childTnLst>
                          </p:cTn>
                        </p:par>
                        <p:par>
                          <p:cTn id="30" fill="hold">
                            <p:stCondLst>
                              <p:cond delay="500"/>
                            </p:stCondLst>
                            <p:childTnLst>
                              <p:par>
                                <p:cTn id="31" presetID="41" presetClass="entr" presetSubtype="0" fill="hold" grpId="0" nodeType="afterEffect">
                                  <p:stCondLst>
                                    <p:cond delay="0"/>
                                  </p:stCondLst>
                                  <p:iterate type="lt">
                                    <p:tmPct val="10000"/>
                                  </p:iterate>
                                  <p:childTnLst>
                                    <p:set>
                                      <p:cBhvr>
                                        <p:cTn id="32" dur="1" fill="hold">
                                          <p:stCondLst>
                                            <p:cond delay="0"/>
                                          </p:stCondLst>
                                        </p:cTn>
                                        <p:tgtEl>
                                          <p:spTgt spid="75"/>
                                        </p:tgtEl>
                                        <p:attrNameLst>
                                          <p:attrName>style.visibility</p:attrName>
                                        </p:attrNameLst>
                                      </p:cBhvr>
                                      <p:to>
                                        <p:strVal val="visible"/>
                                      </p:to>
                                    </p:set>
                                    <p:anim calcmode="lin" valueType="num">
                                      <p:cBhvr>
                                        <p:cTn id="33" dur="500" fill="hold"/>
                                        <p:tgtEl>
                                          <p:spTgt spid="75"/>
                                        </p:tgtEl>
                                        <p:attrNameLst>
                                          <p:attrName>ppt_x</p:attrName>
                                        </p:attrNameLst>
                                      </p:cBhvr>
                                      <p:tavLst>
                                        <p:tav tm="0">
                                          <p:val>
                                            <p:strVal val="#ppt_x"/>
                                          </p:val>
                                        </p:tav>
                                        <p:tav tm="50000">
                                          <p:val>
                                            <p:strVal val="#ppt_x+.1"/>
                                          </p:val>
                                        </p:tav>
                                        <p:tav tm="100000">
                                          <p:val>
                                            <p:strVal val="#ppt_x"/>
                                          </p:val>
                                        </p:tav>
                                      </p:tavLst>
                                    </p:anim>
                                    <p:anim calcmode="lin" valueType="num">
                                      <p:cBhvr>
                                        <p:cTn id="34" dur="500" fill="hold"/>
                                        <p:tgtEl>
                                          <p:spTgt spid="75"/>
                                        </p:tgtEl>
                                        <p:attrNameLst>
                                          <p:attrName>ppt_y</p:attrName>
                                        </p:attrNameLst>
                                      </p:cBhvr>
                                      <p:tavLst>
                                        <p:tav tm="0">
                                          <p:val>
                                            <p:strVal val="#ppt_y"/>
                                          </p:val>
                                        </p:tav>
                                        <p:tav tm="100000">
                                          <p:val>
                                            <p:strVal val="#ppt_y"/>
                                          </p:val>
                                        </p:tav>
                                      </p:tavLst>
                                    </p:anim>
                                    <p:anim calcmode="lin" valueType="num">
                                      <p:cBhvr>
                                        <p:cTn id="35" dur="500" fill="hold"/>
                                        <p:tgtEl>
                                          <p:spTgt spid="75"/>
                                        </p:tgtEl>
                                        <p:attrNameLst>
                                          <p:attrName>ppt_h</p:attrName>
                                        </p:attrNameLst>
                                      </p:cBhvr>
                                      <p:tavLst>
                                        <p:tav tm="0">
                                          <p:val>
                                            <p:strVal val="#ppt_h/10"/>
                                          </p:val>
                                        </p:tav>
                                        <p:tav tm="50000">
                                          <p:val>
                                            <p:strVal val="#ppt_h+.01"/>
                                          </p:val>
                                        </p:tav>
                                        <p:tav tm="100000">
                                          <p:val>
                                            <p:strVal val="#ppt_h"/>
                                          </p:val>
                                        </p:tav>
                                      </p:tavLst>
                                    </p:anim>
                                    <p:anim calcmode="lin" valueType="num">
                                      <p:cBhvr>
                                        <p:cTn id="36" dur="500" fill="hold"/>
                                        <p:tgtEl>
                                          <p:spTgt spid="75"/>
                                        </p:tgtEl>
                                        <p:attrNameLst>
                                          <p:attrName>ppt_w</p:attrName>
                                        </p:attrNameLst>
                                      </p:cBhvr>
                                      <p:tavLst>
                                        <p:tav tm="0">
                                          <p:val>
                                            <p:strVal val="#ppt_w/10"/>
                                          </p:val>
                                        </p:tav>
                                        <p:tav tm="50000">
                                          <p:val>
                                            <p:strVal val="#ppt_w+.01"/>
                                          </p:val>
                                        </p:tav>
                                        <p:tav tm="100000">
                                          <p:val>
                                            <p:strVal val="#ppt_w"/>
                                          </p:val>
                                        </p:tav>
                                      </p:tavLst>
                                    </p:anim>
                                    <p:animEffect transition="in" filter="fade">
                                      <p:cBhvr>
                                        <p:cTn id="37" dur="500" tmFilter="0,0; .5, 1; 1, 1"/>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p:bldP spid="2" grpId="0"/>
      <p:bldP spid="7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文本框 48"/>
          <p:cNvSpPr txBox="1">
            <a:spLocks noChangeArrowheads="1"/>
          </p:cNvSpPr>
          <p:nvPr/>
        </p:nvSpPr>
        <p:spPr bwMode="auto">
          <a:xfrm>
            <a:off x="4711883" y="338668"/>
            <a:ext cx="2768235"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Lao UI" panose="020B0502040204020203" pitchFamily="34" charset="0"/>
                <a:ea typeface="微软雅黑" panose="020B0503020204020204" charset="-122"/>
              </a:defRPr>
            </a:lvl1pPr>
            <a:lvl2pPr marL="742950" indent="-285750">
              <a:defRPr sz="1300">
                <a:solidFill>
                  <a:schemeClr val="tx1"/>
                </a:solidFill>
                <a:latin typeface="Lao UI" panose="020B0502040204020203" pitchFamily="34" charset="0"/>
                <a:ea typeface="微软雅黑" panose="020B0503020204020204" charset="-122"/>
              </a:defRPr>
            </a:lvl2pPr>
            <a:lvl3pPr marL="1143000" indent="-228600">
              <a:defRPr sz="1300">
                <a:solidFill>
                  <a:schemeClr val="tx1"/>
                </a:solidFill>
                <a:latin typeface="Lao UI" panose="020B0502040204020203" pitchFamily="34" charset="0"/>
                <a:ea typeface="微软雅黑" panose="020B0503020204020204" charset="-122"/>
              </a:defRPr>
            </a:lvl3pPr>
            <a:lvl4pPr marL="1600200" indent="-228600">
              <a:defRPr sz="1300">
                <a:solidFill>
                  <a:schemeClr val="tx1"/>
                </a:solidFill>
                <a:latin typeface="Lao UI" panose="020B0502040204020203" pitchFamily="34" charset="0"/>
                <a:ea typeface="微软雅黑" panose="020B0503020204020204" charset="-122"/>
              </a:defRPr>
            </a:lvl4pPr>
            <a:lvl5pPr marL="2057400" indent="-228600">
              <a:defRPr sz="1300">
                <a:solidFill>
                  <a:schemeClr val="tx1"/>
                </a:solidFill>
                <a:latin typeface="Lao UI" panose="020B0502040204020203" pitchFamily="34" charset="0"/>
                <a:ea typeface="微软雅黑" panose="020B0503020204020204" charset="-122"/>
              </a:defRPr>
            </a:lvl5pPr>
            <a:lvl6pPr marL="25146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6pPr>
            <a:lvl7pPr marL="29718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7pPr>
            <a:lvl8pPr marL="34290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8pPr>
            <a:lvl9pPr marL="38862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9pPr>
          </a:lstStyle>
          <a:p>
            <a:pPr algn="ctr">
              <a:defRPr/>
            </a:pPr>
            <a:r>
              <a:rPr lang="en-US" altLang="zh-CN" sz="32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sym typeface="+mn-ea"/>
              </a:rPr>
              <a:t>NAT</a:t>
            </a:r>
            <a:r>
              <a:rPr lang="zh-CN" altLang="en-US" sz="32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sym typeface="+mn-ea"/>
              </a:rPr>
              <a:t>的实用性</a:t>
            </a:r>
            <a:endParaRPr lang="zh-CN" altLang="en-US" sz="3200" dirty="0">
              <a:gradFill>
                <a:gsLst>
                  <a:gs pos="47700">
                    <a:srgbClr val="F4DEBE"/>
                  </a:gs>
                  <a:gs pos="0">
                    <a:srgbClr val="D9A96A"/>
                  </a:gs>
                  <a:gs pos="100000">
                    <a:srgbClr val="F5E3C9"/>
                  </a:gs>
                </a:gsLst>
                <a:lin ang="5400000" scaled="0"/>
              </a:gradFill>
              <a:latin typeface="微软雅黑 Light" panose="020B0502040204020203" pitchFamily="34" charset="-122"/>
              <a:ea typeface="微软雅黑 Light" panose="020B0502040204020203" pitchFamily="34" charset="-122"/>
            </a:endParaRPr>
          </a:p>
        </p:txBody>
      </p:sp>
      <p:cxnSp>
        <p:nvCxnSpPr>
          <p:cNvPr id="94" name="直接连接符 93"/>
          <p:cNvCxnSpPr/>
          <p:nvPr/>
        </p:nvCxnSpPr>
        <p:spPr>
          <a:xfrm>
            <a:off x="7487543"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3263074"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sp>
        <p:nvSpPr>
          <p:cNvPr id="10" name="TextBox 10"/>
          <p:cNvSpPr txBox="1"/>
          <p:nvPr/>
        </p:nvSpPr>
        <p:spPr>
          <a:xfrm>
            <a:off x="3740150" y="1041400"/>
            <a:ext cx="4677410" cy="193802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000" b="1"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sym typeface="+mn-ea"/>
              </a:rPr>
              <a:t>用Token经济学来量化每个人对产业做出的贡献，让每一个参与者都能公平、公正、及时、有保障地获得幸福产业发展带来的红利，并且根据不同角色身份，让个体和机构可以自由选择红利的结算方式。</a:t>
            </a:r>
            <a:endParaRPr lang="zh-CN" altLang="en-US" sz="2000" b="1"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sym typeface="+mn-ea"/>
            </a:endParaRPr>
          </a:p>
        </p:txBody>
      </p:sp>
      <p:grpSp>
        <p:nvGrpSpPr>
          <p:cNvPr id="50" name="组合 49"/>
          <p:cNvGrpSpPr/>
          <p:nvPr/>
        </p:nvGrpSpPr>
        <p:grpSpPr>
          <a:xfrm>
            <a:off x="1290955" y="2908935"/>
            <a:ext cx="2199005" cy="2950210"/>
            <a:chOff x="2033" y="4581"/>
            <a:chExt cx="3463" cy="4646"/>
          </a:xfrm>
        </p:grpSpPr>
        <p:sp>
          <p:nvSpPr>
            <p:cNvPr id="12" name="TextBox 12"/>
            <p:cNvSpPr txBox="1"/>
            <p:nvPr/>
          </p:nvSpPr>
          <p:spPr>
            <a:xfrm>
              <a:off x="2285" y="6489"/>
              <a:ext cx="2770" cy="2326"/>
            </a:xfrm>
            <a:prstGeom prst="rect">
              <a:avLst/>
            </a:prstGeom>
            <a:noFill/>
          </p:spPr>
          <p:txBody>
            <a:bodyPr wrap="square" lIns="0" tIns="0" rIns="0" bIns="0" rtlCol="0">
              <a:spAutoFit/>
            </a:bodyPr>
            <a:lstStyle/>
            <a:p>
              <a:pPr algn="just" defTabSz="1219200">
                <a:lnSpc>
                  <a:spcPct val="150000"/>
                </a:lnSpc>
              </a:pPr>
              <a:r>
                <a:rPr lang="zh-CN" altLang="en-US" sz="16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rPr>
                <a:t>迫切需要经济收益的个体可以通过Token变现获得可观收入</a:t>
              </a:r>
              <a:endParaRPr lang="zh-CN" altLang="en-US" sz="16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endParaRPr>
            </a:p>
          </p:txBody>
        </p:sp>
        <p:sp>
          <p:nvSpPr>
            <p:cNvPr id="6" name="Rounded Rectangle 5"/>
            <p:cNvSpPr/>
            <p:nvPr/>
          </p:nvSpPr>
          <p:spPr>
            <a:xfrm>
              <a:off x="2033" y="6110"/>
              <a:ext cx="3273" cy="3117"/>
            </a:xfrm>
            <a:prstGeom prst="roundRect">
              <a:avLst>
                <a:gd name="adj" fmla="val 0"/>
              </a:avLst>
            </a:prstGeom>
            <a:noFill/>
            <a:ln>
              <a:solidFill>
                <a:srgbClr val="F4DEBE"/>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defTabSz="1219200"/>
              <a:endParaRPr lang="en-US" sz="2400">
                <a:solidFill>
                  <a:srgbClr val="FFFFFF"/>
                </a:solidFill>
                <a:latin typeface="Calibri" panose="020F0502020204030204"/>
              </a:endParaRPr>
            </a:p>
          </p:txBody>
        </p:sp>
        <p:cxnSp>
          <p:nvCxnSpPr>
            <p:cNvPr id="16" name="Straight Connector 16"/>
            <p:cNvCxnSpPr>
              <a:endCxn id="6" idx="0"/>
            </p:cNvCxnSpPr>
            <p:nvPr/>
          </p:nvCxnSpPr>
          <p:spPr>
            <a:xfrm flipH="1">
              <a:off x="3670" y="4581"/>
              <a:ext cx="1826" cy="1529"/>
            </a:xfrm>
            <a:prstGeom prst="line">
              <a:avLst/>
            </a:prstGeom>
            <a:ln w="6350" cmpd="sng">
              <a:solidFill>
                <a:srgbClr val="F4DEBE"/>
              </a:solidFill>
              <a:prstDash val="dash"/>
              <a:headEnd type="oval" w="med" len="med"/>
              <a:tailEnd type="oval" w="med" len="med"/>
            </a:ln>
            <a:effectLst/>
          </p:spPr>
          <p:style>
            <a:lnRef idx="2">
              <a:schemeClr val="accent1"/>
            </a:lnRef>
            <a:fillRef idx="0">
              <a:schemeClr val="accent1"/>
            </a:fillRef>
            <a:effectRef idx="1">
              <a:schemeClr val="accent1"/>
            </a:effectRef>
            <a:fontRef idx="minor">
              <a:schemeClr val="tx1"/>
            </a:fontRef>
          </p:style>
        </p:cxnSp>
      </p:grpSp>
      <p:grpSp>
        <p:nvGrpSpPr>
          <p:cNvPr id="51" name="组合 50"/>
          <p:cNvGrpSpPr/>
          <p:nvPr/>
        </p:nvGrpSpPr>
        <p:grpSpPr>
          <a:xfrm>
            <a:off x="3816985" y="2938780"/>
            <a:ext cx="2078355" cy="2930525"/>
            <a:chOff x="6011" y="4628"/>
            <a:chExt cx="3273" cy="4615"/>
          </a:xfrm>
        </p:grpSpPr>
        <p:sp>
          <p:nvSpPr>
            <p:cNvPr id="5" name="Rounded Rectangle 4"/>
            <p:cNvSpPr/>
            <p:nvPr/>
          </p:nvSpPr>
          <p:spPr>
            <a:xfrm>
              <a:off x="6011" y="6126"/>
              <a:ext cx="3273" cy="3117"/>
            </a:xfrm>
            <a:prstGeom prst="roundRect">
              <a:avLst>
                <a:gd name="adj" fmla="val 0"/>
              </a:avLst>
            </a:prstGeom>
            <a:noFill/>
            <a:ln>
              <a:solidFill>
                <a:srgbClr val="F4DEBE"/>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defTabSz="1219200"/>
              <a:endParaRPr lang="en-US" sz="2400">
                <a:solidFill>
                  <a:srgbClr val="FFFFFF"/>
                </a:solidFill>
                <a:latin typeface="Calibri" panose="020F0502020204030204"/>
              </a:endParaRPr>
            </a:p>
          </p:txBody>
        </p:sp>
        <p:cxnSp>
          <p:nvCxnSpPr>
            <p:cNvPr id="18" name="Straight Connector 18"/>
            <p:cNvCxnSpPr/>
            <p:nvPr/>
          </p:nvCxnSpPr>
          <p:spPr>
            <a:xfrm flipH="1">
              <a:off x="7663" y="4628"/>
              <a:ext cx="231" cy="1498"/>
            </a:xfrm>
            <a:prstGeom prst="line">
              <a:avLst/>
            </a:prstGeom>
            <a:ln w="6350" cmpd="sng">
              <a:solidFill>
                <a:srgbClr val="F4DEBE"/>
              </a:solidFill>
              <a:prstDash val="dash"/>
              <a:headEnd type="oval" w="med" len="med"/>
              <a:tailEnd type="oval" w="med" len="med"/>
            </a:ln>
            <a:effectLst/>
          </p:spPr>
          <p:style>
            <a:lnRef idx="2">
              <a:schemeClr val="accent1"/>
            </a:lnRef>
            <a:fillRef idx="0">
              <a:schemeClr val="accent1"/>
            </a:fillRef>
            <a:effectRef idx="1">
              <a:schemeClr val="accent1"/>
            </a:effectRef>
            <a:fontRef idx="minor">
              <a:schemeClr val="tx1"/>
            </a:fontRef>
          </p:style>
        </p:cxnSp>
        <p:sp>
          <p:nvSpPr>
            <p:cNvPr id="47" name="TextBox 12"/>
            <p:cNvSpPr txBox="1"/>
            <p:nvPr/>
          </p:nvSpPr>
          <p:spPr>
            <a:xfrm>
              <a:off x="6299" y="6503"/>
              <a:ext cx="2770" cy="2326"/>
            </a:xfrm>
            <a:prstGeom prst="rect">
              <a:avLst/>
            </a:prstGeom>
            <a:noFill/>
          </p:spPr>
          <p:txBody>
            <a:bodyPr wrap="square" lIns="0" tIns="0" rIns="0" bIns="0" rtlCol="0">
              <a:spAutoFit/>
            </a:bodyPr>
            <a:lstStyle/>
            <a:p>
              <a:pPr algn="just" defTabSz="1219200">
                <a:lnSpc>
                  <a:spcPct val="150000"/>
                </a:lnSpc>
              </a:pPr>
              <a:r>
                <a:rPr lang="zh-CN" altLang="en-US" sz="16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rPr>
                <a:t>想快速成长的企业可以通过接入NAT清结算体系来获取大量的真实流量</a:t>
              </a:r>
              <a:endParaRPr lang="zh-CN" altLang="en-US" sz="16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endParaRPr>
            </a:p>
          </p:txBody>
        </p:sp>
      </p:grpSp>
      <p:grpSp>
        <p:nvGrpSpPr>
          <p:cNvPr id="52" name="组合 51"/>
          <p:cNvGrpSpPr/>
          <p:nvPr/>
        </p:nvGrpSpPr>
        <p:grpSpPr>
          <a:xfrm>
            <a:off x="6339205" y="2948305"/>
            <a:ext cx="2078355" cy="2921000"/>
            <a:chOff x="9983" y="4643"/>
            <a:chExt cx="3273" cy="4600"/>
          </a:xfrm>
        </p:grpSpPr>
        <p:sp>
          <p:nvSpPr>
            <p:cNvPr id="7" name="Rounded Rectangle 6"/>
            <p:cNvSpPr/>
            <p:nvPr/>
          </p:nvSpPr>
          <p:spPr>
            <a:xfrm>
              <a:off x="9983" y="6126"/>
              <a:ext cx="3273" cy="3117"/>
            </a:xfrm>
            <a:prstGeom prst="roundRect">
              <a:avLst>
                <a:gd name="adj" fmla="val 0"/>
              </a:avLst>
            </a:prstGeom>
            <a:noFill/>
            <a:ln>
              <a:solidFill>
                <a:srgbClr val="F4DEBE"/>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defTabSz="1219200"/>
              <a:endParaRPr lang="en-US" sz="2400">
                <a:solidFill>
                  <a:srgbClr val="FFFFFF"/>
                </a:solidFill>
                <a:latin typeface="Calibri" panose="020F0502020204030204"/>
              </a:endParaRPr>
            </a:p>
          </p:txBody>
        </p:sp>
        <p:cxnSp>
          <p:nvCxnSpPr>
            <p:cNvPr id="19" name="Straight Connector 19"/>
            <p:cNvCxnSpPr>
              <a:endCxn id="7" idx="0"/>
            </p:cNvCxnSpPr>
            <p:nvPr/>
          </p:nvCxnSpPr>
          <p:spPr>
            <a:xfrm>
              <a:off x="11366" y="4643"/>
              <a:ext cx="254" cy="1483"/>
            </a:xfrm>
            <a:prstGeom prst="line">
              <a:avLst/>
            </a:prstGeom>
            <a:ln w="6350" cmpd="sng">
              <a:solidFill>
                <a:srgbClr val="F4DEBE"/>
              </a:solidFill>
              <a:prstDash val="dash"/>
              <a:headEnd type="oval" w="med" len="med"/>
              <a:tailEnd type="oval" w="med" len="med"/>
            </a:ln>
            <a:effectLst/>
          </p:spPr>
          <p:style>
            <a:lnRef idx="2">
              <a:schemeClr val="accent1"/>
            </a:lnRef>
            <a:fillRef idx="0">
              <a:schemeClr val="accent1"/>
            </a:fillRef>
            <a:effectRef idx="1">
              <a:schemeClr val="accent1"/>
            </a:effectRef>
            <a:fontRef idx="minor">
              <a:schemeClr val="tx1"/>
            </a:fontRef>
          </p:style>
        </p:cxnSp>
        <p:sp>
          <p:nvSpPr>
            <p:cNvPr id="48" name="TextBox 12"/>
            <p:cNvSpPr txBox="1"/>
            <p:nvPr/>
          </p:nvSpPr>
          <p:spPr>
            <a:xfrm>
              <a:off x="10234" y="6503"/>
              <a:ext cx="2770" cy="2326"/>
            </a:xfrm>
            <a:prstGeom prst="rect">
              <a:avLst/>
            </a:prstGeom>
            <a:noFill/>
          </p:spPr>
          <p:txBody>
            <a:bodyPr wrap="square" lIns="0" tIns="0" rIns="0" bIns="0" rtlCol="0">
              <a:spAutoFit/>
            </a:bodyPr>
            <a:lstStyle/>
            <a:p>
              <a:pPr algn="just" defTabSz="1219200">
                <a:lnSpc>
                  <a:spcPct val="150000"/>
                </a:lnSpc>
              </a:pPr>
              <a:r>
                <a:rPr lang="zh-CN" altLang="en-US" sz="16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rPr>
                <a:t>看重长期回报的投资人可以通过持有NAT获得项目的红利和空投增值</a:t>
              </a:r>
              <a:endParaRPr lang="zh-CN" altLang="en-US" sz="16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endParaRPr>
            </a:p>
          </p:txBody>
        </p:sp>
      </p:grpSp>
      <p:grpSp>
        <p:nvGrpSpPr>
          <p:cNvPr id="53" name="组合 52"/>
          <p:cNvGrpSpPr/>
          <p:nvPr/>
        </p:nvGrpSpPr>
        <p:grpSpPr>
          <a:xfrm>
            <a:off x="8760460" y="2859405"/>
            <a:ext cx="2179955" cy="3009900"/>
            <a:chOff x="13796" y="4503"/>
            <a:chExt cx="3433" cy="4740"/>
          </a:xfrm>
        </p:grpSpPr>
        <p:sp>
          <p:nvSpPr>
            <p:cNvPr id="8" name="Rounded Rectangle 7"/>
            <p:cNvSpPr/>
            <p:nvPr/>
          </p:nvSpPr>
          <p:spPr>
            <a:xfrm>
              <a:off x="13956" y="6126"/>
              <a:ext cx="3273" cy="3117"/>
            </a:xfrm>
            <a:prstGeom prst="roundRect">
              <a:avLst>
                <a:gd name="adj" fmla="val 0"/>
              </a:avLst>
            </a:prstGeom>
            <a:noFill/>
            <a:ln>
              <a:solidFill>
                <a:srgbClr val="F4DEBE"/>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defTabSz="1219200"/>
              <a:endParaRPr lang="en-US" sz="2400">
                <a:solidFill>
                  <a:srgbClr val="FFFFFF"/>
                </a:solidFill>
                <a:latin typeface="Calibri" panose="020F0502020204030204"/>
              </a:endParaRPr>
            </a:p>
          </p:txBody>
        </p:sp>
        <p:cxnSp>
          <p:nvCxnSpPr>
            <p:cNvPr id="17" name="Straight Connector 17"/>
            <p:cNvCxnSpPr>
              <a:endCxn id="8" idx="0"/>
            </p:cNvCxnSpPr>
            <p:nvPr/>
          </p:nvCxnSpPr>
          <p:spPr>
            <a:xfrm>
              <a:off x="13796" y="4503"/>
              <a:ext cx="1797" cy="1623"/>
            </a:xfrm>
            <a:prstGeom prst="line">
              <a:avLst/>
            </a:prstGeom>
            <a:ln w="6350" cmpd="sng">
              <a:solidFill>
                <a:srgbClr val="F4DEBE"/>
              </a:solidFill>
              <a:prstDash val="dash"/>
              <a:headEnd type="oval" w="med" len="med"/>
              <a:tailEnd type="oval" w="med" len="med"/>
            </a:ln>
            <a:effectLst/>
          </p:spPr>
          <p:style>
            <a:lnRef idx="2">
              <a:schemeClr val="accent1"/>
            </a:lnRef>
            <a:fillRef idx="0">
              <a:schemeClr val="accent1"/>
            </a:fillRef>
            <a:effectRef idx="1">
              <a:schemeClr val="accent1"/>
            </a:effectRef>
            <a:fontRef idx="minor">
              <a:schemeClr val="tx1"/>
            </a:fontRef>
          </p:style>
        </p:cxnSp>
        <p:sp>
          <p:nvSpPr>
            <p:cNvPr id="49" name="TextBox 12"/>
            <p:cNvSpPr txBox="1"/>
            <p:nvPr/>
          </p:nvSpPr>
          <p:spPr>
            <a:xfrm>
              <a:off x="14103" y="6185"/>
              <a:ext cx="3020" cy="2908"/>
            </a:xfrm>
            <a:prstGeom prst="rect">
              <a:avLst/>
            </a:prstGeom>
            <a:noFill/>
          </p:spPr>
          <p:txBody>
            <a:bodyPr wrap="square" lIns="0" tIns="0" rIns="0" bIns="0" rtlCol="0">
              <a:spAutoFit/>
            </a:bodyPr>
            <a:lstStyle/>
            <a:p>
              <a:pPr algn="just" defTabSz="1219200">
                <a:lnSpc>
                  <a:spcPct val="150000"/>
                </a:lnSpc>
              </a:pPr>
              <a:r>
                <a:rPr lang="zh-CN" altLang="en-US" sz="16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rPr>
                <a:t>NAT可以燃烧和兑换成为可以消费的现金等价物，在NAT系统里进行消费·经营·投资和应用</a:t>
              </a:r>
              <a:endParaRPr lang="zh-CN" altLang="en-US" sz="16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endParaRPr>
            </a:p>
          </p:txBody>
        </p:sp>
      </p:gr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50"/>
                                        </p:tgtEl>
                                        <p:attrNameLst>
                                          <p:attrName>style.visibility</p:attrName>
                                        </p:attrNameLst>
                                      </p:cBhvr>
                                      <p:to>
                                        <p:strVal val="visible"/>
                                      </p:to>
                                    </p:set>
                                    <p:animEffect transition="in" filter="wipe(up)">
                                      <p:cBhvr>
                                        <p:cTn id="12" dur="500"/>
                                        <p:tgtEl>
                                          <p:spTgt spid="5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51"/>
                                        </p:tgtEl>
                                        <p:attrNameLst>
                                          <p:attrName>style.visibility</p:attrName>
                                        </p:attrNameLst>
                                      </p:cBhvr>
                                      <p:to>
                                        <p:strVal val="visible"/>
                                      </p:to>
                                    </p:set>
                                    <p:animEffect transition="in" filter="wipe(up)">
                                      <p:cBhvr>
                                        <p:cTn id="17" dur="500"/>
                                        <p:tgtEl>
                                          <p:spTgt spid="5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52"/>
                                        </p:tgtEl>
                                        <p:attrNameLst>
                                          <p:attrName>style.visibility</p:attrName>
                                        </p:attrNameLst>
                                      </p:cBhvr>
                                      <p:to>
                                        <p:strVal val="visible"/>
                                      </p:to>
                                    </p:set>
                                    <p:animEffect transition="in" filter="wipe(up)">
                                      <p:cBhvr>
                                        <p:cTn id="22" dur="500"/>
                                        <p:tgtEl>
                                          <p:spTgt spid="5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53"/>
                                        </p:tgtEl>
                                        <p:attrNameLst>
                                          <p:attrName>style.visibility</p:attrName>
                                        </p:attrNameLst>
                                      </p:cBhvr>
                                      <p:to>
                                        <p:strVal val="visible"/>
                                      </p:to>
                                    </p:set>
                                    <p:animEffect transition="in" filter="wipe(up)">
                                      <p:cBhvr>
                                        <p:cTn id="27"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文本框 63"/>
          <p:cNvSpPr txBox="1"/>
          <p:nvPr/>
        </p:nvSpPr>
        <p:spPr>
          <a:xfrm>
            <a:off x="1691446" y="1494995"/>
            <a:ext cx="2557110" cy="4708981"/>
          </a:xfrm>
          <a:prstGeom prst="rect">
            <a:avLst/>
          </a:prstGeom>
          <a:noFill/>
        </p:spPr>
        <p:txBody>
          <a:bodyPr wrap="non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30000" b="1" i="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cs typeface="微软雅黑" panose="020B0503020204020204" charset="-122"/>
              </a:rPr>
              <a:t>2</a:t>
            </a:r>
            <a:endParaRPr kumimoji="0" lang="zh-CN" altLang="en-US" sz="30000" b="1" i="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cs typeface="微软雅黑" panose="020B0503020204020204" charset="-122"/>
            </a:endParaRPr>
          </a:p>
        </p:txBody>
      </p:sp>
      <p:sp>
        <p:nvSpPr>
          <p:cNvPr id="65" name="文本框 64"/>
          <p:cNvSpPr txBox="1"/>
          <p:nvPr/>
        </p:nvSpPr>
        <p:spPr>
          <a:xfrm>
            <a:off x="4598682" y="2721687"/>
            <a:ext cx="4188460" cy="101473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6000" b="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sym typeface="+mn-lt"/>
              </a:rPr>
              <a:t>NAT</a:t>
            </a:r>
            <a:r>
              <a:rPr kumimoji="0" lang="zh-CN" altLang="en-US" sz="6000" b="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sym typeface="+mn-lt"/>
              </a:rPr>
              <a:t>的设计</a:t>
            </a:r>
            <a:endParaRPr kumimoji="0" lang="zh-CN" altLang="en-US" sz="6000" b="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sym typeface="+mn-lt"/>
            </a:endParaRPr>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文本框 48"/>
          <p:cNvSpPr txBox="1">
            <a:spLocks noChangeArrowheads="1"/>
          </p:cNvSpPr>
          <p:nvPr/>
        </p:nvSpPr>
        <p:spPr bwMode="auto">
          <a:xfrm>
            <a:off x="4543425" y="338455"/>
            <a:ext cx="3193415"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Lao UI" panose="020B0502040204020203" pitchFamily="34" charset="0"/>
                <a:ea typeface="微软雅黑" panose="020B0503020204020204" charset="-122"/>
              </a:defRPr>
            </a:lvl1pPr>
            <a:lvl2pPr marL="742950" indent="-285750">
              <a:defRPr sz="1300">
                <a:solidFill>
                  <a:schemeClr val="tx1"/>
                </a:solidFill>
                <a:latin typeface="Lao UI" panose="020B0502040204020203" pitchFamily="34" charset="0"/>
                <a:ea typeface="微软雅黑" panose="020B0503020204020204" charset="-122"/>
              </a:defRPr>
            </a:lvl2pPr>
            <a:lvl3pPr marL="1143000" indent="-228600">
              <a:defRPr sz="1300">
                <a:solidFill>
                  <a:schemeClr val="tx1"/>
                </a:solidFill>
                <a:latin typeface="Lao UI" panose="020B0502040204020203" pitchFamily="34" charset="0"/>
                <a:ea typeface="微软雅黑" panose="020B0503020204020204" charset="-122"/>
              </a:defRPr>
            </a:lvl3pPr>
            <a:lvl4pPr marL="1600200" indent="-228600">
              <a:defRPr sz="1300">
                <a:solidFill>
                  <a:schemeClr val="tx1"/>
                </a:solidFill>
                <a:latin typeface="Lao UI" panose="020B0502040204020203" pitchFamily="34" charset="0"/>
                <a:ea typeface="微软雅黑" panose="020B0503020204020204" charset="-122"/>
              </a:defRPr>
            </a:lvl4pPr>
            <a:lvl5pPr marL="2057400" indent="-228600">
              <a:defRPr sz="1300">
                <a:solidFill>
                  <a:schemeClr val="tx1"/>
                </a:solidFill>
                <a:latin typeface="Lao UI" panose="020B0502040204020203" pitchFamily="34" charset="0"/>
                <a:ea typeface="微软雅黑" panose="020B0503020204020204" charset="-122"/>
              </a:defRPr>
            </a:lvl5pPr>
            <a:lvl6pPr marL="25146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6pPr>
            <a:lvl7pPr marL="29718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7pPr>
            <a:lvl8pPr marL="34290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8pPr>
            <a:lvl9pPr marL="38862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9pPr>
          </a:lstStyle>
          <a:p>
            <a:pPr algn="ctr">
              <a:defRPr/>
            </a:pPr>
            <a:r>
              <a:rPr lang="en-US" altLang="zh-CN" sz="32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sym typeface="+mn-ea"/>
              </a:rPr>
              <a:t>NAT</a:t>
            </a:r>
            <a:r>
              <a:rPr lang="zh-CN" altLang="en-US" sz="32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sym typeface="+mn-ea"/>
              </a:rPr>
              <a:t>的设计</a:t>
            </a:r>
            <a:endParaRPr lang="zh-CN" altLang="en-US" sz="3200" dirty="0">
              <a:gradFill>
                <a:gsLst>
                  <a:gs pos="47700">
                    <a:srgbClr val="F4DEBE"/>
                  </a:gs>
                  <a:gs pos="0">
                    <a:srgbClr val="D9A96A"/>
                  </a:gs>
                  <a:gs pos="100000">
                    <a:srgbClr val="F5E3C9"/>
                  </a:gs>
                </a:gsLst>
                <a:lin ang="5400000" scaled="0"/>
              </a:gradFill>
              <a:latin typeface="微软雅黑 Light" panose="020B0502040204020203" pitchFamily="34" charset="-122"/>
              <a:ea typeface="微软雅黑 Light" panose="020B0502040204020203" pitchFamily="34" charset="-122"/>
            </a:endParaRPr>
          </a:p>
        </p:txBody>
      </p:sp>
      <p:cxnSp>
        <p:nvCxnSpPr>
          <p:cNvPr id="94" name="直接连接符 93"/>
          <p:cNvCxnSpPr/>
          <p:nvPr/>
        </p:nvCxnSpPr>
        <p:spPr>
          <a:xfrm>
            <a:off x="7487543"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3263074"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1538605" y="1682750"/>
            <a:ext cx="2045335" cy="3932555"/>
            <a:chOff x="2423" y="2650"/>
            <a:chExt cx="3221" cy="6193"/>
          </a:xfrm>
        </p:grpSpPr>
        <p:sp>
          <p:nvSpPr>
            <p:cNvPr id="7" name="对角圆角矩形 26"/>
            <p:cNvSpPr/>
            <p:nvPr/>
          </p:nvSpPr>
          <p:spPr bwMode="auto">
            <a:xfrm flipH="1">
              <a:off x="2553" y="2745"/>
              <a:ext cx="3091" cy="6098"/>
            </a:xfrm>
            <a:prstGeom prst="round2DiagRect">
              <a:avLst>
                <a:gd name="adj1" fmla="val 0"/>
                <a:gd name="adj2" fmla="val 0"/>
              </a:avLst>
            </a:prstGeom>
            <a:noFill/>
            <a:ln w="25400" cap="flat" cmpd="sng" algn="ctr">
              <a:solidFill>
                <a:srgbClr val="F4DEBE"/>
              </a:solidFill>
              <a:prstDash val="solid"/>
            </a:ln>
            <a:effectLst>
              <a:outerShdw blurRad="50800" dist="38100" dir="2700000" algn="tl" rotWithShape="0">
                <a:prstClr val="black">
                  <a:alpha val="40000"/>
                </a:prstClr>
              </a:outerShdw>
            </a:effectLst>
          </p:spPr>
          <p:txBody>
            <a:bodyPr anchor="ctr"/>
            <a:lstStyle>
              <a:defPPr>
                <a:defRPr lang="zh-CN"/>
              </a:defPPr>
              <a:lvl1pPr marL="0" algn="l" defTabSz="866775" rtl="0" eaLnBrk="1" latinLnBrk="0" hangingPunct="1">
                <a:defRPr sz="1705" kern="1200">
                  <a:solidFill>
                    <a:schemeClr val="tx1"/>
                  </a:solidFill>
                  <a:latin typeface="+mn-lt"/>
                  <a:ea typeface="+mn-ea"/>
                  <a:cs typeface="+mn-cs"/>
                </a:defRPr>
              </a:lvl1pPr>
              <a:lvl2pPr marL="433705" algn="l" defTabSz="866775" rtl="0" eaLnBrk="1" latinLnBrk="0" hangingPunct="1">
                <a:defRPr sz="1705" kern="1200">
                  <a:solidFill>
                    <a:schemeClr val="tx1"/>
                  </a:solidFill>
                  <a:latin typeface="+mn-lt"/>
                  <a:ea typeface="+mn-ea"/>
                  <a:cs typeface="+mn-cs"/>
                </a:defRPr>
              </a:lvl2pPr>
              <a:lvl3pPr marL="866775" algn="l" defTabSz="866775" rtl="0" eaLnBrk="1" latinLnBrk="0" hangingPunct="1">
                <a:defRPr sz="1705" kern="1200">
                  <a:solidFill>
                    <a:schemeClr val="tx1"/>
                  </a:solidFill>
                  <a:latin typeface="+mn-lt"/>
                  <a:ea typeface="+mn-ea"/>
                  <a:cs typeface="+mn-cs"/>
                </a:defRPr>
              </a:lvl3pPr>
              <a:lvl4pPr marL="1300480" algn="l" defTabSz="866775" rtl="0" eaLnBrk="1" latinLnBrk="0" hangingPunct="1">
                <a:defRPr sz="1705" kern="1200">
                  <a:solidFill>
                    <a:schemeClr val="tx1"/>
                  </a:solidFill>
                  <a:latin typeface="+mn-lt"/>
                  <a:ea typeface="+mn-ea"/>
                  <a:cs typeface="+mn-cs"/>
                </a:defRPr>
              </a:lvl4pPr>
              <a:lvl5pPr marL="1734185" algn="l" defTabSz="866775" rtl="0" eaLnBrk="1" latinLnBrk="0" hangingPunct="1">
                <a:defRPr sz="1705" kern="1200">
                  <a:solidFill>
                    <a:schemeClr val="tx1"/>
                  </a:solidFill>
                  <a:latin typeface="+mn-lt"/>
                  <a:ea typeface="+mn-ea"/>
                  <a:cs typeface="+mn-cs"/>
                </a:defRPr>
              </a:lvl5pPr>
              <a:lvl6pPr marL="2167255" algn="l" defTabSz="866775" rtl="0" eaLnBrk="1" latinLnBrk="0" hangingPunct="1">
                <a:defRPr sz="1705" kern="1200">
                  <a:solidFill>
                    <a:schemeClr val="tx1"/>
                  </a:solidFill>
                  <a:latin typeface="+mn-lt"/>
                  <a:ea typeface="+mn-ea"/>
                  <a:cs typeface="+mn-cs"/>
                </a:defRPr>
              </a:lvl6pPr>
              <a:lvl7pPr marL="2600960" algn="l" defTabSz="866775" rtl="0" eaLnBrk="1" latinLnBrk="0" hangingPunct="1">
                <a:defRPr sz="1705" kern="1200">
                  <a:solidFill>
                    <a:schemeClr val="tx1"/>
                  </a:solidFill>
                  <a:latin typeface="+mn-lt"/>
                  <a:ea typeface="+mn-ea"/>
                  <a:cs typeface="+mn-cs"/>
                </a:defRPr>
              </a:lvl7pPr>
              <a:lvl8pPr marL="3034665" algn="l" defTabSz="866775" rtl="0" eaLnBrk="1" latinLnBrk="0" hangingPunct="1">
                <a:defRPr sz="1705" kern="1200">
                  <a:solidFill>
                    <a:schemeClr val="tx1"/>
                  </a:solidFill>
                  <a:latin typeface="+mn-lt"/>
                  <a:ea typeface="+mn-ea"/>
                  <a:cs typeface="+mn-cs"/>
                </a:defRPr>
              </a:lvl8pPr>
              <a:lvl9pPr marL="3468370" algn="l" defTabSz="866775" rtl="0" eaLnBrk="1" latinLnBrk="0" hangingPunct="1">
                <a:defRPr sz="1705" kern="1200">
                  <a:solidFill>
                    <a:schemeClr val="tx1"/>
                  </a:solidFill>
                  <a:latin typeface="+mn-lt"/>
                  <a:ea typeface="+mn-ea"/>
                  <a:cs typeface="+mn-cs"/>
                </a:defRPr>
              </a:lvl9pPr>
            </a:lstStyle>
            <a:p>
              <a:pPr marL="0" marR="0" lvl="0" indent="0" algn="l" defTabSz="866775" rtl="0" eaLnBrk="1" fontAlgn="auto" latinLnBrk="0" hangingPunct="1">
                <a:lnSpc>
                  <a:spcPct val="100000"/>
                </a:lnSpc>
                <a:spcBef>
                  <a:spcPts val="0"/>
                </a:spcBef>
                <a:spcAft>
                  <a:spcPts val="0"/>
                </a:spcAft>
                <a:buClrTx/>
                <a:buSzTx/>
                <a:buFontTx/>
                <a:buNone/>
                <a:defRPr/>
              </a:pPr>
              <a:endParaRPr kumimoji="0" lang="zh-CN" altLang="en-US" sz="1515" b="0" i="0" u="none" strike="noStrike" kern="0" cap="none" spc="0" normalizeH="0" baseline="0" noProof="0" dirty="0">
                <a:ln>
                  <a:noFill/>
                </a:ln>
                <a:solidFill>
                  <a:prstClr val="black">
                    <a:lumMod val="85000"/>
                    <a:lumOff val="15000"/>
                  </a:prstClr>
                </a:solidFill>
                <a:effectLst/>
                <a:uLnTx/>
                <a:uFillTx/>
                <a:latin typeface="Arial" panose="020B0604020202020204"/>
                <a:ea typeface="微软雅黑" panose="020B0503020204020204" charset="-122"/>
                <a:cs typeface="+mn-ea"/>
                <a:sym typeface="+mn-lt"/>
              </a:endParaRPr>
            </a:p>
          </p:txBody>
        </p:sp>
        <p:cxnSp>
          <p:nvCxnSpPr>
            <p:cNvPr id="8" name="直接连接符 7"/>
            <p:cNvCxnSpPr/>
            <p:nvPr/>
          </p:nvCxnSpPr>
          <p:spPr>
            <a:xfrm>
              <a:off x="3084" y="4348"/>
              <a:ext cx="1955" cy="0"/>
            </a:xfrm>
            <a:prstGeom prst="line">
              <a:avLst/>
            </a:prstGeom>
            <a:ln>
              <a:solidFill>
                <a:srgbClr val="F4DEBE"/>
              </a:solidFill>
            </a:ln>
            <a:effectLst>
              <a:outerShdw blurRad="50800" dist="38100" dir="2700000" algn="tl" rotWithShape="0">
                <a:prstClr val="black">
                  <a:alpha val="40000"/>
                </a:prstClr>
              </a:outerShdw>
            </a:effectLst>
          </p:spPr>
          <p:style>
            <a:lnRef idx="1">
              <a:schemeClr val="accent6"/>
            </a:lnRef>
            <a:fillRef idx="0">
              <a:schemeClr val="accent6"/>
            </a:fillRef>
            <a:effectRef idx="0">
              <a:schemeClr val="accent6"/>
            </a:effectRef>
            <a:fontRef idx="minor">
              <a:schemeClr val="tx1"/>
            </a:fontRef>
          </p:style>
        </p:cxnSp>
        <p:sp>
          <p:nvSpPr>
            <p:cNvPr id="5" name="L 形 4"/>
            <p:cNvSpPr/>
            <p:nvPr/>
          </p:nvSpPr>
          <p:spPr>
            <a:xfrm rot="5400000">
              <a:off x="2424" y="2649"/>
              <a:ext cx="1233" cy="1235"/>
            </a:xfrm>
            <a:prstGeom prst="corner">
              <a:avLst>
                <a:gd name="adj1" fmla="val 20443"/>
                <a:gd name="adj2" fmla="val 20808"/>
              </a:avLst>
            </a:prstGeom>
            <a:solidFill>
              <a:srgbClr val="F4DEBE"/>
            </a:solidFill>
            <a:ln cap="rnd">
              <a:noFill/>
              <a:round/>
            </a:ln>
            <a:effectLst>
              <a:outerShdw blurRad="50800" dist="38100" dir="2700000" algn="tl" rotWithShape="0">
                <a:prstClr val="black">
                  <a:alpha val="40000"/>
                </a:prstClr>
              </a:outerShdw>
            </a:effectLst>
          </p:spPr>
          <p:style>
            <a:lnRef idx="3">
              <a:schemeClr val="lt1"/>
            </a:lnRef>
            <a:fillRef idx="1">
              <a:schemeClr val="accent5"/>
            </a:fillRef>
            <a:effectRef idx="1">
              <a:schemeClr val="accent5"/>
            </a:effectRef>
            <a:fontRef idx="minor">
              <a:schemeClr val="lt1"/>
            </a:fontRef>
          </p:style>
          <p:txBody>
            <a:bodyPr rtlCol="0" anchor="ctr"/>
            <a:lstStyle>
              <a:defPPr>
                <a:defRPr lang="zh-CN">
                  <a:solidFill>
                    <a:schemeClr val="lt1"/>
                  </a:solidFill>
                </a:defRPr>
              </a:defPPr>
              <a:lvl1pPr marL="0" algn="l" defTabSz="866775" rtl="0" eaLnBrk="1" latinLnBrk="0" hangingPunct="1">
                <a:defRPr sz="1705" kern="1200">
                  <a:solidFill>
                    <a:schemeClr val="lt1"/>
                  </a:solidFill>
                  <a:latin typeface="+mn-lt"/>
                  <a:ea typeface="+mn-ea"/>
                  <a:cs typeface="+mn-cs"/>
                </a:defRPr>
              </a:lvl1pPr>
              <a:lvl2pPr marL="433705" algn="l" defTabSz="866775" rtl="0" eaLnBrk="1" latinLnBrk="0" hangingPunct="1">
                <a:defRPr sz="1705" kern="1200">
                  <a:solidFill>
                    <a:schemeClr val="lt1"/>
                  </a:solidFill>
                  <a:latin typeface="+mn-lt"/>
                  <a:ea typeface="+mn-ea"/>
                  <a:cs typeface="+mn-cs"/>
                </a:defRPr>
              </a:lvl2pPr>
              <a:lvl3pPr marL="866775" algn="l" defTabSz="866775" rtl="0" eaLnBrk="1" latinLnBrk="0" hangingPunct="1">
                <a:defRPr sz="1705" kern="1200">
                  <a:solidFill>
                    <a:schemeClr val="lt1"/>
                  </a:solidFill>
                  <a:latin typeface="+mn-lt"/>
                  <a:ea typeface="+mn-ea"/>
                  <a:cs typeface="+mn-cs"/>
                </a:defRPr>
              </a:lvl3pPr>
              <a:lvl4pPr marL="1300480" algn="l" defTabSz="866775" rtl="0" eaLnBrk="1" latinLnBrk="0" hangingPunct="1">
                <a:defRPr sz="1705" kern="1200">
                  <a:solidFill>
                    <a:schemeClr val="lt1"/>
                  </a:solidFill>
                  <a:latin typeface="+mn-lt"/>
                  <a:ea typeface="+mn-ea"/>
                  <a:cs typeface="+mn-cs"/>
                </a:defRPr>
              </a:lvl4pPr>
              <a:lvl5pPr marL="1734185" algn="l" defTabSz="866775" rtl="0" eaLnBrk="1" latinLnBrk="0" hangingPunct="1">
                <a:defRPr sz="1705" kern="1200">
                  <a:solidFill>
                    <a:schemeClr val="lt1"/>
                  </a:solidFill>
                  <a:latin typeface="+mn-lt"/>
                  <a:ea typeface="+mn-ea"/>
                  <a:cs typeface="+mn-cs"/>
                </a:defRPr>
              </a:lvl5pPr>
              <a:lvl6pPr marL="2167255" algn="l" defTabSz="866775" rtl="0" eaLnBrk="1" latinLnBrk="0" hangingPunct="1">
                <a:defRPr sz="1705" kern="1200">
                  <a:solidFill>
                    <a:schemeClr val="lt1"/>
                  </a:solidFill>
                  <a:latin typeface="+mn-lt"/>
                  <a:ea typeface="+mn-ea"/>
                  <a:cs typeface="+mn-cs"/>
                </a:defRPr>
              </a:lvl6pPr>
              <a:lvl7pPr marL="2600960" algn="l" defTabSz="866775" rtl="0" eaLnBrk="1" latinLnBrk="0" hangingPunct="1">
                <a:defRPr sz="1705" kern="1200">
                  <a:solidFill>
                    <a:schemeClr val="lt1"/>
                  </a:solidFill>
                  <a:latin typeface="+mn-lt"/>
                  <a:ea typeface="+mn-ea"/>
                  <a:cs typeface="+mn-cs"/>
                </a:defRPr>
              </a:lvl7pPr>
              <a:lvl8pPr marL="3034665" algn="l" defTabSz="866775" rtl="0" eaLnBrk="1" latinLnBrk="0" hangingPunct="1">
                <a:defRPr sz="1705" kern="1200">
                  <a:solidFill>
                    <a:schemeClr val="lt1"/>
                  </a:solidFill>
                  <a:latin typeface="+mn-lt"/>
                  <a:ea typeface="+mn-ea"/>
                  <a:cs typeface="+mn-cs"/>
                </a:defRPr>
              </a:lvl8pPr>
              <a:lvl9pPr marL="3468370" algn="l" defTabSz="866775" rtl="0" eaLnBrk="1" latinLnBrk="0" hangingPunct="1">
                <a:defRPr sz="1705" kern="1200">
                  <a:solidFill>
                    <a:schemeClr val="lt1"/>
                  </a:solidFill>
                  <a:latin typeface="+mn-lt"/>
                  <a:ea typeface="+mn-ea"/>
                  <a:cs typeface="+mn-cs"/>
                </a:defRPr>
              </a:lvl9pPr>
            </a:lstStyle>
            <a:p>
              <a:pPr marL="0" marR="0" lvl="0" indent="0" algn="ctr" defTabSz="866775" rtl="0" eaLnBrk="1" fontAlgn="base" latinLnBrk="0" hangingPunct="1">
                <a:lnSpc>
                  <a:spcPct val="100000"/>
                </a:lnSpc>
                <a:spcBef>
                  <a:spcPct val="0"/>
                </a:spcBef>
                <a:spcAft>
                  <a:spcPct val="0"/>
                </a:spcAft>
                <a:buClrTx/>
                <a:buSzTx/>
                <a:buFontTx/>
                <a:buNone/>
                <a:defRPr/>
              </a:pPr>
              <a:endParaRPr kumimoji="0" lang="zh-CN" altLang="en-US" sz="1705"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ea"/>
                <a:sym typeface="+mn-lt"/>
              </a:endParaRPr>
            </a:p>
          </p:txBody>
        </p:sp>
        <p:grpSp>
          <p:nvGrpSpPr>
            <p:cNvPr id="46" name="组合 45"/>
            <p:cNvGrpSpPr/>
            <p:nvPr/>
          </p:nvGrpSpPr>
          <p:grpSpPr>
            <a:xfrm>
              <a:off x="2909" y="3667"/>
              <a:ext cx="2356" cy="3839"/>
              <a:chOff x="1628168" y="1063716"/>
              <a:chExt cx="1986309" cy="2437275"/>
            </a:xfrm>
          </p:grpSpPr>
          <p:sp>
            <p:nvSpPr>
              <p:cNvPr id="47" name="矩形 46"/>
              <p:cNvSpPr/>
              <p:nvPr/>
            </p:nvSpPr>
            <p:spPr>
              <a:xfrm>
                <a:off x="1775721" y="1063716"/>
                <a:ext cx="1691374" cy="423545"/>
              </a:xfrm>
              <a:prstGeom prst="rect">
                <a:avLst/>
              </a:prstGeom>
            </p:spPr>
            <p:txBody>
              <a:bodyPr wrap="square">
                <a:spAutoFit/>
                <a:scene3d>
                  <a:camera prst="orthographicFront"/>
                  <a:lightRig rig="threePt" dir="t"/>
                </a:scene3d>
                <a:sp3d contourW="12700"/>
              </a:bodyPr>
              <a:lstStyle/>
              <a:p>
                <a:pPr marL="0" marR="0" lvl="0" indent="0" algn="ctr" defTabSz="457200" rtl="0" eaLnBrk="1" fontAlgn="auto" latinLnBrk="0" hangingPunct="1">
                  <a:lnSpc>
                    <a:spcPct val="120000"/>
                  </a:lnSpc>
                  <a:spcBef>
                    <a:spcPts val="0"/>
                  </a:spcBef>
                  <a:spcAft>
                    <a:spcPts val="0"/>
                  </a:spcAft>
                  <a:buClrTx/>
                  <a:buSzTx/>
                  <a:buFontTx/>
                  <a:buNone/>
                  <a:defRPr/>
                </a:pPr>
                <a:r>
                  <a:rPr kumimoji="0" lang="zh-CN" altLang="en-US"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rPr>
                  <a:t>设计理念</a:t>
                </a:r>
                <a:endParaRPr kumimoji="0" lang="zh-CN" altLang="en-US"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endParaRPr>
              </a:p>
            </p:txBody>
          </p:sp>
          <p:sp>
            <p:nvSpPr>
              <p:cNvPr id="48" name="文本框 47"/>
              <p:cNvSpPr txBox="1"/>
              <p:nvPr/>
            </p:nvSpPr>
            <p:spPr>
              <a:xfrm>
                <a:off x="1628168" y="1932733"/>
                <a:ext cx="1986309" cy="1568258"/>
              </a:xfrm>
              <a:prstGeom prst="rect">
                <a:avLst/>
              </a:prstGeom>
              <a:noFill/>
            </p:spPr>
            <p:txBody>
              <a:bodyPr wrap="square" rtlCol="0">
                <a:spAutoFit/>
                <a:scene3d>
                  <a:camera prst="orthographicFront"/>
                  <a:lightRig rig="threePt" dir="t"/>
                </a:scene3d>
                <a:sp3d contourW="12700"/>
              </a:bodyPr>
              <a:lstStyle/>
              <a:p>
                <a:pPr lvl="0" defTabSz="457200">
                  <a:lnSpc>
                    <a:spcPct val="150000"/>
                  </a:lnSpc>
                  <a:defRPr/>
                </a:pPr>
                <a:r>
                  <a:rPr lang="zh-CN" altLang="en-US" sz="16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rPr>
                  <a:t>让参与者都成为一个拥有数字资产的经营者。</a:t>
                </a:r>
                <a:endParaRPr lang="zh-CN" altLang="en-US" sz="16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endParaRPr>
              </a:p>
            </p:txBody>
          </p:sp>
        </p:grpSp>
      </p:grpSp>
      <p:grpSp>
        <p:nvGrpSpPr>
          <p:cNvPr id="3" name="组合 2"/>
          <p:cNvGrpSpPr/>
          <p:nvPr/>
        </p:nvGrpSpPr>
        <p:grpSpPr>
          <a:xfrm>
            <a:off x="3951605" y="1743075"/>
            <a:ext cx="1962785" cy="3872230"/>
            <a:chOff x="6223" y="2745"/>
            <a:chExt cx="3091" cy="6098"/>
          </a:xfrm>
        </p:grpSpPr>
        <p:sp>
          <p:nvSpPr>
            <p:cNvPr id="17" name="对角圆角矩形 26"/>
            <p:cNvSpPr/>
            <p:nvPr/>
          </p:nvSpPr>
          <p:spPr bwMode="auto">
            <a:xfrm flipH="1">
              <a:off x="6223" y="2745"/>
              <a:ext cx="3091" cy="6098"/>
            </a:xfrm>
            <a:prstGeom prst="round2DiagRect">
              <a:avLst>
                <a:gd name="adj1" fmla="val 0"/>
                <a:gd name="adj2" fmla="val 0"/>
              </a:avLst>
            </a:prstGeom>
            <a:noFill/>
            <a:ln w="25400" cap="flat" cmpd="sng" algn="ctr">
              <a:solidFill>
                <a:srgbClr val="F4DEBE"/>
              </a:solidFill>
              <a:prstDash val="solid"/>
            </a:ln>
            <a:effectLst>
              <a:outerShdw blurRad="50800" dist="38100" dir="2700000" algn="tl" rotWithShape="0">
                <a:prstClr val="black">
                  <a:alpha val="40000"/>
                </a:prstClr>
              </a:outerShdw>
            </a:effectLst>
          </p:spPr>
          <p:txBody>
            <a:bodyPr anchor="ctr"/>
            <a:lstStyle>
              <a:defPPr>
                <a:defRPr lang="zh-CN"/>
              </a:defPPr>
              <a:lvl1pPr marL="0" algn="l" defTabSz="866775" rtl="0" eaLnBrk="1" latinLnBrk="0" hangingPunct="1">
                <a:defRPr sz="1705" kern="1200">
                  <a:solidFill>
                    <a:schemeClr val="tx1"/>
                  </a:solidFill>
                  <a:latin typeface="+mn-lt"/>
                  <a:ea typeface="+mn-ea"/>
                  <a:cs typeface="+mn-cs"/>
                </a:defRPr>
              </a:lvl1pPr>
              <a:lvl2pPr marL="433705" algn="l" defTabSz="866775" rtl="0" eaLnBrk="1" latinLnBrk="0" hangingPunct="1">
                <a:defRPr sz="1705" kern="1200">
                  <a:solidFill>
                    <a:schemeClr val="tx1"/>
                  </a:solidFill>
                  <a:latin typeface="+mn-lt"/>
                  <a:ea typeface="+mn-ea"/>
                  <a:cs typeface="+mn-cs"/>
                </a:defRPr>
              </a:lvl2pPr>
              <a:lvl3pPr marL="866775" algn="l" defTabSz="866775" rtl="0" eaLnBrk="1" latinLnBrk="0" hangingPunct="1">
                <a:defRPr sz="1705" kern="1200">
                  <a:solidFill>
                    <a:schemeClr val="tx1"/>
                  </a:solidFill>
                  <a:latin typeface="+mn-lt"/>
                  <a:ea typeface="+mn-ea"/>
                  <a:cs typeface="+mn-cs"/>
                </a:defRPr>
              </a:lvl3pPr>
              <a:lvl4pPr marL="1300480" algn="l" defTabSz="866775" rtl="0" eaLnBrk="1" latinLnBrk="0" hangingPunct="1">
                <a:defRPr sz="1705" kern="1200">
                  <a:solidFill>
                    <a:schemeClr val="tx1"/>
                  </a:solidFill>
                  <a:latin typeface="+mn-lt"/>
                  <a:ea typeface="+mn-ea"/>
                  <a:cs typeface="+mn-cs"/>
                </a:defRPr>
              </a:lvl4pPr>
              <a:lvl5pPr marL="1734185" algn="l" defTabSz="866775" rtl="0" eaLnBrk="1" latinLnBrk="0" hangingPunct="1">
                <a:defRPr sz="1705" kern="1200">
                  <a:solidFill>
                    <a:schemeClr val="tx1"/>
                  </a:solidFill>
                  <a:latin typeface="+mn-lt"/>
                  <a:ea typeface="+mn-ea"/>
                  <a:cs typeface="+mn-cs"/>
                </a:defRPr>
              </a:lvl5pPr>
              <a:lvl6pPr marL="2167255" algn="l" defTabSz="866775" rtl="0" eaLnBrk="1" latinLnBrk="0" hangingPunct="1">
                <a:defRPr sz="1705" kern="1200">
                  <a:solidFill>
                    <a:schemeClr val="tx1"/>
                  </a:solidFill>
                  <a:latin typeface="+mn-lt"/>
                  <a:ea typeface="+mn-ea"/>
                  <a:cs typeface="+mn-cs"/>
                </a:defRPr>
              </a:lvl6pPr>
              <a:lvl7pPr marL="2600960" algn="l" defTabSz="866775" rtl="0" eaLnBrk="1" latinLnBrk="0" hangingPunct="1">
                <a:defRPr sz="1705" kern="1200">
                  <a:solidFill>
                    <a:schemeClr val="tx1"/>
                  </a:solidFill>
                  <a:latin typeface="+mn-lt"/>
                  <a:ea typeface="+mn-ea"/>
                  <a:cs typeface="+mn-cs"/>
                </a:defRPr>
              </a:lvl7pPr>
              <a:lvl8pPr marL="3034665" algn="l" defTabSz="866775" rtl="0" eaLnBrk="1" latinLnBrk="0" hangingPunct="1">
                <a:defRPr sz="1705" kern="1200">
                  <a:solidFill>
                    <a:schemeClr val="tx1"/>
                  </a:solidFill>
                  <a:latin typeface="+mn-lt"/>
                  <a:ea typeface="+mn-ea"/>
                  <a:cs typeface="+mn-cs"/>
                </a:defRPr>
              </a:lvl8pPr>
              <a:lvl9pPr marL="3468370" algn="l" defTabSz="866775" rtl="0" eaLnBrk="1" latinLnBrk="0" hangingPunct="1">
                <a:defRPr sz="1705" kern="1200">
                  <a:solidFill>
                    <a:schemeClr val="tx1"/>
                  </a:solidFill>
                  <a:latin typeface="+mn-lt"/>
                  <a:ea typeface="+mn-ea"/>
                  <a:cs typeface="+mn-cs"/>
                </a:defRPr>
              </a:lvl9pPr>
            </a:lstStyle>
            <a:p>
              <a:pPr marL="0" marR="0" lvl="0" indent="0" algn="ctr" defTabSz="866775" rtl="0" eaLnBrk="1" fontAlgn="auto" latinLnBrk="0" hangingPunct="1">
                <a:lnSpc>
                  <a:spcPct val="100000"/>
                </a:lnSpc>
                <a:spcBef>
                  <a:spcPts val="0"/>
                </a:spcBef>
                <a:spcAft>
                  <a:spcPts val="0"/>
                </a:spcAft>
                <a:buClrTx/>
                <a:buSzTx/>
                <a:buFontTx/>
                <a:buNone/>
                <a:defRPr/>
              </a:pPr>
              <a:endParaRPr kumimoji="0" lang="zh-CN" altLang="en-US" sz="2275" b="1" i="0" u="none" strike="noStrike" kern="0" cap="none" spc="0" normalizeH="0" baseline="0" noProof="0" dirty="0">
                <a:ln>
                  <a:noFill/>
                </a:ln>
                <a:solidFill>
                  <a:srgbClr val="00544A"/>
                </a:solidFill>
                <a:effectLst/>
                <a:uLnTx/>
                <a:uFillTx/>
                <a:latin typeface="Arial" panose="020B0604020202020204"/>
                <a:ea typeface="微软雅黑" panose="020B0503020204020204" charset="-122"/>
                <a:cs typeface="+mn-ea"/>
                <a:sym typeface="+mn-lt"/>
              </a:endParaRPr>
            </a:p>
          </p:txBody>
        </p:sp>
        <p:cxnSp>
          <p:nvCxnSpPr>
            <p:cNvPr id="18" name="直接连接符 17"/>
            <p:cNvCxnSpPr/>
            <p:nvPr/>
          </p:nvCxnSpPr>
          <p:spPr>
            <a:xfrm>
              <a:off x="6757" y="4348"/>
              <a:ext cx="1955" cy="0"/>
            </a:xfrm>
            <a:prstGeom prst="line">
              <a:avLst/>
            </a:prstGeom>
            <a:ln>
              <a:solidFill>
                <a:srgbClr val="F4DEBE"/>
              </a:solidFill>
            </a:ln>
            <a:effectLst>
              <a:outerShdw blurRad="50800" dist="38100" dir="2700000" algn="tl" rotWithShape="0">
                <a:prstClr val="black">
                  <a:alpha val="40000"/>
                </a:prstClr>
              </a:outerShdw>
            </a:effectLst>
          </p:spPr>
          <p:style>
            <a:lnRef idx="1">
              <a:schemeClr val="accent6"/>
            </a:lnRef>
            <a:fillRef idx="0">
              <a:schemeClr val="accent6"/>
            </a:fillRef>
            <a:effectRef idx="0">
              <a:schemeClr val="accent6"/>
            </a:effectRef>
            <a:fontRef idx="minor">
              <a:schemeClr val="tx1"/>
            </a:fontRef>
          </p:style>
        </p:cxnSp>
        <p:grpSp>
          <p:nvGrpSpPr>
            <p:cNvPr id="49" name="组合 48"/>
            <p:cNvGrpSpPr/>
            <p:nvPr/>
          </p:nvGrpSpPr>
          <p:grpSpPr>
            <a:xfrm>
              <a:off x="6405" y="3667"/>
              <a:ext cx="2659" cy="4462"/>
              <a:chOff x="1565805" y="1061176"/>
              <a:chExt cx="2241974" cy="2832868"/>
            </a:xfrm>
          </p:grpSpPr>
          <p:sp>
            <p:nvSpPr>
              <p:cNvPr id="50" name="矩形 49"/>
              <p:cNvSpPr/>
              <p:nvPr/>
            </p:nvSpPr>
            <p:spPr>
              <a:xfrm>
                <a:off x="1565805" y="1061176"/>
                <a:ext cx="2241974" cy="423545"/>
              </a:xfrm>
              <a:prstGeom prst="rect">
                <a:avLst/>
              </a:prstGeom>
            </p:spPr>
            <p:txBody>
              <a:bodyPr wrap="square">
                <a:spAutoFit/>
                <a:scene3d>
                  <a:camera prst="orthographicFront"/>
                  <a:lightRig rig="threePt" dir="t"/>
                </a:scene3d>
                <a:sp3d contourW="12700"/>
              </a:bodyPr>
              <a:lstStyle/>
              <a:p>
                <a:pPr marL="0" marR="0" lvl="0" indent="0" algn="ctr" defTabSz="457200" rtl="0" eaLnBrk="1" fontAlgn="auto" latinLnBrk="0" hangingPunct="1">
                  <a:lnSpc>
                    <a:spcPct val="120000"/>
                  </a:lnSpc>
                  <a:spcBef>
                    <a:spcPts val="0"/>
                  </a:spcBef>
                  <a:spcAft>
                    <a:spcPts val="0"/>
                  </a:spcAft>
                  <a:buClrTx/>
                  <a:buSzTx/>
                  <a:buFontTx/>
                  <a:buNone/>
                  <a:defRPr/>
                </a:pPr>
                <a:r>
                  <a:rPr kumimoji="0" lang="zh-CN" altLang="en-US"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rPr>
                  <a:t>设计原则</a:t>
                </a:r>
                <a:endParaRPr kumimoji="0" lang="zh-CN" altLang="en-US"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endParaRPr>
              </a:p>
            </p:txBody>
          </p:sp>
          <p:sp>
            <p:nvSpPr>
              <p:cNvPr id="51" name="文本框 50"/>
              <p:cNvSpPr txBox="1"/>
              <p:nvPr/>
            </p:nvSpPr>
            <p:spPr>
              <a:xfrm>
                <a:off x="1722602" y="1956228"/>
                <a:ext cx="1986309" cy="1937816"/>
              </a:xfrm>
              <a:prstGeom prst="rect">
                <a:avLst/>
              </a:prstGeom>
              <a:noFill/>
            </p:spPr>
            <p:txBody>
              <a:bodyPr wrap="square" rtlCol="0">
                <a:spAutoFit/>
                <a:scene3d>
                  <a:camera prst="orthographicFront"/>
                  <a:lightRig rig="threePt" dir="t"/>
                </a:scene3d>
                <a:sp3d contourW="12700"/>
              </a:bodyPr>
              <a:lstStyle/>
              <a:p>
                <a:pPr lvl="0" defTabSz="457200">
                  <a:lnSpc>
                    <a:spcPct val="150000"/>
                  </a:lnSpc>
                  <a:defRPr/>
                </a:pPr>
                <a:r>
                  <a:rPr lang="zh-CN" altLang="en-US" sz="16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rPr>
                  <a:t>实体经济中的实物资产数字通证化，形成可交易的数字资产。</a:t>
                </a:r>
                <a:endParaRPr lang="zh-CN" altLang="en-US" sz="16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endParaRPr>
              </a:p>
            </p:txBody>
          </p:sp>
        </p:grpSp>
      </p:grpSp>
      <p:grpSp>
        <p:nvGrpSpPr>
          <p:cNvPr id="4" name="组合 3"/>
          <p:cNvGrpSpPr/>
          <p:nvPr/>
        </p:nvGrpSpPr>
        <p:grpSpPr>
          <a:xfrm>
            <a:off x="6299200" y="1743075"/>
            <a:ext cx="4404995" cy="3950335"/>
            <a:chOff x="9920" y="2745"/>
            <a:chExt cx="6937" cy="6221"/>
          </a:xfrm>
        </p:grpSpPr>
        <p:sp>
          <p:nvSpPr>
            <p:cNvPr id="28" name="对角圆角矩形 26"/>
            <p:cNvSpPr/>
            <p:nvPr/>
          </p:nvSpPr>
          <p:spPr bwMode="auto">
            <a:xfrm flipH="1">
              <a:off x="9920" y="2745"/>
              <a:ext cx="6782" cy="6098"/>
            </a:xfrm>
            <a:prstGeom prst="round2DiagRect">
              <a:avLst>
                <a:gd name="adj1" fmla="val 0"/>
                <a:gd name="adj2" fmla="val 0"/>
              </a:avLst>
            </a:prstGeom>
            <a:noFill/>
            <a:ln w="25400" cap="flat" cmpd="sng" algn="ctr">
              <a:solidFill>
                <a:srgbClr val="F4DEBE"/>
              </a:solidFill>
              <a:prstDash val="solid"/>
            </a:ln>
            <a:effectLst>
              <a:outerShdw blurRad="50800" dist="38100" dir="2700000" algn="tl" rotWithShape="0">
                <a:prstClr val="black">
                  <a:alpha val="40000"/>
                </a:prstClr>
              </a:outerShdw>
            </a:effectLst>
          </p:spPr>
          <p:txBody>
            <a:bodyPr anchor="ctr"/>
            <a:lstStyle>
              <a:defPPr>
                <a:defRPr lang="zh-CN"/>
              </a:defPPr>
              <a:lvl1pPr marL="0" algn="l" defTabSz="866775" rtl="0" eaLnBrk="1" latinLnBrk="0" hangingPunct="1">
                <a:defRPr sz="1705" kern="1200">
                  <a:solidFill>
                    <a:schemeClr val="tx1"/>
                  </a:solidFill>
                  <a:latin typeface="+mn-lt"/>
                  <a:ea typeface="+mn-ea"/>
                  <a:cs typeface="+mn-cs"/>
                </a:defRPr>
              </a:lvl1pPr>
              <a:lvl2pPr marL="433705" algn="l" defTabSz="866775" rtl="0" eaLnBrk="1" latinLnBrk="0" hangingPunct="1">
                <a:defRPr sz="1705" kern="1200">
                  <a:solidFill>
                    <a:schemeClr val="tx1"/>
                  </a:solidFill>
                  <a:latin typeface="+mn-lt"/>
                  <a:ea typeface="+mn-ea"/>
                  <a:cs typeface="+mn-cs"/>
                </a:defRPr>
              </a:lvl2pPr>
              <a:lvl3pPr marL="866775" algn="l" defTabSz="866775" rtl="0" eaLnBrk="1" latinLnBrk="0" hangingPunct="1">
                <a:defRPr sz="1705" kern="1200">
                  <a:solidFill>
                    <a:schemeClr val="tx1"/>
                  </a:solidFill>
                  <a:latin typeface="+mn-lt"/>
                  <a:ea typeface="+mn-ea"/>
                  <a:cs typeface="+mn-cs"/>
                </a:defRPr>
              </a:lvl3pPr>
              <a:lvl4pPr marL="1300480" algn="l" defTabSz="866775" rtl="0" eaLnBrk="1" latinLnBrk="0" hangingPunct="1">
                <a:defRPr sz="1705" kern="1200">
                  <a:solidFill>
                    <a:schemeClr val="tx1"/>
                  </a:solidFill>
                  <a:latin typeface="+mn-lt"/>
                  <a:ea typeface="+mn-ea"/>
                  <a:cs typeface="+mn-cs"/>
                </a:defRPr>
              </a:lvl4pPr>
              <a:lvl5pPr marL="1734185" algn="l" defTabSz="866775" rtl="0" eaLnBrk="1" latinLnBrk="0" hangingPunct="1">
                <a:defRPr sz="1705" kern="1200">
                  <a:solidFill>
                    <a:schemeClr val="tx1"/>
                  </a:solidFill>
                  <a:latin typeface="+mn-lt"/>
                  <a:ea typeface="+mn-ea"/>
                  <a:cs typeface="+mn-cs"/>
                </a:defRPr>
              </a:lvl5pPr>
              <a:lvl6pPr marL="2167255" algn="l" defTabSz="866775" rtl="0" eaLnBrk="1" latinLnBrk="0" hangingPunct="1">
                <a:defRPr sz="1705" kern="1200">
                  <a:solidFill>
                    <a:schemeClr val="tx1"/>
                  </a:solidFill>
                  <a:latin typeface="+mn-lt"/>
                  <a:ea typeface="+mn-ea"/>
                  <a:cs typeface="+mn-cs"/>
                </a:defRPr>
              </a:lvl6pPr>
              <a:lvl7pPr marL="2600960" algn="l" defTabSz="866775" rtl="0" eaLnBrk="1" latinLnBrk="0" hangingPunct="1">
                <a:defRPr sz="1705" kern="1200">
                  <a:solidFill>
                    <a:schemeClr val="tx1"/>
                  </a:solidFill>
                  <a:latin typeface="+mn-lt"/>
                  <a:ea typeface="+mn-ea"/>
                  <a:cs typeface="+mn-cs"/>
                </a:defRPr>
              </a:lvl7pPr>
              <a:lvl8pPr marL="3034665" algn="l" defTabSz="866775" rtl="0" eaLnBrk="1" latinLnBrk="0" hangingPunct="1">
                <a:defRPr sz="1705" kern="1200">
                  <a:solidFill>
                    <a:schemeClr val="tx1"/>
                  </a:solidFill>
                  <a:latin typeface="+mn-lt"/>
                  <a:ea typeface="+mn-ea"/>
                  <a:cs typeface="+mn-cs"/>
                </a:defRPr>
              </a:lvl8pPr>
              <a:lvl9pPr marL="3468370" algn="l" defTabSz="866775" rtl="0" eaLnBrk="1" latinLnBrk="0" hangingPunct="1">
                <a:defRPr sz="1705" kern="1200">
                  <a:solidFill>
                    <a:schemeClr val="tx1"/>
                  </a:solidFill>
                  <a:latin typeface="+mn-lt"/>
                  <a:ea typeface="+mn-ea"/>
                  <a:cs typeface="+mn-cs"/>
                </a:defRPr>
              </a:lvl9pPr>
            </a:lstStyle>
            <a:p>
              <a:pPr marL="0" marR="0" lvl="0" indent="0" algn="ctr" defTabSz="866775" rtl="0" eaLnBrk="1" fontAlgn="auto" latinLnBrk="0" hangingPunct="1">
                <a:lnSpc>
                  <a:spcPct val="100000"/>
                </a:lnSpc>
                <a:spcBef>
                  <a:spcPts val="0"/>
                </a:spcBef>
                <a:spcAft>
                  <a:spcPts val="0"/>
                </a:spcAft>
                <a:buClrTx/>
                <a:buSzTx/>
                <a:buFontTx/>
                <a:buNone/>
                <a:defRPr/>
              </a:pPr>
              <a:endParaRPr kumimoji="0" lang="zh-CN" altLang="en-US" sz="2275" b="1" i="0" u="none" strike="noStrike" kern="0" cap="none" spc="0" normalizeH="0" baseline="0" noProof="0" dirty="0">
                <a:ln>
                  <a:noFill/>
                </a:ln>
                <a:solidFill>
                  <a:srgbClr val="00544A"/>
                </a:solidFill>
                <a:effectLst/>
                <a:uLnTx/>
                <a:uFillTx/>
                <a:latin typeface="Arial" panose="020B0604020202020204"/>
                <a:ea typeface="微软雅黑" panose="020B0503020204020204" charset="-122"/>
                <a:cs typeface="+mn-ea"/>
                <a:sym typeface="+mn-lt"/>
              </a:endParaRPr>
            </a:p>
          </p:txBody>
        </p:sp>
        <p:cxnSp>
          <p:nvCxnSpPr>
            <p:cNvPr id="29" name="直接连接符 28"/>
            <p:cNvCxnSpPr/>
            <p:nvPr/>
          </p:nvCxnSpPr>
          <p:spPr>
            <a:xfrm>
              <a:off x="12208" y="4334"/>
              <a:ext cx="1955" cy="0"/>
            </a:xfrm>
            <a:prstGeom prst="line">
              <a:avLst/>
            </a:prstGeom>
            <a:ln>
              <a:solidFill>
                <a:srgbClr val="F4DEBE"/>
              </a:solidFill>
            </a:ln>
            <a:effectLst>
              <a:outerShdw blurRad="50800" dist="38100" dir="2700000" algn="tl" rotWithShape="0">
                <a:prstClr val="black">
                  <a:alpha val="40000"/>
                </a:prstClr>
              </a:outerShdw>
            </a:effectLst>
          </p:spPr>
          <p:style>
            <a:lnRef idx="1">
              <a:schemeClr val="accent6"/>
            </a:lnRef>
            <a:fillRef idx="0">
              <a:schemeClr val="accent6"/>
            </a:fillRef>
            <a:effectRef idx="0">
              <a:schemeClr val="accent6"/>
            </a:effectRef>
            <a:fontRef idx="minor">
              <a:schemeClr val="tx1"/>
            </a:fontRef>
          </p:style>
        </p:cxnSp>
        <p:sp>
          <p:nvSpPr>
            <p:cNvPr id="37" name="L 形 36"/>
            <p:cNvSpPr/>
            <p:nvPr/>
          </p:nvSpPr>
          <p:spPr>
            <a:xfrm rot="16200000">
              <a:off x="15624" y="7733"/>
              <a:ext cx="1233" cy="1235"/>
            </a:xfrm>
            <a:prstGeom prst="corner">
              <a:avLst>
                <a:gd name="adj1" fmla="val 20443"/>
                <a:gd name="adj2" fmla="val 20808"/>
              </a:avLst>
            </a:prstGeom>
            <a:solidFill>
              <a:srgbClr val="F4DEBE"/>
            </a:solidFill>
            <a:ln cap="rnd">
              <a:noFill/>
              <a:round/>
            </a:ln>
            <a:effectLst>
              <a:outerShdw blurRad="50800" dist="38100" dir="2700000" algn="tl" rotWithShape="0">
                <a:prstClr val="black">
                  <a:alpha val="40000"/>
                </a:prstClr>
              </a:outerShdw>
            </a:effectLst>
          </p:spPr>
          <p:style>
            <a:lnRef idx="3">
              <a:schemeClr val="lt1"/>
            </a:lnRef>
            <a:fillRef idx="1">
              <a:schemeClr val="accent5"/>
            </a:fillRef>
            <a:effectRef idx="1">
              <a:schemeClr val="accent5"/>
            </a:effectRef>
            <a:fontRef idx="minor">
              <a:schemeClr val="lt1"/>
            </a:fontRef>
          </p:style>
          <p:txBody>
            <a:bodyPr rtlCol="0" anchor="ctr"/>
            <a:lstStyle>
              <a:defPPr>
                <a:defRPr lang="zh-CN">
                  <a:solidFill>
                    <a:schemeClr val="lt1"/>
                  </a:solidFill>
                </a:defRPr>
              </a:defPPr>
              <a:lvl1pPr marL="0" algn="l" defTabSz="866775" rtl="0" eaLnBrk="1" latinLnBrk="0" hangingPunct="1">
                <a:defRPr sz="1705" kern="1200">
                  <a:solidFill>
                    <a:schemeClr val="lt1"/>
                  </a:solidFill>
                  <a:latin typeface="+mn-lt"/>
                  <a:ea typeface="+mn-ea"/>
                  <a:cs typeface="+mn-cs"/>
                </a:defRPr>
              </a:lvl1pPr>
              <a:lvl2pPr marL="433705" algn="l" defTabSz="866775" rtl="0" eaLnBrk="1" latinLnBrk="0" hangingPunct="1">
                <a:defRPr sz="1705" kern="1200">
                  <a:solidFill>
                    <a:schemeClr val="lt1"/>
                  </a:solidFill>
                  <a:latin typeface="+mn-lt"/>
                  <a:ea typeface="+mn-ea"/>
                  <a:cs typeface="+mn-cs"/>
                </a:defRPr>
              </a:lvl2pPr>
              <a:lvl3pPr marL="866775" algn="l" defTabSz="866775" rtl="0" eaLnBrk="1" latinLnBrk="0" hangingPunct="1">
                <a:defRPr sz="1705" kern="1200">
                  <a:solidFill>
                    <a:schemeClr val="lt1"/>
                  </a:solidFill>
                  <a:latin typeface="+mn-lt"/>
                  <a:ea typeface="+mn-ea"/>
                  <a:cs typeface="+mn-cs"/>
                </a:defRPr>
              </a:lvl3pPr>
              <a:lvl4pPr marL="1300480" algn="l" defTabSz="866775" rtl="0" eaLnBrk="1" latinLnBrk="0" hangingPunct="1">
                <a:defRPr sz="1705" kern="1200">
                  <a:solidFill>
                    <a:schemeClr val="lt1"/>
                  </a:solidFill>
                  <a:latin typeface="+mn-lt"/>
                  <a:ea typeface="+mn-ea"/>
                  <a:cs typeface="+mn-cs"/>
                </a:defRPr>
              </a:lvl4pPr>
              <a:lvl5pPr marL="1734185" algn="l" defTabSz="866775" rtl="0" eaLnBrk="1" latinLnBrk="0" hangingPunct="1">
                <a:defRPr sz="1705" kern="1200">
                  <a:solidFill>
                    <a:schemeClr val="lt1"/>
                  </a:solidFill>
                  <a:latin typeface="+mn-lt"/>
                  <a:ea typeface="+mn-ea"/>
                  <a:cs typeface="+mn-cs"/>
                </a:defRPr>
              </a:lvl5pPr>
              <a:lvl6pPr marL="2167255" algn="l" defTabSz="866775" rtl="0" eaLnBrk="1" latinLnBrk="0" hangingPunct="1">
                <a:defRPr sz="1705" kern="1200">
                  <a:solidFill>
                    <a:schemeClr val="lt1"/>
                  </a:solidFill>
                  <a:latin typeface="+mn-lt"/>
                  <a:ea typeface="+mn-ea"/>
                  <a:cs typeface="+mn-cs"/>
                </a:defRPr>
              </a:lvl6pPr>
              <a:lvl7pPr marL="2600960" algn="l" defTabSz="866775" rtl="0" eaLnBrk="1" latinLnBrk="0" hangingPunct="1">
                <a:defRPr sz="1705" kern="1200">
                  <a:solidFill>
                    <a:schemeClr val="lt1"/>
                  </a:solidFill>
                  <a:latin typeface="+mn-lt"/>
                  <a:ea typeface="+mn-ea"/>
                  <a:cs typeface="+mn-cs"/>
                </a:defRPr>
              </a:lvl7pPr>
              <a:lvl8pPr marL="3034665" algn="l" defTabSz="866775" rtl="0" eaLnBrk="1" latinLnBrk="0" hangingPunct="1">
                <a:defRPr sz="1705" kern="1200">
                  <a:solidFill>
                    <a:schemeClr val="lt1"/>
                  </a:solidFill>
                  <a:latin typeface="+mn-lt"/>
                  <a:ea typeface="+mn-ea"/>
                  <a:cs typeface="+mn-cs"/>
                </a:defRPr>
              </a:lvl8pPr>
              <a:lvl9pPr marL="3468370" algn="l" defTabSz="866775" rtl="0" eaLnBrk="1" latinLnBrk="0" hangingPunct="1">
                <a:defRPr sz="1705" kern="1200">
                  <a:solidFill>
                    <a:schemeClr val="lt1"/>
                  </a:solidFill>
                  <a:latin typeface="+mn-lt"/>
                  <a:ea typeface="+mn-ea"/>
                  <a:cs typeface="+mn-cs"/>
                </a:defRPr>
              </a:lvl9pPr>
            </a:lstStyle>
            <a:p>
              <a:pPr marL="0" marR="0" lvl="0" indent="0" algn="ctr" defTabSz="866775" rtl="0" eaLnBrk="1" fontAlgn="base" latinLnBrk="0" hangingPunct="1">
                <a:lnSpc>
                  <a:spcPct val="100000"/>
                </a:lnSpc>
                <a:spcBef>
                  <a:spcPct val="0"/>
                </a:spcBef>
                <a:spcAft>
                  <a:spcPct val="0"/>
                </a:spcAft>
                <a:buClrTx/>
                <a:buSzTx/>
                <a:buFontTx/>
                <a:buNone/>
                <a:defRPr/>
              </a:pPr>
              <a:endParaRPr kumimoji="0" lang="zh-CN" altLang="en-US" sz="1705" b="0" i="0" u="none" strike="noStrike" kern="1200" cap="none" spc="0" normalizeH="0" baseline="0" noProof="0">
                <a:ln>
                  <a:noFill/>
                </a:ln>
                <a:gradFill>
                  <a:gsLst>
                    <a:gs pos="50000">
                      <a:srgbClr val="F4DEBE"/>
                    </a:gs>
                    <a:gs pos="0">
                      <a:srgbClr val="D9A96A"/>
                    </a:gs>
                    <a:gs pos="100000">
                      <a:srgbClr val="F5E3C9"/>
                    </a:gs>
                  </a:gsLst>
                  <a:lin ang="5400000" scaled="1"/>
                </a:gradFill>
                <a:effectLst/>
                <a:uLnTx/>
                <a:uFillTx/>
                <a:latin typeface="微软雅黑 Light" panose="020B0502040204020203" pitchFamily="34" charset="-122"/>
                <a:ea typeface="微软雅黑 Light" panose="020B0502040204020203" pitchFamily="34" charset="-122"/>
                <a:cs typeface="+mn-ea"/>
                <a:sym typeface="+mn-lt"/>
              </a:endParaRPr>
            </a:p>
          </p:txBody>
        </p:sp>
        <p:grpSp>
          <p:nvGrpSpPr>
            <p:cNvPr id="52" name="组合 51"/>
            <p:cNvGrpSpPr/>
            <p:nvPr/>
          </p:nvGrpSpPr>
          <p:grpSpPr>
            <a:xfrm>
              <a:off x="10307" y="3682"/>
              <a:ext cx="5797" cy="3864"/>
              <a:chOff x="1718416" y="1044666"/>
              <a:chExt cx="4887783" cy="2453640"/>
            </a:xfrm>
          </p:grpSpPr>
          <p:sp>
            <p:nvSpPr>
              <p:cNvPr id="53" name="矩形 52"/>
              <p:cNvSpPr/>
              <p:nvPr/>
            </p:nvSpPr>
            <p:spPr>
              <a:xfrm>
                <a:off x="3041333" y="1044666"/>
                <a:ext cx="2241974" cy="423545"/>
              </a:xfrm>
              <a:prstGeom prst="rect">
                <a:avLst/>
              </a:prstGeom>
            </p:spPr>
            <p:txBody>
              <a:bodyPr wrap="square">
                <a:spAutoFit/>
                <a:scene3d>
                  <a:camera prst="orthographicFront"/>
                  <a:lightRig rig="threePt" dir="t"/>
                </a:scene3d>
                <a:sp3d contourW="12700"/>
              </a:bodyPr>
              <a:lstStyle/>
              <a:p>
                <a:pPr marL="0" marR="0" lvl="0" indent="0" algn="ctr" defTabSz="457200" rtl="0" eaLnBrk="1" fontAlgn="auto" latinLnBrk="0" hangingPunct="1">
                  <a:lnSpc>
                    <a:spcPct val="120000"/>
                  </a:lnSpc>
                  <a:spcBef>
                    <a:spcPts val="0"/>
                  </a:spcBef>
                  <a:spcAft>
                    <a:spcPts val="0"/>
                  </a:spcAft>
                  <a:buClrTx/>
                  <a:buSzTx/>
                  <a:buFontTx/>
                  <a:buNone/>
                  <a:defRPr/>
                </a:pPr>
                <a:r>
                  <a:rPr kumimoji="0" lang="zh-CN" altLang="en-US"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rPr>
                  <a:t>设计成果</a:t>
                </a:r>
                <a:endParaRPr kumimoji="0" lang="zh-CN" altLang="en-US"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endParaRPr>
              </a:p>
            </p:txBody>
          </p:sp>
          <p:sp>
            <p:nvSpPr>
              <p:cNvPr id="54" name="文本框 53"/>
              <p:cNvSpPr txBox="1"/>
              <p:nvPr/>
            </p:nvSpPr>
            <p:spPr>
              <a:xfrm>
                <a:off x="1718416" y="1929856"/>
                <a:ext cx="4887783" cy="1568450"/>
              </a:xfrm>
              <a:prstGeom prst="rect">
                <a:avLst/>
              </a:prstGeom>
              <a:noFill/>
            </p:spPr>
            <p:txBody>
              <a:bodyPr wrap="square" rtlCol="0">
                <a:spAutoFit/>
                <a:scene3d>
                  <a:camera prst="orthographicFront"/>
                  <a:lightRig rig="threePt" dir="t"/>
                </a:scene3d>
                <a:sp3d contourW="12700"/>
              </a:bodyPr>
              <a:lstStyle/>
              <a:p>
                <a:pPr lvl="0" defTabSz="457200">
                  <a:lnSpc>
                    <a:spcPct val="150000"/>
                  </a:lnSpc>
                  <a:defRPr/>
                </a:pPr>
                <a:r>
                  <a:rPr lang="zh-CN" altLang="en-US" sz="16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rPr>
                  <a:t>让幸福产业的数字资产实现商业经营、投资、消费应用，并促进在生产和再消费的一个生生不息的内生增长动力机制的生态经济体。</a:t>
                </a:r>
                <a:endParaRPr lang="zh-CN" altLang="en-US" sz="16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endParaRPr>
              </a:p>
            </p:txBody>
          </p:sp>
        </p:grpSp>
      </p:gr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ox(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ox(in)">
                                      <p:cBhvr>
                                        <p:cTn id="12" dur="20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ox(in)">
                                      <p:cBhvr>
                                        <p:cTn id="1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文本框 63"/>
          <p:cNvSpPr txBox="1"/>
          <p:nvPr/>
        </p:nvSpPr>
        <p:spPr>
          <a:xfrm>
            <a:off x="1691446" y="1494995"/>
            <a:ext cx="2557110" cy="4708981"/>
          </a:xfrm>
          <a:prstGeom prst="rect">
            <a:avLst/>
          </a:prstGeom>
          <a:noFill/>
        </p:spPr>
        <p:txBody>
          <a:bodyPr wrap="non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30000" b="1" i="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cs typeface="微软雅黑" panose="020B0503020204020204" charset="-122"/>
              </a:rPr>
              <a:t>3</a:t>
            </a:r>
            <a:endParaRPr kumimoji="0" lang="zh-CN" altLang="en-US" sz="30000" b="1" i="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cs typeface="微软雅黑" panose="020B0503020204020204" charset="-122"/>
            </a:endParaRPr>
          </a:p>
        </p:txBody>
      </p:sp>
      <p:sp>
        <p:nvSpPr>
          <p:cNvPr id="65" name="文本框 64"/>
          <p:cNvSpPr txBox="1"/>
          <p:nvPr/>
        </p:nvSpPr>
        <p:spPr>
          <a:xfrm>
            <a:off x="4598682" y="2721687"/>
            <a:ext cx="5712460" cy="101473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6000" b="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sym typeface="+mn-lt"/>
              </a:rPr>
              <a:t>NAT</a:t>
            </a:r>
            <a:r>
              <a:rPr kumimoji="0" lang="zh-CN" altLang="en-US" sz="6000" b="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sym typeface="+mn-lt"/>
              </a:rPr>
              <a:t>的发展战略</a:t>
            </a:r>
            <a:endParaRPr kumimoji="0" lang="zh-CN" altLang="en-US" sz="6000" b="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sym typeface="+mn-lt"/>
            </a:endParaRPr>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377315" y="2473960"/>
            <a:ext cx="2276475" cy="2632710"/>
            <a:chOff x="2169" y="3371"/>
            <a:chExt cx="3585" cy="4146"/>
          </a:xfrm>
        </p:grpSpPr>
        <p:grpSp>
          <p:nvGrpSpPr>
            <p:cNvPr id="38" name="组合 37"/>
            <p:cNvGrpSpPr/>
            <p:nvPr/>
          </p:nvGrpSpPr>
          <p:grpSpPr>
            <a:xfrm>
              <a:off x="2169" y="3371"/>
              <a:ext cx="3575" cy="4147"/>
              <a:chOff x="620740" y="2110021"/>
              <a:chExt cx="3144489" cy="3647608"/>
            </a:xfrm>
          </p:grpSpPr>
          <p:sp>
            <p:nvSpPr>
              <p:cNvPr id="39" name="六边形 38"/>
              <p:cNvSpPr/>
              <p:nvPr/>
            </p:nvSpPr>
            <p:spPr>
              <a:xfrm rot="5400000">
                <a:off x="369181" y="2361580"/>
                <a:ext cx="3647608" cy="3144489"/>
              </a:xfrm>
              <a:prstGeom prst="hexagon">
                <a:avLst>
                  <a:gd name="adj" fmla="val 31163"/>
                  <a:gd name="vf" fmla="val 115470"/>
                </a:avLst>
              </a:prstGeom>
              <a:noFill/>
              <a:ln>
                <a:solidFill>
                  <a:srgbClr val="F4DE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sp>
            <p:nvSpPr>
              <p:cNvPr id="40" name="六边形 39"/>
              <p:cNvSpPr/>
              <p:nvPr/>
            </p:nvSpPr>
            <p:spPr>
              <a:xfrm rot="5400000">
                <a:off x="671752" y="2622418"/>
                <a:ext cx="3042464" cy="2622814"/>
              </a:xfrm>
              <a:prstGeom prst="hexagon">
                <a:avLst>
                  <a:gd name="adj" fmla="val 31163"/>
                  <a:gd name="vf" fmla="val 115470"/>
                </a:avLst>
              </a:prstGeom>
              <a:gradFill>
                <a:gsLst>
                  <a:gs pos="50000">
                    <a:srgbClr val="F4DEBE"/>
                  </a:gs>
                  <a:gs pos="0">
                    <a:srgbClr val="D9A96A"/>
                  </a:gs>
                  <a:gs pos="100000">
                    <a:srgbClr val="F5E3C9"/>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grpSp>
        <p:sp>
          <p:nvSpPr>
            <p:cNvPr id="44" name="文本框 43"/>
            <p:cNvSpPr txBox="1"/>
            <p:nvPr/>
          </p:nvSpPr>
          <p:spPr>
            <a:xfrm flipH="1">
              <a:off x="2178" y="4850"/>
              <a:ext cx="3577" cy="1190"/>
            </a:xfrm>
            <a:prstGeom prst="rect">
              <a:avLst/>
            </a:prstGeom>
            <a:noFill/>
          </p:spPr>
          <p:txBody>
            <a:bodyPr wrap="square" rtlCol="0">
              <a:spAutoFit/>
              <a:scene3d>
                <a:camera prst="orthographicFront"/>
                <a:lightRig rig="threePt" dir="t"/>
              </a:scene3d>
              <a:sp3d contourW="12700"/>
            </a:bodyPr>
            <a:lstStyle>
              <a:defPPr>
                <a:defRPr lang="zh-CN"/>
              </a:defPPr>
              <a:lvl1pPr algn="ctr">
                <a:lnSpc>
                  <a:spcPct val="120000"/>
                </a:lnSpc>
                <a:defRPr sz="1400" spc="80">
                  <a:solidFill>
                    <a:schemeClr val="tx1">
                      <a:lumMod val="75000"/>
                      <a:lumOff val="25000"/>
                    </a:schemeClr>
                  </a:solidFill>
                  <a:latin typeface="微软雅黑" panose="020B0503020204020204" charset="-122"/>
                  <a:ea typeface="微软雅黑" panose="020B0503020204020204" charset="-122"/>
                </a:defRPr>
              </a:lvl1pPr>
            </a:lstStyle>
            <a:p>
              <a:pPr marL="0" marR="0" lvl="0" indent="0" algn="ctr" defTabSz="914400" rtl="0" eaLnBrk="1" fontAlgn="auto" latinLnBrk="0" hangingPunct="1">
                <a:lnSpc>
                  <a:spcPct val="120000"/>
                </a:lnSpc>
                <a:spcBef>
                  <a:spcPts val="0"/>
                </a:spcBef>
                <a:spcAft>
                  <a:spcPts val="0"/>
                </a:spcAft>
                <a:buClrTx/>
                <a:buSzTx/>
                <a:buFontTx/>
                <a:buNone/>
                <a:defRPr/>
              </a:pPr>
              <a:r>
                <a:rPr kumimoji="0" lang="zh-CN" altLang="en-US" sz="1800" b="1" i="0" u="none" strike="noStrike" kern="0" cap="none" spc="80" normalizeH="0" baseline="0" noProof="0" dirty="0">
                  <a:ln>
                    <a:noFill/>
                  </a:ln>
                  <a:solidFill>
                    <a:schemeClr val="tx1">
                      <a:lumMod val="85000"/>
                      <a:lumOff val="15000"/>
                    </a:schemeClr>
                  </a:solidFill>
                  <a:effectLst/>
                  <a:uLnTx/>
                  <a:uFillTx/>
                  <a:cs typeface="微软雅黑" panose="020B0503020204020204" charset="-122"/>
                </a:rPr>
                <a:t>1+1推广营运</a:t>
              </a:r>
              <a:endParaRPr kumimoji="0" lang="zh-CN" altLang="en-US" sz="1800" b="1" i="0" u="none" strike="noStrike" kern="0" cap="none" spc="80" normalizeH="0" baseline="0" noProof="0" dirty="0">
                <a:ln>
                  <a:noFill/>
                </a:ln>
                <a:solidFill>
                  <a:schemeClr val="tx1">
                    <a:lumMod val="85000"/>
                    <a:lumOff val="15000"/>
                  </a:schemeClr>
                </a:solidFill>
                <a:effectLst/>
                <a:uLnTx/>
                <a:uFillTx/>
                <a:cs typeface="微软雅黑" panose="020B0503020204020204" charset="-122"/>
              </a:endParaRPr>
            </a:p>
            <a:p>
              <a:pPr marL="0" marR="0" lvl="0" indent="0" algn="ctr" defTabSz="914400" rtl="0" eaLnBrk="1" fontAlgn="auto" latinLnBrk="0" hangingPunct="1">
                <a:lnSpc>
                  <a:spcPct val="120000"/>
                </a:lnSpc>
                <a:spcBef>
                  <a:spcPts val="0"/>
                </a:spcBef>
                <a:spcAft>
                  <a:spcPts val="0"/>
                </a:spcAft>
                <a:buClrTx/>
                <a:buSzTx/>
                <a:buFontTx/>
                <a:buNone/>
                <a:defRPr/>
              </a:pPr>
              <a:r>
                <a:rPr kumimoji="0" lang="zh-CN" altLang="en-US" sz="1800" b="1" i="0" u="none" strike="noStrike" kern="0" cap="none" spc="80" normalizeH="0" baseline="0" noProof="0" dirty="0">
                  <a:ln>
                    <a:noFill/>
                  </a:ln>
                  <a:solidFill>
                    <a:schemeClr val="tx1">
                      <a:lumMod val="85000"/>
                      <a:lumOff val="15000"/>
                    </a:schemeClr>
                  </a:solidFill>
                  <a:effectLst/>
                  <a:uLnTx/>
                  <a:uFillTx/>
                  <a:cs typeface="微软雅黑" panose="020B0503020204020204" charset="-122"/>
                </a:rPr>
                <a:t>与创始生态合伙人</a:t>
              </a:r>
              <a:endParaRPr kumimoji="0" lang="zh-CN" altLang="en-US" sz="1800" b="1" i="0" u="none" strike="noStrike" kern="0" cap="none" spc="80" normalizeH="0" baseline="0" noProof="0" dirty="0">
                <a:ln>
                  <a:noFill/>
                </a:ln>
                <a:solidFill>
                  <a:schemeClr val="tx1">
                    <a:lumMod val="85000"/>
                    <a:lumOff val="15000"/>
                  </a:schemeClr>
                </a:solidFill>
                <a:effectLst/>
                <a:uLnTx/>
                <a:uFillTx/>
                <a:cs typeface="微软雅黑" panose="020B0503020204020204" charset="-122"/>
              </a:endParaRPr>
            </a:p>
          </p:txBody>
        </p:sp>
      </p:grpSp>
      <p:grpSp>
        <p:nvGrpSpPr>
          <p:cNvPr id="7" name="组合 6"/>
          <p:cNvGrpSpPr/>
          <p:nvPr/>
        </p:nvGrpSpPr>
        <p:grpSpPr>
          <a:xfrm>
            <a:off x="8544560" y="2168525"/>
            <a:ext cx="3040380" cy="3601720"/>
            <a:chOff x="13456" y="2890"/>
            <a:chExt cx="4788" cy="5672"/>
          </a:xfrm>
        </p:grpSpPr>
        <p:grpSp>
          <p:nvGrpSpPr>
            <p:cNvPr id="41" name="组合 40"/>
            <p:cNvGrpSpPr/>
            <p:nvPr/>
          </p:nvGrpSpPr>
          <p:grpSpPr>
            <a:xfrm>
              <a:off x="13456" y="2890"/>
              <a:ext cx="4789" cy="5673"/>
              <a:chOff x="8426772" y="1995141"/>
              <a:chExt cx="3144489" cy="3647608"/>
            </a:xfrm>
          </p:grpSpPr>
          <p:sp>
            <p:nvSpPr>
              <p:cNvPr id="42" name="六边形 41"/>
              <p:cNvSpPr/>
              <p:nvPr/>
            </p:nvSpPr>
            <p:spPr>
              <a:xfrm rot="5400000">
                <a:off x="8175212" y="2246700"/>
                <a:ext cx="3647608" cy="3144489"/>
              </a:xfrm>
              <a:prstGeom prst="hexagon">
                <a:avLst>
                  <a:gd name="adj" fmla="val 31163"/>
                  <a:gd name="vf" fmla="val 115470"/>
                </a:avLst>
              </a:prstGeom>
              <a:noFill/>
              <a:ln>
                <a:solidFill>
                  <a:srgbClr val="F4DE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sp>
            <p:nvSpPr>
              <p:cNvPr id="43" name="六边形 42"/>
              <p:cNvSpPr/>
              <p:nvPr/>
            </p:nvSpPr>
            <p:spPr>
              <a:xfrm rot="5400000">
                <a:off x="8477784" y="2515684"/>
                <a:ext cx="3042464" cy="2622814"/>
              </a:xfrm>
              <a:prstGeom prst="hexagon">
                <a:avLst>
                  <a:gd name="adj" fmla="val 31163"/>
                  <a:gd name="vf" fmla="val 115470"/>
                </a:avLst>
              </a:prstGeom>
              <a:gradFill>
                <a:gsLst>
                  <a:gs pos="50000">
                    <a:srgbClr val="F4DEBE"/>
                  </a:gs>
                  <a:gs pos="0">
                    <a:srgbClr val="D9A96A"/>
                  </a:gs>
                  <a:gs pos="100000">
                    <a:srgbClr val="F5E3C9"/>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grpSp>
        <p:sp>
          <p:nvSpPr>
            <p:cNvPr id="45" name="文本框 44"/>
            <p:cNvSpPr txBox="1"/>
            <p:nvPr/>
          </p:nvSpPr>
          <p:spPr>
            <a:xfrm flipH="1">
              <a:off x="13928" y="4477"/>
              <a:ext cx="3824" cy="2759"/>
            </a:xfrm>
            <a:prstGeom prst="rect">
              <a:avLst/>
            </a:prstGeom>
            <a:noFill/>
          </p:spPr>
          <p:txBody>
            <a:bodyPr wrap="square" rtlCol="0">
              <a:spAutoFit/>
              <a:scene3d>
                <a:camera prst="orthographicFront"/>
                <a:lightRig rig="threePt" dir="t"/>
              </a:scene3d>
              <a:sp3d contourW="12700"/>
            </a:bodyPr>
            <a:lstStyle>
              <a:defPPr>
                <a:defRPr lang="zh-CN"/>
              </a:defPPr>
              <a:lvl1pPr algn="ctr">
                <a:lnSpc>
                  <a:spcPct val="120000"/>
                </a:lnSpc>
                <a:defRPr sz="1400" spc="80">
                  <a:solidFill>
                    <a:schemeClr val="tx1">
                      <a:lumMod val="75000"/>
                      <a:lumOff val="25000"/>
                    </a:schemeClr>
                  </a:solidFill>
                  <a:latin typeface="微软雅黑" panose="020B0503020204020204" charset="-122"/>
                  <a:ea typeface="微软雅黑" panose="020B0503020204020204" charset="-122"/>
                </a:defRPr>
              </a:lvl1pPr>
            </a:lstStyle>
            <a:p>
              <a:pPr marL="0" marR="0" lvl="0" indent="0" algn="ctr" defTabSz="914400" rtl="0" eaLnBrk="1" fontAlgn="auto" latinLnBrk="0" hangingPunct="1">
                <a:lnSpc>
                  <a:spcPct val="120000"/>
                </a:lnSpc>
                <a:spcBef>
                  <a:spcPts val="0"/>
                </a:spcBef>
                <a:spcAft>
                  <a:spcPts val="0"/>
                </a:spcAft>
                <a:buClrTx/>
                <a:buSzTx/>
                <a:buFontTx/>
                <a:buNone/>
                <a:defRPr/>
              </a:pPr>
              <a:r>
                <a:rPr kumimoji="0" lang="zh-CN" altLang="en-US" sz="1800" b="1" i="0" u="none" strike="noStrike" kern="0" cap="none" spc="80" normalizeH="0" baseline="0" noProof="0" dirty="0">
                  <a:ln>
                    <a:noFill/>
                  </a:ln>
                  <a:solidFill>
                    <a:schemeClr val="tx1">
                      <a:lumMod val="85000"/>
                      <a:lumOff val="15000"/>
                    </a:schemeClr>
                  </a:solidFill>
                  <a:effectLst/>
                  <a:uLnTx/>
                  <a:uFillTx/>
                  <a:cs typeface="微软雅黑" panose="020B0503020204020204" charset="-122"/>
                </a:rPr>
                <a:t>百万家庭，千万级NAT消费、经营、投资、应用、交易的推广者、经营者、投资者</a:t>
              </a:r>
              <a:endParaRPr kumimoji="0" lang="zh-CN" altLang="en-US" sz="1800" b="1" i="0" u="none" strike="noStrike" kern="0" cap="none" spc="80" normalizeH="0" baseline="0" noProof="0" dirty="0">
                <a:ln>
                  <a:noFill/>
                </a:ln>
                <a:solidFill>
                  <a:schemeClr val="tx1">
                    <a:lumMod val="85000"/>
                    <a:lumOff val="15000"/>
                  </a:schemeClr>
                </a:solidFill>
                <a:effectLst/>
                <a:uLnTx/>
                <a:uFillTx/>
                <a:cs typeface="微软雅黑" panose="020B0503020204020204" charset="-122"/>
              </a:endParaRPr>
            </a:p>
          </p:txBody>
        </p:sp>
      </p:grpSp>
      <p:grpSp>
        <p:nvGrpSpPr>
          <p:cNvPr id="6" name="组合 5"/>
          <p:cNvGrpSpPr/>
          <p:nvPr/>
        </p:nvGrpSpPr>
        <p:grpSpPr>
          <a:xfrm>
            <a:off x="4525010" y="2213610"/>
            <a:ext cx="3141980" cy="3154680"/>
            <a:chOff x="7126" y="2961"/>
            <a:chExt cx="4948" cy="4968"/>
          </a:xfrm>
        </p:grpSpPr>
        <p:grpSp>
          <p:nvGrpSpPr>
            <p:cNvPr id="46" name="组合 45"/>
            <p:cNvGrpSpPr/>
            <p:nvPr/>
          </p:nvGrpSpPr>
          <p:grpSpPr>
            <a:xfrm>
              <a:off x="7126" y="2961"/>
              <a:ext cx="4948" cy="4969"/>
              <a:chOff x="4525154" y="1880044"/>
              <a:chExt cx="3141694" cy="3155064"/>
            </a:xfrm>
          </p:grpSpPr>
          <p:sp>
            <p:nvSpPr>
              <p:cNvPr id="47" name="任意多边形 39"/>
              <p:cNvSpPr/>
              <p:nvPr/>
            </p:nvSpPr>
            <p:spPr>
              <a:xfrm rot="5400000">
                <a:off x="5280404" y="1643171"/>
                <a:ext cx="1938667" cy="2412413"/>
              </a:xfrm>
              <a:custGeom>
                <a:avLst/>
                <a:gdLst>
                  <a:gd name="connsiteX0" fmla="*/ 0 w 1938667"/>
                  <a:gd name="connsiteY0" fmla="*/ 1359942 h 2412413"/>
                  <a:gd name="connsiteX1" fmla="*/ 847598 w 1938667"/>
                  <a:gd name="connsiteY1" fmla="*/ 0 h 2412413"/>
                  <a:gd name="connsiteX2" fmla="*/ 1938667 w 1938667"/>
                  <a:gd name="connsiteY2" fmla="*/ 0 h 2412413"/>
                  <a:gd name="connsiteX3" fmla="*/ 655964 w 1938667"/>
                  <a:gd name="connsiteY3" fmla="*/ 2412413 h 2412413"/>
                  <a:gd name="connsiteX4" fmla="*/ 0 w 1938667"/>
                  <a:gd name="connsiteY4" fmla="*/ 1359942 h 2412413"/>
                  <a:gd name="connsiteX0-1" fmla="*/ 655964 w 1938667"/>
                  <a:gd name="connsiteY0-2" fmla="*/ 2412413 h 2503853"/>
                  <a:gd name="connsiteX1-3" fmla="*/ 0 w 1938667"/>
                  <a:gd name="connsiteY1-4" fmla="*/ 1359942 h 2503853"/>
                  <a:gd name="connsiteX2-5" fmla="*/ 847598 w 1938667"/>
                  <a:gd name="connsiteY2-6" fmla="*/ 0 h 2503853"/>
                  <a:gd name="connsiteX3-7" fmla="*/ 1938667 w 1938667"/>
                  <a:gd name="connsiteY3-8" fmla="*/ 0 h 2503853"/>
                  <a:gd name="connsiteX4-9" fmla="*/ 747404 w 1938667"/>
                  <a:gd name="connsiteY4-10" fmla="*/ 2503853 h 2503853"/>
                  <a:gd name="connsiteX0-11" fmla="*/ 655964 w 1938667"/>
                  <a:gd name="connsiteY0-12" fmla="*/ 2412413 h 2412413"/>
                  <a:gd name="connsiteX1-13" fmla="*/ 0 w 1938667"/>
                  <a:gd name="connsiteY1-14" fmla="*/ 1359942 h 2412413"/>
                  <a:gd name="connsiteX2-15" fmla="*/ 847598 w 1938667"/>
                  <a:gd name="connsiteY2-16" fmla="*/ 0 h 2412413"/>
                  <a:gd name="connsiteX3-17" fmla="*/ 1938667 w 1938667"/>
                  <a:gd name="connsiteY3-18" fmla="*/ 0 h 2412413"/>
                </a:gdLst>
                <a:ahLst/>
                <a:cxnLst>
                  <a:cxn ang="0">
                    <a:pos x="connsiteX0-1" y="connsiteY0-2"/>
                  </a:cxn>
                  <a:cxn ang="0">
                    <a:pos x="connsiteX1-3" y="connsiteY1-4"/>
                  </a:cxn>
                  <a:cxn ang="0">
                    <a:pos x="connsiteX2-5" y="connsiteY2-6"/>
                  </a:cxn>
                  <a:cxn ang="0">
                    <a:pos x="connsiteX3-7" y="connsiteY3-8"/>
                  </a:cxn>
                </a:cxnLst>
                <a:rect l="l" t="t" r="r" b="b"/>
                <a:pathLst>
                  <a:path w="1938667" h="2412413">
                    <a:moveTo>
                      <a:pt x="655964" y="2412413"/>
                    </a:moveTo>
                    <a:lnTo>
                      <a:pt x="0" y="1359942"/>
                    </a:lnTo>
                    <a:lnTo>
                      <a:pt x="847598" y="0"/>
                    </a:lnTo>
                    <a:lnTo>
                      <a:pt x="1938667" y="0"/>
                    </a:lnTo>
                  </a:path>
                </a:pathLst>
              </a:custGeom>
              <a:noFill/>
              <a:ln>
                <a:solidFill>
                  <a:srgbClr val="F4DE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sp>
            <p:nvSpPr>
              <p:cNvPr id="48" name="任意多边形 37"/>
              <p:cNvSpPr/>
              <p:nvPr/>
            </p:nvSpPr>
            <p:spPr>
              <a:xfrm rot="5400000">
                <a:off x="4973177" y="2862949"/>
                <a:ext cx="1935043" cy="2409276"/>
              </a:xfrm>
              <a:custGeom>
                <a:avLst/>
                <a:gdLst>
                  <a:gd name="connsiteX0" fmla="*/ 0 w 1935043"/>
                  <a:gd name="connsiteY0" fmla="*/ 2409276 h 2409276"/>
                  <a:gd name="connsiteX1" fmla="*/ 1281034 w 1935043"/>
                  <a:gd name="connsiteY1" fmla="*/ 0 h 2409276"/>
                  <a:gd name="connsiteX2" fmla="*/ 1935043 w 1935043"/>
                  <a:gd name="connsiteY2" fmla="*/ 1049335 h 2409276"/>
                  <a:gd name="connsiteX3" fmla="*/ 1087446 w 1935043"/>
                  <a:gd name="connsiteY3" fmla="*/ 2409276 h 2409276"/>
                  <a:gd name="connsiteX4" fmla="*/ 0 w 1935043"/>
                  <a:gd name="connsiteY4" fmla="*/ 2409276 h 2409276"/>
                  <a:gd name="connsiteX0-1" fmla="*/ 1281034 w 1935043"/>
                  <a:gd name="connsiteY0-2" fmla="*/ 0 h 2409276"/>
                  <a:gd name="connsiteX1-3" fmla="*/ 1935043 w 1935043"/>
                  <a:gd name="connsiteY1-4" fmla="*/ 1049335 h 2409276"/>
                  <a:gd name="connsiteX2-5" fmla="*/ 1087446 w 1935043"/>
                  <a:gd name="connsiteY2-6" fmla="*/ 2409276 h 2409276"/>
                  <a:gd name="connsiteX3-7" fmla="*/ 0 w 1935043"/>
                  <a:gd name="connsiteY3-8" fmla="*/ 2409276 h 2409276"/>
                  <a:gd name="connsiteX4-9" fmla="*/ 1372474 w 1935043"/>
                  <a:gd name="connsiteY4-10" fmla="*/ 91440 h 2409276"/>
                  <a:gd name="connsiteX0-11" fmla="*/ 1281034 w 1935043"/>
                  <a:gd name="connsiteY0-12" fmla="*/ 0 h 2409276"/>
                  <a:gd name="connsiteX1-13" fmla="*/ 1935043 w 1935043"/>
                  <a:gd name="connsiteY1-14" fmla="*/ 1049335 h 2409276"/>
                  <a:gd name="connsiteX2-15" fmla="*/ 1087446 w 1935043"/>
                  <a:gd name="connsiteY2-16" fmla="*/ 2409276 h 2409276"/>
                  <a:gd name="connsiteX3-17" fmla="*/ 0 w 1935043"/>
                  <a:gd name="connsiteY3-18" fmla="*/ 2409276 h 2409276"/>
                </a:gdLst>
                <a:ahLst/>
                <a:cxnLst>
                  <a:cxn ang="0">
                    <a:pos x="connsiteX0-1" y="connsiteY0-2"/>
                  </a:cxn>
                  <a:cxn ang="0">
                    <a:pos x="connsiteX1-3" y="connsiteY1-4"/>
                  </a:cxn>
                  <a:cxn ang="0">
                    <a:pos x="connsiteX2-5" y="connsiteY2-6"/>
                  </a:cxn>
                  <a:cxn ang="0">
                    <a:pos x="connsiteX3-7" y="connsiteY3-8"/>
                  </a:cxn>
                </a:cxnLst>
                <a:rect l="l" t="t" r="r" b="b"/>
                <a:pathLst>
                  <a:path w="1935043" h="2409276">
                    <a:moveTo>
                      <a:pt x="1281034" y="0"/>
                    </a:moveTo>
                    <a:lnTo>
                      <a:pt x="1935043" y="1049335"/>
                    </a:lnTo>
                    <a:lnTo>
                      <a:pt x="1087446" y="2409276"/>
                    </a:lnTo>
                    <a:lnTo>
                      <a:pt x="0" y="2409276"/>
                    </a:lnTo>
                  </a:path>
                </a:pathLst>
              </a:custGeom>
              <a:noFill/>
              <a:ln>
                <a:solidFill>
                  <a:srgbClr val="F4DE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sp>
            <p:nvSpPr>
              <p:cNvPr id="49" name="六边形 48"/>
              <p:cNvSpPr/>
              <p:nvPr/>
            </p:nvSpPr>
            <p:spPr>
              <a:xfrm rot="5400000">
                <a:off x="4780183" y="2323249"/>
                <a:ext cx="2631636" cy="2268652"/>
              </a:xfrm>
              <a:prstGeom prst="hexagon">
                <a:avLst>
                  <a:gd name="adj" fmla="val 31163"/>
                  <a:gd name="vf" fmla="val 115470"/>
                </a:avLst>
              </a:prstGeom>
              <a:gradFill>
                <a:gsLst>
                  <a:gs pos="50000">
                    <a:srgbClr val="F4DEBE"/>
                  </a:gs>
                  <a:gs pos="0">
                    <a:srgbClr val="D9A96A"/>
                  </a:gs>
                  <a:gs pos="100000">
                    <a:srgbClr val="F5E3C9"/>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grpSp>
            <p:nvGrpSpPr>
              <p:cNvPr id="50" name="组合 49"/>
              <p:cNvGrpSpPr/>
              <p:nvPr/>
            </p:nvGrpSpPr>
            <p:grpSpPr>
              <a:xfrm>
                <a:off x="4525154" y="2539183"/>
                <a:ext cx="378750" cy="351205"/>
                <a:chOff x="1048658" y="2003765"/>
                <a:chExt cx="284560" cy="263865"/>
              </a:xfrm>
              <a:solidFill>
                <a:schemeClr val="tx1">
                  <a:lumMod val="75000"/>
                  <a:lumOff val="25000"/>
                </a:schemeClr>
              </a:solidFill>
            </p:grpSpPr>
            <p:sp>
              <p:nvSpPr>
                <p:cNvPr id="54" name="Freeform 324"/>
                <p:cNvSpPr/>
                <p:nvPr/>
              </p:nvSpPr>
              <p:spPr bwMode="auto">
                <a:xfrm rot="10800000" flipH="1" flipV="1">
                  <a:off x="1048658" y="2003765"/>
                  <a:ext cx="116412" cy="263865"/>
                </a:xfrm>
                <a:custGeom>
                  <a:avLst/>
                  <a:gdLst>
                    <a:gd name="T0" fmla="*/ 0 w 118"/>
                    <a:gd name="T1" fmla="*/ 147 h 265"/>
                    <a:gd name="T2" fmla="*/ 0 w 118"/>
                    <a:gd name="T3" fmla="*/ 150 h 265"/>
                    <a:gd name="T4" fmla="*/ 0 w 118"/>
                    <a:gd name="T5" fmla="*/ 248 h 265"/>
                    <a:gd name="T6" fmla="*/ 17 w 118"/>
                    <a:gd name="T7" fmla="*/ 265 h 265"/>
                    <a:gd name="T8" fmla="*/ 101 w 118"/>
                    <a:gd name="T9" fmla="*/ 265 h 265"/>
                    <a:gd name="T10" fmla="*/ 118 w 118"/>
                    <a:gd name="T11" fmla="*/ 248 h 265"/>
                    <a:gd name="T12" fmla="*/ 118 w 118"/>
                    <a:gd name="T13" fmla="*/ 150 h 265"/>
                    <a:gd name="T14" fmla="*/ 101 w 118"/>
                    <a:gd name="T15" fmla="*/ 133 h 265"/>
                    <a:gd name="T16" fmla="*/ 70 w 118"/>
                    <a:gd name="T17" fmla="*/ 133 h 265"/>
                    <a:gd name="T18" fmla="*/ 71 w 118"/>
                    <a:gd name="T19" fmla="*/ 133 h 265"/>
                    <a:gd name="T20" fmla="*/ 118 w 118"/>
                    <a:gd name="T21" fmla="*/ 59 h 265"/>
                    <a:gd name="T22" fmla="*/ 118 w 118"/>
                    <a:gd name="T23" fmla="*/ 0 h 265"/>
                    <a:gd name="T24" fmla="*/ 0 w 118"/>
                    <a:gd name="T25" fmla="*/ 147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265">
                      <a:moveTo>
                        <a:pt x="0" y="147"/>
                      </a:moveTo>
                      <a:cubicBezTo>
                        <a:pt x="0" y="148"/>
                        <a:pt x="0" y="149"/>
                        <a:pt x="0" y="150"/>
                      </a:cubicBezTo>
                      <a:cubicBezTo>
                        <a:pt x="0" y="248"/>
                        <a:pt x="0" y="248"/>
                        <a:pt x="0" y="248"/>
                      </a:cubicBezTo>
                      <a:cubicBezTo>
                        <a:pt x="0" y="257"/>
                        <a:pt x="7" y="265"/>
                        <a:pt x="17" y="265"/>
                      </a:cubicBezTo>
                      <a:cubicBezTo>
                        <a:pt x="101" y="265"/>
                        <a:pt x="101" y="265"/>
                        <a:pt x="101" y="265"/>
                      </a:cubicBezTo>
                      <a:cubicBezTo>
                        <a:pt x="111" y="265"/>
                        <a:pt x="118" y="257"/>
                        <a:pt x="118" y="248"/>
                      </a:cubicBezTo>
                      <a:cubicBezTo>
                        <a:pt x="118" y="150"/>
                        <a:pt x="118" y="150"/>
                        <a:pt x="118" y="150"/>
                      </a:cubicBezTo>
                      <a:cubicBezTo>
                        <a:pt x="118" y="141"/>
                        <a:pt x="111" y="133"/>
                        <a:pt x="101" y="133"/>
                      </a:cubicBezTo>
                      <a:cubicBezTo>
                        <a:pt x="70" y="133"/>
                        <a:pt x="70" y="133"/>
                        <a:pt x="70" y="133"/>
                      </a:cubicBezTo>
                      <a:cubicBezTo>
                        <a:pt x="71" y="133"/>
                        <a:pt x="71" y="133"/>
                        <a:pt x="71" y="133"/>
                      </a:cubicBezTo>
                      <a:cubicBezTo>
                        <a:pt x="71" y="83"/>
                        <a:pt x="84" y="59"/>
                        <a:pt x="118" y="59"/>
                      </a:cubicBezTo>
                      <a:cubicBezTo>
                        <a:pt x="118" y="0"/>
                        <a:pt x="118" y="0"/>
                        <a:pt x="118" y="0"/>
                      </a:cubicBezTo>
                      <a:cubicBezTo>
                        <a:pt x="17" y="6"/>
                        <a:pt x="1" y="73"/>
                        <a:pt x="0" y="147"/>
                      </a:cubicBezTo>
                      <a:close/>
                    </a:path>
                  </a:pathLst>
                </a:custGeom>
                <a:solidFill>
                  <a:srgbClr val="F4DE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sp>
              <p:nvSpPr>
                <p:cNvPr id="55" name="Freeform 325"/>
                <p:cNvSpPr/>
                <p:nvPr/>
              </p:nvSpPr>
              <p:spPr bwMode="auto">
                <a:xfrm rot="10800000" flipH="1" flipV="1">
                  <a:off x="1214220" y="2003765"/>
                  <a:ext cx="118998" cy="263865"/>
                </a:xfrm>
                <a:custGeom>
                  <a:avLst/>
                  <a:gdLst>
                    <a:gd name="T0" fmla="*/ 1 w 119"/>
                    <a:gd name="T1" fmla="*/ 147 h 265"/>
                    <a:gd name="T2" fmla="*/ 0 w 119"/>
                    <a:gd name="T3" fmla="*/ 150 h 265"/>
                    <a:gd name="T4" fmla="*/ 0 w 119"/>
                    <a:gd name="T5" fmla="*/ 248 h 265"/>
                    <a:gd name="T6" fmla="*/ 17 w 119"/>
                    <a:gd name="T7" fmla="*/ 265 h 265"/>
                    <a:gd name="T8" fmla="*/ 102 w 119"/>
                    <a:gd name="T9" fmla="*/ 265 h 265"/>
                    <a:gd name="T10" fmla="*/ 119 w 119"/>
                    <a:gd name="T11" fmla="*/ 248 h 265"/>
                    <a:gd name="T12" fmla="*/ 119 w 119"/>
                    <a:gd name="T13" fmla="*/ 150 h 265"/>
                    <a:gd name="T14" fmla="*/ 102 w 119"/>
                    <a:gd name="T15" fmla="*/ 133 h 265"/>
                    <a:gd name="T16" fmla="*/ 71 w 119"/>
                    <a:gd name="T17" fmla="*/ 133 h 265"/>
                    <a:gd name="T18" fmla="*/ 72 w 119"/>
                    <a:gd name="T19" fmla="*/ 133 h 265"/>
                    <a:gd name="T20" fmla="*/ 119 w 119"/>
                    <a:gd name="T21" fmla="*/ 59 h 265"/>
                    <a:gd name="T22" fmla="*/ 119 w 119"/>
                    <a:gd name="T23" fmla="*/ 0 h 265"/>
                    <a:gd name="T24" fmla="*/ 1 w 119"/>
                    <a:gd name="T25" fmla="*/ 147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9" h="265">
                      <a:moveTo>
                        <a:pt x="1" y="147"/>
                      </a:moveTo>
                      <a:cubicBezTo>
                        <a:pt x="1" y="148"/>
                        <a:pt x="0" y="149"/>
                        <a:pt x="0" y="150"/>
                      </a:cubicBezTo>
                      <a:cubicBezTo>
                        <a:pt x="0" y="248"/>
                        <a:pt x="0" y="248"/>
                        <a:pt x="0" y="248"/>
                      </a:cubicBezTo>
                      <a:cubicBezTo>
                        <a:pt x="0" y="257"/>
                        <a:pt x="8" y="265"/>
                        <a:pt x="17" y="265"/>
                      </a:cubicBezTo>
                      <a:cubicBezTo>
                        <a:pt x="102" y="265"/>
                        <a:pt x="102" y="265"/>
                        <a:pt x="102" y="265"/>
                      </a:cubicBezTo>
                      <a:cubicBezTo>
                        <a:pt x="111" y="265"/>
                        <a:pt x="119" y="257"/>
                        <a:pt x="119" y="248"/>
                      </a:cubicBezTo>
                      <a:cubicBezTo>
                        <a:pt x="119" y="150"/>
                        <a:pt x="119" y="150"/>
                        <a:pt x="119" y="150"/>
                      </a:cubicBezTo>
                      <a:cubicBezTo>
                        <a:pt x="119" y="141"/>
                        <a:pt x="111" y="133"/>
                        <a:pt x="102" y="133"/>
                      </a:cubicBezTo>
                      <a:cubicBezTo>
                        <a:pt x="71" y="133"/>
                        <a:pt x="71" y="133"/>
                        <a:pt x="71" y="133"/>
                      </a:cubicBezTo>
                      <a:cubicBezTo>
                        <a:pt x="72" y="133"/>
                        <a:pt x="72" y="133"/>
                        <a:pt x="72" y="133"/>
                      </a:cubicBezTo>
                      <a:cubicBezTo>
                        <a:pt x="72" y="83"/>
                        <a:pt x="85" y="59"/>
                        <a:pt x="119" y="59"/>
                      </a:cubicBezTo>
                      <a:cubicBezTo>
                        <a:pt x="119" y="0"/>
                        <a:pt x="119" y="0"/>
                        <a:pt x="119" y="0"/>
                      </a:cubicBezTo>
                      <a:cubicBezTo>
                        <a:pt x="18" y="6"/>
                        <a:pt x="1" y="73"/>
                        <a:pt x="1" y="147"/>
                      </a:cubicBezTo>
                      <a:close/>
                    </a:path>
                  </a:pathLst>
                </a:custGeom>
                <a:solidFill>
                  <a:srgbClr val="F4DE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grpSp>
          <p:grpSp>
            <p:nvGrpSpPr>
              <p:cNvPr id="51" name="组合 50"/>
              <p:cNvGrpSpPr/>
              <p:nvPr/>
            </p:nvGrpSpPr>
            <p:grpSpPr>
              <a:xfrm rot="10800000">
                <a:off x="7288098" y="3998605"/>
                <a:ext cx="378750" cy="351205"/>
                <a:chOff x="1048658" y="2003765"/>
                <a:chExt cx="284560" cy="263865"/>
              </a:xfrm>
              <a:solidFill>
                <a:schemeClr val="tx1">
                  <a:lumMod val="75000"/>
                  <a:lumOff val="25000"/>
                </a:schemeClr>
              </a:solidFill>
            </p:grpSpPr>
            <p:sp>
              <p:nvSpPr>
                <p:cNvPr id="52" name="Freeform 324"/>
                <p:cNvSpPr/>
                <p:nvPr/>
              </p:nvSpPr>
              <p:spPr bwMode="auto">
                <a:xfrm rot="10800000" flipH="1" flipV="1">
                  <a:off x="1048658" y="2003765"/>
                  <a:ext cx="116412" cy="263865"/>
                </a:xfrm>
                <a:custGeom>
                  <a:avLst/>
                  <a:gdLst>
                    <a:gd name="T0" fmla="*/ 0 w 118"/>
                    <a:gd name="T1" fmla="*/ 147 h 265"/>
                    <a:gd name="T2" fmla="*/ 0 w 118"/>
                    <a:gd name="T3" fmla="*/ 150 h 265"/>
                    <a:gd name="T4" fmla="*/ 0 w 118"/>
                    <a:gd name="T5" fmla="*/ 248 h 265"/>
                    <a:gd name="T6" fmla="*/ 17 w 118"/>
                    <a:gd name="T7" fmla="*/ 265 h 265"/>
                    <a:gd name="T8" fmla="*/ 101 w 118"/>
                    <a:gd name="T9" fmla="*/ 265 h 265"/>
                    <a:gd name="T10" fmla="*/ 118 w 118"/>
                    <a:gd name="T11" fmla="*/ 248 h 265"/>
                    <a:gd name="T12" fmla="*/ 118 w 118"/>
                    <a:gd name="T13" fmla="*/ 150 h 265"/>
                    <a:gd name="T14" fmla="*/ 101 w 118"/>
                    <a:gd name="T15" fmla="*/ 133 h 265"/>
                    <a:gd name="T16" fmla="*/ 70 w 118"/>
                    <a:gd name="T17" fmla="*/ 133 h 265"/>
                    <a:gd name="T18" fmla="*/ 71 w 118"/>
                    <a:gd name="T19" fmla="*/ 133 h 265"/>
                    <a:gd name="T20" fmla="*/ 118 w 118"/>
                    <a:gd name="T21" fmla="*/ 59 h 265"/>
                    <a:gd name="T22" fmla="*/ 118 w 118"/>
                    <a:gd name="T23" fmla="*/ 0 h 265"/>
                    <a:gd name="T24" fmla="*/ 0 w 118"/>
                    <a:gd name="T25" fmla="*/ 147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265">
                      <a:moveTo>
                        <a:pt x="0" y="147"/>
                      </a:moveTo>
                      <a:cubicBezTo>
                        <a:pt x="0" y="148"/>
                        <a:pt x="0" y="149"/>
                        <a:pt x="0" y="150"/>
                      </a:cubicBezTo>
                      <a:cubicBezTo>
                        <a:pt x="0" y="248"/>
                        <a:pt x="0" y="248"/>
                        <a:pt x="0" y="248"/>
                      </a:cubicBezTo>
                      <a:cubicBezTo>
                        <a:pt x="0" y="257"/>
                        <a:pt x="7" y="265"/>
                        <a:pt x="17" y="265"/>
                      </a:cubicBezTo>
                      <a:cubicBezTo>
                        <a:pt x="101" y="265"/>
                        <a:pt x="101" y="265"/>
                        <a:pt x="101" y="265"/>
                      </a:cubicBezTo>
                      <a:cubicBezTo>
                        <a:pt x="111" y="265"/>
                        <a:pt x="118" y="257"/>
                        <a:pt x="118" y="248"/>
                      </a:cubicBezTo>
                      <a:cubicBezTo>
                        <a:pt x="118" y="150"/>
                        <a:pt x="118" y="150"/>
                        <a:pt x="118" y="150"/>
                      </a:cubicBezTo>
                      <a:cubicBezTo>
                        <a:pt x="118" y="141"/>
                        <a:pt x="111" y="133"/>
                        <a:pt x="101" y="133"/>
                      </a:cubicBezTo>
                      <a:cubicBezTo>
                        <a:pt x="70" y="133"/>
                        <a:pt x="70" y="133"/>
                        <a:pt x="70" y="133"/>
                      </a:cubicBezTo>
                      <a:cubicBezTo>
                        <a:pt x="71" y="133"/>
                        <a:pt x="71" y="133"/>
                        <a:pt x="71" y="133"/>
                      </a:cubicBezTo>
                      <a:cubicBezTo>
                        <a:pt x="71" y="83"/>
                        <a:pt x="84" y="59"/>
                        <a:pt x="118" y="59"/>
                      </a:cubicBezTo>
                      <a:cubicBezTo>
                        <a:pt x="118" y="0"/>
                        <a:pt x="118" y="0"/>
                        <a:pt x="118" y="0"/>
                      </a:cubicBezTo>
                      <a:cubicBezTo>
                        <a:pt x="17" y="6"/>
                        <a:pt x="1" y="73"/>
                        <a:pt x="0" y="147"/>
                      </a:cubicBezTo>
                      <a:close/>
                    </a:path>
                  </a:pathLst>
                </a:custGeom>
                <a:solidFill>
                  <a:srgbClr val="F4DE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sp>
              <p:nvSpPr>
                <p:cNvPr id="53" name="Freeform 325"/>
                <p:cNvSpPr/>
                <p:nvPr/>
              </p:nvSpPr>
              <p:spPr bwMode="auto">
                <a:xfrm rot="10800000" flipH="1" flipV="1">
                  <a:off x="1214220" y="2003765"/>
                  <a:ext cx="118998" cy="263865"/>
                </a:xfrm>
                <a:custGeom>
                  <a:avLst/>
                  <a:gdLst>
                    <a:gd name="T0" fmla="*/ 1 w 119"/>
                    <a:gd name="T1" fmla="*/ 147 h 265"/>
                    <a:gd name="T2" fmla="*/ 0 w 119"/>
                    <a:gd name="T3" fmla="*/ 150 h 265"/>
                    <a:gd name="T4" fmla="*/ 0 w 119"/>
                    <a:gd name="T5" fmla="*/ 248 h 265"/>
                    <a:gd name="T6" fmla="*/ 17 w 119"/>
                    <a:gd name="T7" fmla="*/ 265 h 265"/>
                    <a:gd name="T8" fmla="*/ 102 w 119"/>
                    <a:gd name="T9" fmla="*/ 265 h 265"/>
                    <a:gd name="T10" fmla="*/ 119 w 119"/>
                    <a:gd name="T11" fmla="*/ 248 h 265"/>
                    <a:gd name="T12" fmla="*/ 119 w 119"/>
                    <a:gd name="T13" fmla="*/ 150 h 265"/>
                    <a:gd name="T14" fmla="*/ 102 w 119"/>
                    <a:gd name="T15" fmla="*/ 133 h 265"/>
                    <a:gd name="T16" fmla="*/ 71 w 119"/>
                    <a:gd name="T17" fmla="*/ 133 h 265"/>
                    <a:gd name="T18" fmla="*/ 72 w 119"/>
                    <a:gd name="T19" fmla="*/ 133 h 265"/>
                    <a:gd name="T20" fmla="*/ 119 w 119"/>
                    <a:gd name="T21" fmla="*/ 59 h 265"/>
                    <a:gd name="T22" fmla="*/ 119 w 119"/>
                    <a:gd name="T23" fmla="*/ 0 h 265"/>
                    <a:gd name="T24" fmla="*/ 1 w 119"/>
                    <a:gd name="T25" fmla="*/ 147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9" h="265">
                      <a:moveTo>
                        <a:pt x="1" y="147"/>
                      </a:moveTo>
                      <a:cubicBezTo>
                        <a:pt x="1" y="148"/>
                        <a:pt x="0" y="149"/>
                        <a:pt x="0" y="150"/>
                      </a:cubicBezTo>
                      <a:cubicBezTo>
                        <a:pt x="0" y="248"/>
                        <a:pt x="0" y="248"/>
                        <a:pt x="0" y="248"/>
                      </a:cubicBezTo>
                      <a:cubicBezTo>
                        <a:pt x="0" y="257"/>
                        <a:pt x="8" y="265"/>
                        <a:pt x="17" y="265"/>
                      </a:cubicBezTo>
                      <a:cubicBezTo>
                        <a:pt x="102" y="265"/>
                        <a:pt x="102" y="265"/>
                        <a:pt x="102" y="265"/>
                      </a:cubicBezTo>
                      <a:cubicBezTo>
                        <a:pt x="111" y="265"/>
                        <a:pt x="119" y="257"/>
                        <a:pt x="119" y="248"/>
                      </a:cubicBezTo>
                      <a:cubicBezTo>
                        <a:pt x="119" y="150"/>
                        <a:pt x="119" y="150"/>
                        <a:pt x="119" y="150"/>
                      </a:cubicBezTo>
                      <a:cubicBezTo>
                        <a:pt x="119" y="141"/>
                        <a:pt x="111" y="133"/>
                        <a:pt x="102" y="133"/>
                      </a:cubicBezTo>
                      <a:cubicBezTo>
                        <a:pt x="71" y="133"/>
                        <a:pt x="71" y="133"/>
                        <a:pt x="71" y="133"/>
                      </a:cubicBezTo>
                      <a:cubicBezTo>
                        <a:pt x="72" y="133"/>
                        <a:pt x="72" y="133"/>
                        <a:pt x="72" y="133"/>
                      </a:cubicBezTo>
                      <a:cubicBezTo>
                        <a:pt x="72" y="83"/>
                        <a:pt x="85" y="59"/>
                        <a:pt x="119" y="59"/>
                      </a:cubicBezTo>
                      <a:cubicBezTo>
                        <a:pt x="119" y="0"/>
                        <a:pt x="119" y="0"/>
                        <a:pt x="119" y="0"/>
                      </a:cubicBezTo>
                      <a:cubicBezTo>
                        <a:pt x="18" y="6"/>
                        <a:pt x="1" y="73"/>
                        <a:pt x="1" y="147"/>
                      </a:cubicBezTo>
                      <a:close/>
                    </a:path>
                  </a:pathLst>
                </a:custGeom>
                <a:solidFill>
                  <a:srgbClr val="F4DE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grpSp>
        </p:grpSp>
        <p:sp>
          <p:nvSpPr>
            <p:cNvPr id="56" name="文本框 55"/>
            <p:cNvSpPr txBox="1"/>
            <p:nvPr/>
          </p:nvSpPr>
          <p:spPr>
            <a:xfrm flipH="1">
              <a:off x="7814" y="4228"/>
              <a:ext cx="3577" cy="2759"/>
            </a:xfrm>
            <a:prstGeom prst="rect">
              <a:avLst/>
            </a:prstGeom>
            <a:noFill/>
          </p:spPr>
          <p:txBody>
            <a:bodyPr wrap="square" rtlCol="0">
              <a:spAutoFit/>
              <a:scene3d>
                <a:camera prst="orthographicFront"/>
                <a:lightRig rig="threePt" dir="t"/>
              </a:scene3d>
              <a:sp3d contourW="12700"/>
            </a:bodyPr>
            <a:lstStyle>
              <a:defPPr>
                <a:defRPr lang="zh-CN"/>
              </a:defPPr>
              <a:lvl1pPr algn="ctr">
                <a:lnSpc>
                  <a:spcPct val="120000"/>
                </a:lnSpc>
                <a:defRPr sz="1400" spc="80">
                  <a:solidFill>
                    <a:schemeClr val="tx1">
                      <a:lumMod val="75000"/>
                      <a:lumOff val="25000"/>
                    </a:schemeClr>
                  </a:solidFill>
                  <a:latin typeface="微软雅黑" panose="020B0503020204020204" charset="-122"/>
                  <a:ea typeface="微软雅黑" panose="020B0503020204020204" charset="-122"/>
                </a:defRPr>
              </a:lvl1pPr>
            </a:lstStyle>
            <a:p>
              <a:pPr marL="0" marR="0" lvl="0" indent="0" algn="ctr" defTabSz="914400" rtl="0" eaLnBrk="1" fontAlgn="auto" latinLnBrk="0" hangingPunct="1">
                <a:lnSpc>
                  <a:spcPct val="120000"/>
                </a:lnSpc>
                <a:spcBef>
                  <a:spcPts val="0"/>
                </a:spcBef>
                <a:spcAft>
                  <a:spcPts val="0"/>
                </a:spcAft>
                <a:buClrTx/>
                <a:buSzTx/>
                <a:buFontTx/>
                <a:buNone/>
                <a:defRPr/>
              </a:pPr>
              <a:r>
                <a:rPr kumimoji="0" lang="zh-CN" altLang="en-US" sz="1800" b="1" i="0" u="none" strike="noStrike" kern="0" cap="none" spc="80" normalizeH="0" baseline="0" noProof="0" dirty="0">
                  <a:ln>
                    <a:noFill/>
                  </a:ln>
                  <a:solidFill>
                    <a:schemeClr val="tx1">
                      <a:lumMod val="85000"/>
                      <a:lumOff val="15000"/>
                    </a:schemeClr>
                  </a:solidFill>
                  <a:effectLst/>
                  <a:uLnTx/>
                  <a:uFillTx/>
                  <a:cs typeface="微软雅黑" panose="020B0503020204020204" charset="-122"/>
                </a:rPr>
                <a:t>上千家应用生态合伙人，十年中创造和复制不少于10家具有内生动力的生态基地</a:t>
              </a:r>
              <a:endParaRPr kumimoji="0" lang="zh-CN" altLang="en-US" sz="1800" b="1" i="0" u="none" strike="noStrike" kern="0" cap="none" spc="80" normalizeH="0" baseline="0" noProof="0" dirty="0">
                <a:ln>
                  <a:noFill/>
                </a:ln>
                <a:solidFill>
                  <a:schemeClr val="tx1">
                    <a:lumMod val="85000"/>
                    <a:lumOff val="15000"/>
                  </a:schemeClr>
                </a:solidFill>
                <a:effectLst/>
                <a:uLnTx/>
                <a:uFillTx/>
                <a:cs typeface="微软雅黑" panose="020B0503020204020204" charset="-122"/>
              </a:endParaRPr>
            </a:p>
          </p:txBody>
        </p:sp>
      </p:grpSp>
      <p:grpSp>
        <p:nvGrpSpPr>
          <p:cNvPr id="66" name="组合 65"/>
          <p:cNvGrpSpPr/>
          <p:nvPr/>
        </p:nvGrpSpPr>
        <p:grpSpPr>
          <a:xfrm>
            <a:off x="3654164" y="3646282"/>
            <a:ext cx="1079515" cy="289056"/>
            <a:chOff x="3654164" y="3312907"/>
            <a:chExt cx="1079515" cy="289056"/>
          </a:xfrm>
        </p:grpSpPr>
        <p:cxnSp>
          <p:nvCxnSpPr>
            <p:cNvPr id="67" name="直接连接符 66"/>
            <p:cNvCxnSpPr/>
            <p:nvPr/>
          </p:nvCxnSpPr>
          <p:spPr>
            <a:xfrm>
              <a:off x="3654164" y="3457435"/>
              <a:ext cx="1079515" cy="0"/>
            </a:xfrm>
            <a:prstGeom prst="line">
              <a:avLst/>
            </a:prstGeom>
            <a:ln w="12700">
              <a:solidFill>
                <a:srgbClr val="F4DEBE"/>
              </a:solidFill>
            </a:ln>
          </p:spPr>
          <p:style>
            <a:lnRef idx="1">
              <a:schemeClr val="accent1"/>
            </a:lnRef>
            <a:fillRef idx="0">
              <a:schemeClr val="accent1"/>
            </a:fillRef>
            <a:effectRef idx="0">
              <a:schemeClr val="accent1"/>
            </a:effectRef>
            <a:fontRef idx="minor">
              <a:schemeClr val="tx1"/>
            </a:fontRef>
          </p:style>
        </p:cxnSp>
        <p:grpSp>
          <p:nvGrpSpPr>
            <p:cNvPr id="68" name="组合 67"/>
            <p:cNvGrpSpPr/>
            <p:nvPr/>
          </p:nvGrpSpPr>
          <p:grpSpPr>
            <a:xfrm>
              <a:off x="4051777" y="3312907"/>
              <a:ext cx="289056" cy="289056"/>
              <a:chOff x="4051777" y="3312907"/>
              <a:chExt cx="289056" cy="289056"/>
            </a:xfrm>
          </p:grpSpPr>
          <p:sp>
            <p:nvSpPr>
              <p:cNvPr id="69" name="椭圆 68"/>
              <p:cNvSpPr/>
              <p:nvPr/>
            </p:nvSpPr>
            <p:spPr>
              <a:xfrm>
                <a:off x="4051777" y="3312907"/>
                <a:ext cx="289056" cy="289056"/>
              </a:xfrm>
              <a:prstGeom prst="ellipse">
                <a:avLst/>
              </a:prstGeom>
              <a:solidFill>
                <a:srgbClr val="F4DEBE"/>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sp>
            <p:nvSpPr>
              <p:cNvPr id="70" name="等腰三角形 69"/>
              <p:cNvSpPr/>
              <p:nvPr/>
            </p:nvSpPr>
            <p:spPr>
              <a:xfrm rot="5400000">
                <a:off x="4141227" y="3402170"/>
                <a:ext cx="128215" cy="110531"/>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grpSp>
      </p:grpSp>
      <p:grpSp>
        <p:nvGrpSpPr>
          <p:cNvPr id="71" name="组合 70"/>
          <p:cNvGrpSpPr/>
          <p:nvPr/>
        </p:nvGrpSpPr>
        <p:grpSpPr>
          <a:xfrm>
            <a:off x="7462624" y="3646282"/>
            <a:ext cx="1079515" cy="289056"/>
            <a:chOff x="7462624" y="3312907"/>
            <a:chExt cx="1079515" cy="289056"/>
          </a:xfrm>
        </p:grpSpPr>
        <p:cxnSp>
          <p:nvCxnSpPr>
            <p:cNvPr id="72" name="直接连接符 71"/>
            <p:cNvCxnSpPr/>
            <p:nvPr/>
          </p:nvCxnSpPr>
          <p:spPr>
            <a:xfrm>
              <a:off x="7462624" y="3457435"/>
              <a:ext cx="1079515" cy="0"/>
            </a:xfrm>
            <a:prstGeom prst="line">
              <a:avLst/>
            </a:prstGeom>
            <a:ln w="12700">
              <a:solidFill>
                <a:srgbClr val="F4DEBE"/>
              </a:solidFill>
            </a:ln>
          </p:spPr>
          <p:style>
            <a:lnRef idx="1">
              <a:schemeClr val="accent1"/>
            </a:lnRef>
            <a:fillRef idx="0">
              <a:schemeClr val="accent1"/>
            </a:fillRef>
            <a:effectRef idx="0">
              <a:schemeClr val="accent1"/>
            </a:effectRef>
            <a:fontRef idx="minor">
              <a:schemeClr val="tx1"/>
            </a:fontRef>
          </p:style>
        </p:cxnSp>
        <p:grpSp>
          <p:nvGrpSpPr>
            <p:cNvPr id="73" name="组合 72"/>
            <p:cNvGrpSpPr/>
            <p:nvPr/>
          </p:nvGrpSpPr>
          <p:grpSpPr>
            <a:xfrm>
              <a:off x="7858271" y="3312907"/>
              <a:ext cx="289056" cy="289056"/>
              <a:chOff x="4051777" y="3312907"/>
              <a:chExt cx="289056" cy="289056"/>
            </a:xfrm>
          </p:grpSpPr>
          <p:sp>
            <p:nvSpPr>
              <p:cNvPr id="74" name="椭圆 73"/>
              <p:cNvSpPr/>
              <p:nvPr/>
            </p:nvSpPr>
            <p:spPr>
              <a:xfrm>
                <a:off x="4051777" y="3312907"/>
                <a:ext cx="289056" cy="289056"/>
              </a:xfrm>
              <a:prstGeom prst="ellipse">
                <a:avLst/>
              </a:prstGeom>
              <a:solidFill>
                <a:srgbClr val="F4DEBE"/>
              </a:solidFill>
              <a:ln>
                <a:solidFill>
                  <a:srgbClr val="F4DE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sp>
            <p:nvSpPr>
              <p:cNvPr id="75" name="等腰三角形 74"/>
              <p:cNvSpPr/>
              <p:nvPr/>
            </p:nvSpPr>
            <p:spPr>
              <a:xfrm rot="5400000">
                <a:off x="4141227" y="3402170"/>
                <a:ext cx="128215" cy="110531"/>
              </a:xfrm>
              <a:prstGeom prst="triangle">
                <a:avLst/>
              </a:prstGeom>
              <a:solidFill>
                <a:schemeClr val="accent2"/>
              </a:solidFill>
              <a:ln>
                <a:solidFill>
                  <a:srgbClr val="F4DE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grpSp>
      </p:grpSp>
      <p:sp>
        <p:nvSpPr>
          <p:cNvPr id="2" name="文本框 48"/>
          <p:cNvSpPr txBox="1">
            <a:spLocks noChangeArrowheads="1"/>
          </p:cNvSpPr>
          <p:nvPr/>
        </p:nvSpPr>
        <p:spPr bwMode="auto">
          <a:xfrm>
            <a:off x="4536440" y="355600"/>
            <a:ext cx="3146425"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Lao UI" panose="020B0502040204020203" pitchFamily="34" charset="0"/>
                <a:ea typeface="微软雅黑" panose="020B0503020204020204" charset="-122"/>
              </a:defRPr>
            </a:lvl1pPr>
            <a:lvl2pPr marL="742950" indent="-285750">
              <a:defRPr sz="1300">
                <a:solidFill>
                  <a:schemeClr val="tx1"/>
                </a:solidFill>
                <a:latin typeface="Lao UI" panose="020B0502040204020203" pitchFamily="34" charset="0"/>
                <a:ea typeface="微软雅黑" panose="020B0503020204020204" charset="-122"/>
              </a:defRPr>
            </a:lvl2pPr>
            <a:lvl3pPr marL="1143000" indent="-228600">
              <a:defRPr sz="1300">
                <a:solidFill>
                  <a:schemeClr val="tx1"/>
                </a:solidFill>
                <a:latin typeface="Lao UI" panose="020B0502040204020203" pitchFamily="34" charset="0"/>
                <a:ea typeface="微软雅黑" panose="020B0503020204020204" charset="-122"/>
              </a:defRPr>
            </a:lvl3pPr>
            <a:lvl4pPr marL="1600200" indent="-228600">
              <a:defRPr sz="1300">
                <a:solidFill>
                  <a:schemeClr val="tx1"/>
                </a:solidFill>
                <a:latin typeface="Lao UI" panose="020B0502040204020203" pitchFamily="34" charset="0"/>
                <a:ea typeface="微软雅黑" panose="020B0503020204020204" charset="-122"/>
              </a:defRPr>
            </a:lvl4pPr>
            <a:lvl5pPr marL="2057400" indent="-228600">
              <a:defRPr sz="1300">
                <a:solidFill>
                  <a:schemeClr val="tx1"/>
                </a:solidFill>
                <a:latin typeface="Lao UI" panose="020B0502040204020203" pitchFamily="34" charset="0"/>
                <a:ea typeface="微软雅黑" panose="020B0503020204020204" charset="-122"/>
              </a:defRPr>
            </a:lvl5pPr>
            <a:lvl6pPr marL="25146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6pPr>
            <a:lvl7pPr marL="29718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7pPr>
            <a:lvl8pPr marL="34290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8pPr>
            <a:lvl9pPr marL="38862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9pPr>
          </a:lstStyle>
          <a:p>
            <a:pPr algn="ctr">
              <a:defRPr/>
            </a:pPr>
            <a:r>
              <a:rPr lang="en-US" altLang="zh-CN" sz="32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rPr>
              <a:t>NAT</a:t>
            </a:r>
            <a:r>
              <a:rPr lang="zh-CN" altLang="en-US" sz="32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rPr>
              <a:t>的发展战略</a:t>
            </a:r>
            <a:endParaRPr lang="zh-CN" altLang="en-US" sz="32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endParaRPr>
          </a:p>
        </p:txBody>
      </p:sp>
      <p:cxnSp>
        <p:nvCxnSpPr>
          <p:cNvPr id="3" name="直接连接符 2"/>
          <p:cNvCxnSpPr/>
          <p:nvPr/>
        </p:nvCxnSpPr>
        <p:spPr>
          <a:xfrm>
            <a:off x="7487543"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a:off x="3263074"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sp>
        <p:nvSpPr>
          <p:cNvPr id="20" name="文本框 19"/>
          <p:cNvSpPr txBox="1"/>
          <p:nvPr/>
        </p:nvSpPr>
        <p:spPr>
          <a:xfrm>
            <a:off x="3263265" y="1173480"/>
            <a:ext cx="5388610" cy="706755"/>
          </a:xfrm>
          <a:prstGeom prst="rect">
            <a:avLst/>
          </a:prstGeom>
          <a:noFill/>
        </p:spPr>
        <p:txBody>
          <a:bodyPr wrap="square" rtlCol="0">
            <a:spAutoFit/>
            <a:scene3d>
              <a:camera prst="orthographicFront"/>
              <a:lightRig rig="threePt" dir="t"/>
            </a:scene3d>
            <a:sp3d contourW="12700"/>
          </a:bodyPr>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rPr>
              <a:t>NAT会广泛应用于幸福产业，赋能实体经济，加大力度发展生态合伙人。</a:t>
            </a:r>
            <a:endParaRPr kumimoji="0" lang="zh-CN" altLang="en-US" sz="20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0">
                                            <p:txEl>
                                              <p:pRg st="0" end="0"/>
                                            </p:txEl>
                                          </p:spTgt>
                                        </p:tgtEl>
                                        <p:attrNameLst>
                                          <p:attrName>style.visibility</p:attrName>
                                        </p:attrNameLst>
                                      </p:cBhvr>
                                      <p:to>
                                        <p:strVal val="visible"/>
                                      </p:to>
                                    </p:set>
                                    <p:animEffect transition="in" filter="wipe(up)">
                                      <p:cBhvr>
                                        <p:cTn id="7" dur="500"/>
                                        <p:tgtEl>
                                          <p:spTgt spid="2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p:tgtEl>
                                          <p:spTgt spid="5"/>
                                        </p:tgtEl>
                                        <p:attrNameLst>
                                          <p:attrName>ppt_x</p:attrName>
                                        </p:attrNameLst>
                                      </p:cBhvr>
                                      <p:tavLst>
                                        <p:tav tm="0">
                                          <p:val>
                                            <p:strVal val="#ppt_x-#ppt_w*1.125000"/>
                                          </p:val>
                                        </p:tav>
                                        <p:tav tm="100000">
                                          <p:val>
                                            <p:strVal val="#ppt_x"/>
                                          </p:val>
                                        </p:tav>
                                      </p:tavLst>
                                    </p:anim>
                                    <p:animEffect transition="in" filter="wipe(right)">
                                      <p:cBhvr>
                                        <p:cTn id="13" dur="500"/>
                                        <p:tgtEl>
                                          <p:spTgt spid="5"/>
                                        </p:tgtEl>
                                      </p:cBhvr>
                                    </p:animEffect>
                                  </p:childTnLst>
                                </p:cTn>
                              </p:par>
                            </p:childTnLst>
                          </p:cTn>
                        </p:par>
                        <p:par>
                          <p:cTn id="14" fill="hold">
                            <p:stCondLst>
                              <p:cond delay="500"/>
                            </p:stCondLst>
                            <p:childTnLst>
                              <p:par>
                                <p:cTn id="15" presetID="22" presetClass="entr" presetSubtype="8" fill="hold" nodeType="afterEffect">
                                  <p:stCondLst>
                                    <p:cond delay="0"/>
                                  </p:stCondLst>
                                  <p:childTnLst>
                                    <p:set>
                                      <p:cBhvr>
                                        <p:cTn id="16" dur="1" fill="hold">
                                          <p:stCondLst>
                                            <p:cond delay="0"/>
                                          </p:stCondLst>
                                        </p:cTn>
                                        <p:tgtEl>
                                          <p:spTgt spid="66"/>
                                        </p:tgtEl>
                                        <p:attrNameLst>
                                          <p:attrName>style.visibility</p:attrName>
                                        </p:attrNameLst>
                                      </p:cBhvr>
                                      <p:to>
                                        <p:strVal val="visible"/>
                                      </p:to>
                                    </p:set>
                                    <p:animEffect transition="in" filter="wipe(left)">
                                      <p:cBhvr>
                                        <p:cTn id="17" dur="500"/>
                                        <p:tgtEl>
                                          <p:spTgt spid="66"/>
                                        </p:tgtEl>
                                      </p:cBhvr>
                                    </p:animEffect>
                                  </p:childTnLst>
                                </p:cTn>
                              </p:par>
                            </p:childTnLst>
                          </p:cTn>
                        </p:par>
                        <p:par>
                          <p:cTn id="18" fill="hold">
                            <p:stCondLst>
                              <p:cond delay="1000"/>
                            </p:stCondLst>
                            <p:childTnLst>
                              <p:par>
                                <p:cTn id="19" presetID="12" presetClass="entr" presetSubtype="4" fill="hold"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p:tgtEl>
                                          <p:spTgt spid="6"/>
                                        </p:tgtEl>
                                        <p:attrNameLst>
                                          <p:attrName>ppt_y</p:attrName>
                                        </p:attrNameLst>
                                      </p:cBhvr>
                                      <p:tavLst>
                                        <p:tav tm="0">
                                          <p:val>
                                            <p:strVal val="#ppt_y+#ppt_h*1.125000"/>
                                          </p:val>
                                        </p:tav>
                                        <p:tav tm="100000">
                                          <p:val>
                                            <p:strVal val="#ppt_y"/>
                                          </p:val>
                                        </p:tav>
                                      </p:tavLst>
                                    </p:anim>
                                    <p:animEffect transition="in" filter="wipe(up)">
                                      <p:cBhvr>
                                        <p:cTn id="22" dur="500"/>
                                        <p:tgtEl>
                                          <p:spTgt spid="6"/>
                                        </p:tgtEl>
                                      </p:cBhvr>
                                    </p:animEffect>
                                  </p:childTnLst>
                                </p:cTn>
                              </p:par>
                            </p:childTnLst>
                          </p:cTn>
                        </p:par>
                        <p:par>
                          <p:cTn id="23" fill="hold">
                            <p:stCondLst>
                              <p:cond delay="1500"/>
                            </p:stCondLst>
                            <p:childTnLst>
                              <p:par>
                                <p:cTn id="24" presetID="22" presetClass="entr" presetSubtype="8" fill="hold" nodeType="afterEffect">
                                  <p:stCondLst>
                                    <p:cond delay="0"/>
                                  </p:stCondLst>
                                  <p:childTnLst>
                                    <p:set>
                                      <p:cBhvr>
                                        <p:cTn id="25" dur="1" fill="hold">
                                          <p:stCondLst>
                                            <p:cond delay="0"/>
                                          </p:stCondLst>
                                        </p:cTn>
                                        <p:tgtEl>
                                          <p:spTgt spid="71"/>
                                        </p:tgtEl>
                                        <p:attrNameLst>
                                          <p:attrName>style.visibility</p:attrName>
                                        </p:attrNameLst>
                                      </p:cBhvr>
                                      <p:to>
                                        <p:strVal val="visible"/>
                                      </p:to>
                                    </p:set>
                                    <p:animEffect transition="in" filter="wipe(left)">
                                      <p:cBhvr>
                                        <p:cTn id="26" dur="500"/>
                                        <p:tgtEl>
                                          <p:spTgt spid="71"/>
                                        </p:tgtEl>
                                      </p:cBhvr>
                                    </p:animEffect>
                                  </p:childTnLst>
                                </p:cTn>
                              </p:par>
                            </p:childTnLst>
                          </p:cTn>
                        </p:par>
                        <p:par>
                          <p:cTn id="27" fill="hold">
                            <p:stCondLst>
                              <p:cond delay="2000"/>
                            </p:stCondLst>
                            <p:childTnLst>
                              <p:par>
                                <p:cTn id="28" presetID="12" presetClass="entr" presetSubtype="2" fill="hold" nodeType="afterEffect">
                                  <p:stCondLst>
                                    <p:cond delay="0"/>
                                  </p:stCondLst>
                                  <p:childTnLst>
                                    <p:set>
                                      <p:cBhvr>
                                        <p:cTn id="29" dur="1" fill="hold">
                                          <p:stCondLst>
                                            <p:cond delay="0"/>
                                          </p:stCondLst>
                                        </p:cTn>
                                        <p:tgtEl>
                                          <p:spTgt spid="7"/>
                                        </p:tgtEl>
                                        <p:attrNameLst>
                                          <p:attrName>style.visibility</p:attrName>
                                        </p:attrNameLst>
                                      </p:cBhvr>
                                      <p:to>
                                        <p:strVal val="visible"/>
                                      </p:to>
                                    </p:set>
                                    <p:anim calcmode="lin" valueType="num">
                                      <p:cBhvr additive="base">
                                        <p:cTn id="30" dur="500"/>
                                        <p:tgtEl>
                                          <p:spTgt spid="7"/>
                                        </p:tgtEl>
                                        <p:attrNameLst>
                                          <p:attrName>ppt_x</p:attrName>
                                        </p:attrNameLst>
                                      </p:cBhvr>
                                      <p:tavLst>
                                        <p:tav tm="0">
                                          <p:val>
                                            <p:strVal val="#ppt_x+#ppt_w*1.125000"/>
                                          </p:val>
                                        </p:tav>
                                        <p:tav tm="100000">
                                          <p:val>
                                            <p:strVal val="#ppt_x"/>
                                          </p:val>
                                        </p:tav>
                                      </p:tavLst>
                                    </p:anim>
                                    <p:animEffect transition="in" filter="wipe(left)">
                                      <p:cBhvr>
                                        <p:cTn id="3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文本框 48"/>
          <p:cNvSpPr txBox="1">
            <a:spLocks noChangeArrowheads="1"/>
          </p:cNvSpPr>
          <p:nvPr/>
        </p:nvSpPr>
        <p:spPr bwMode="auto">
          <a:xfrm>
            <a:off x="4468495" y="338455"/>
            <a:ext cx="3257550"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Lao UI" panose="020B0502040204020203" pitchFamily="34" charset="0"/>
                <a:ea typeface="微软雅黑" panose="020B0503020204020204" charset="-122"/>
              </a:defRPr>
            </a:lvl1pPr>
            <a:lvl2pPr marL="742950" indent="-285750">
              <a:defRPr sz="1300">
                <a:solidFill>
                  <a:schemeClr val="tx1"/>
                </a:solidFill>
                <a:latin typeface="Lao UI" panose="020B0502040204020203" pitchFamily="34" charset="0"/>
                <a:ea typeface="微软雅黑" panose="020B0503020204020204" charset="-122"/>
              </a:defRPr>
            </a:lvl2pPr>
            <a:lvl3pPr marL="1143000" indent="-228600">
              <a:defRPr sz="1300">
                <a:solidFill>
                  <a:schemeClr val="tx1"/>
                </a:solidFill>
                <a:latin typeface="Lao UI" panose="020B0502040204020203" pitchFamily="34" charset="0"/>
                <a:ea typeface="微软雅黑" panose="020B0503020204020204" charset="-122"/>
              </a:defRPr>
            </a:lvl3pPr>
            <a:lvl4pPr marL="1600200" indent="-228600">
              <a:defRPr sz="1300">
                <a:solidFill>
                  <a:schemeClr val="tx1"/>
                </a:solidFill>
                <a:latin typeface="Lao UI" panose="020B0502040204020203" pitchFamily="34" charset="0"/>
                <a:ea typeface="微软雅黑" panose="020B0503020204020204" charset="-122"/>
              </a:defRPr>
            </a:lvl4pPr>
            <a:lvl5pPr marL="2057400" indent="-228600">
              <a:defRPr sz="1300">
                <a:solidFill>
                  <a:schemeClr val="tx1"/>
                </a:solidFill>
                <a:latin typeface="Lao UI" panose="020B0502040204020203" pitchFamily="34" charset="0"/>
                <a:ea typeface="微软雅黑" panose="020B0503020204020204" charset="-122"/>
              </a:defRPr>
            </a:lvl5pPr>
            <a:lvl6pPr marL="25146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6pPr>
            <a:lvl7pPr marL="29718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7pPr>
            <a:lvl8pPr marL="34290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8pPr>
            <a:lvl9pPr marL="38862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9pPr>
          </a:lstStyle>
          <a:p>
            <a:pPr>
              <a:defRPr/>
            </a:pPr>
            <a:r>
              <a:rPr lang="en-US" altLang="zh-CN" sz="3200" dirty="0">
                <a:gradFill>
                  <a:gsLst>
                    <a:gs pos="47700">
                      <a:srgbClr val="F4DEBE"/>
                    </a:gs>
                    <a:gs pos="0">
                      <a:srgbClr val="D9A96A"/>
                    </a:gs>
                    <a:gs pos="100000">
                      <a:srgbClr val="F5E3C9"/>
                    </a:gs>
                  </a:gsLst>
                  <a:lin ang="5400000" scaled="0"/>
                </a:gradFill>
                <a:latin typeface="Arial Black" panose="020B0A04020102020204" charset="0"/>
                <a:ea typeface="方正小标宋简体" panose="02000000000000000000" charset="-122"/>
                <a:cs typeface="Arial Black" panose="020B0A04020102020204" charset="0"/>
              </a:rPr>
              <a:t>NAT</a:t>
            </a:r>
            <a:r>
              <a:rPr lang="zh-CN" altLang="en-US" sz="3200" dirty="0">
                <a:gradFill>
                  <a:gsLst>
                    <a:gs pos="47700">
                      <a:srgbClr val="F4DEBE"/>
                    </a:gs>
                    <a:gs pos="0">
                      <a:srgbClr val="D9A96A"/>
                    </a:gs>
                    <a:gs pos="100000">
                      <a:srgbClr val="F5E3C9"/>
                    </a:gs>
                  </a:gsLst>
                  <a:lin ang="5400000" scaled="0"/>
                </a:gradFill>
                <a:latin typeface="Arial Black" panose="020B0A04020102020204" charset="0"/>
                <a:ea typeface="方正小标宋简体" panose="02000000000000000000" charset="-122"/>
                <a:cs typeface="Arial Black" panose="020B0A04020102020204" charset="0"/>
              </a:rPr>
              <a:t>的发展战略</a:t>
            </a:r>
            <a:endParaRPr lang="zh-CN" altLang="en-US" sz="3200" dirty="0">
              <a:gradFill>
                <a:gsLst>
                  <a:gs pos="47700">
                    <a:srgbClr val="F4DEBE"/>
                  </a:gs>
                  <a:gs pos="0">
                    <a:srgbClr val="D9A96A"/>
                  </a:gs>
                  <a:gs pos="100000">
                    <a:srgbClr val="F5E3C9"/>
                  </a:gs>
                </a:gsLst>
                <a:lin ang="5400000" scaled="0"/>
              </a:gradFill>
              <a:latin typeface="Arial Black" panose="020B0A04020102020204" charset="0"/>
              <a:ea typeface="方正小标宋简体" panose="02000000000000000000" charset="-122"/>
              <a:cs typeface="Arial Black" panose="020B0A04020102020204" charset="0"/>
            </a:endParaRPr>
          </a:p>
        </p:txBody>
      </p:sp>
      <p:cxnSp>
        <p:nvCxnSpPr>
          <p:cNvPr id="94" name="直接连接符 93"/>
          <p:cNvCxnSpPr/>
          <p:nvPr/>
        </p:nvCxnSpPr>
        <p:spPr>
          <a:xfrm>
            <a:off x="7487543"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3263074"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sp>
        <p:nvSpPr>
          <p:cNvPr id="56" name="Freeform 13"/>
          <p:cNvSpPr/>
          <p:nvPr/>
        </p:nvSpPr>
        <p:spPr bwMode="auto">
          <a:xfrm>
            <a:off x="3399934" y="1558735"/>
            <a:ext cx="2749076" cy="2170609"/>
          </a:xfrm>
          <a:custGeom>
            <a:avLst/>
            <a:gdLst>
              <a:gd name="T0" fmla="*/ 627 w 641"/>
              <a:gd name="T1" fmla="*/ 504 h 504"/>
              <a:gd name="T2" fmla="*/ 322 w 641"/>
              <a:gd name="T3" fmla="*/ 266 h 504"/>
              <a:gd name="T4" fmla="*/ 14 w 641"/>
              <a:gd name="T5" fmla="*/ 28 h 504"/>
              <a:gd name="T6" fmla="*/ 0 w 641"/>
              <a:gd name="T7" fmla="*/ 14 h 504"/>
              <a:gd name="T8" fmla="*/ 14 w 641"/>
              <a:gd name="T9" fmla="*/ 0 h 504"/>
              <a:gd name="T10" fmla="*/ 347 w 641"/>
              <a:gd name="T11" fmla="*/ 252 h 504"/>
              <a:gd name="T12" fmla="*/ 627 w 641"/>
              <a:gd name="T13" fmla="*/ 476 h 504"/>
              <a:gd name="T14" fmla="*/ 641 w 641"/>
              <a:gd name="T15" fmla="*/ 490 h 504"/>
              <a:gd name="T16" fmla="*/ 627 w 641"/>
              <a:gd name="T17"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1" h="504">
                <a:moveTo>
                  <a:pt x="627" y="504"/>
                </a:moveTo>
                <a:cubicBezTo>
                  <a:pt x="462" y="504"/>
                  <a:pt x="391" y="383"/>
                  <a:pt x="322" y="266"/>
                </a:cubicBezTo>
                <a:cubicBezTo>
                  <a:pt x="250" y="144"/>
                  <a:pt x="182" y="28"/>
                  <a:pt x="14" y="28"/>
                </a:cubicBezTo>
                <a:cubicBezTo>
                  <a:pt x="6" y="28"/>
                  <a:pt x="0" y="22"/>
                  <a:pt x="0" y="14"/>
                </a:cubicBezTo>
                <a:cubicBezTo>
                  <a:pt x="0" y="6"/>
                  <a:pt x="6" y="0"/>
                  <a:pt x="14" y="0"/>
                </a:cubicBezTo>
                <a:cubicBezTo>
                  <a:pt x="198" y="0"/>
                  <a:pt x="274" y="128"/>
                  <a:pt x="347" y="252"/>
                </a:cubicBezTo>
                <a:cubicBezTo>
                  <a:pt x="414" y="367"/>
                  <a:pt x="478" y="476"/>
                  <a:pt x="627" y="476"/>
                </a:cubicBezTo>
                <a:cubicBezTo>
                  <a:pt x="635" y="476"/>
                  <a:pt x="641" y="482"/>
                  <a:pt x="641" y="490"/>
                </a:cubicBezTo>
                <a:cubicBezTo>
                  <a:pt x="641" y="498"/>
                  <a:pt x="635" y="504"/>
                  <a:pt x="627" y="504"/>
                </a:cubicBezTo>
                <a:close/>
              </a:path>
            </a:pathLst>
          </a:custGeom>
          <a:gradFill>
            <a:gsLst>
              <a:gs pos="50000">
                <a:srgbClr val="F4DEBE"/>
              </a:gs>
              <a:gs pos="0">
                <a:srgbClr val="D9A96A"/>
              </a:gs>
              <a:gs pos="100000">
                <a:srgbClr val="F5E3C9"/>
              </a:gs>
            </a:gsLst>
            <a:lin ang="5400000" scaled="1"/>
          </a:gra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endParaRPr>
          </a:p>
        </p:txBody>
      </p:sp>
      <p:sp>
        <p:nvSpPr>
          <p:cNvPr id="57" name="Freeform 16"/>
          <p:cNvSpPr/>
          <p:nvPr/>
        </p:nvSpPr>
        <p:spPr bwMode="auto">
          <a:xfrm>
            <a:off x="5972831" y="1544130"/>
            <a:ext cx="2749076" cy="2170609"/>
          </a:xfrm>
          <a:custGeom>
            <a:avLst/>
            <a:gdLst>
              <a:gd name="T0" fmla="*/ 627 w 641"/>
              <a:gd name="T1" fmla="*/ 504 h 504"/>
              <a:gd name="T2" fmla="*/ 322 w 641"/>
              <a:gd name="T3" fmla="*/ 266 h 504"/>
              <a:gd name="T4" fmla="*/ 14 w 641"/>
              <a:gd name="T5" fmla="*/ 28 h 504"/>
              <a:gd name="T6" fmla="*/ 0 w 641"/>
              <a:gd name="T7" fmla="*/ 14 h 504"/>
              <a:gd name="T8" fmla="*/ 14 w 641"/>
              <a:gd name="T9" fmla="*/ 0 h 504"/>
              <a:gd name="T10" fmla="*/ 346 w 641"/>
              <a:gd name="T11" fmla="*/ 252 h 504"/>
              <a:gd name="T12" fmla="*/ 627 w 641"/>
              <a:gd name="T13" fmla="*/ 476 h 504"/>
              <a:gd name="T14" fmla="*/ 641 w 641"/>
              <a:gd name="T15" fmla="*/ 490 h 504"/>
              <a:gd name="T16" fmla="*/ 627 w 641"/>
              <a:gd name="T17"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1" h="504">
                <a:moveTo>
                  <a:pt x="627" y="504"/>
                </a:moveTo>
                <a:cubicBezTo>
                  <a:pt x="462" y="504"/>
                  <a:pt x="390" y="383"/>
                  <a:pt x="322" y="266"/>
                </a:cubicBezTo>
                <a:cubicBezTo>
                  <a:pt x="250" y="144"/>
                  <a:pt x="182" y="28"/>
                  <a:pt x="14" y="28"/>
                </a:cubicBezTo>
                <a:cubicBezTo>
                  <a:pt x="6" y="28"/>
                  <a:pt x="0" y="22"/>
                  <a:pt x="0" y="14"/>
                </a:cubicBezTo>
                <a:cubicBezTo>
                  <a:pt x="0" y="6"/>
                  <a:pt x="6" y="0"/>
                  <a:pt x="14" y="0"/>
                </a:cubicBezTo>
                <a:cubicBezTo>
                  <a:pt x="198" y="0"/>
                  <a:pt x="274" y="128"/>
                  <a:pt x="346" y="252"/>
                </a:cubicBezTo>
                <a:cubicBezTo>
                  <a:pt x="414" y="367"/>
                  <a:pt x="478" y="476"/>
                  <a:pt x="627" y="476"/>
                </a:cubicBezTo>
                <a:cubicBezTo>
                  <a:pt x="635" y="476"/>
                  <a:pt x="641" y="482"/>
                  <a:pt x="641" y="490"/>
                </a:cubicBezTo>
                <a:cubicBezTo>
                  <a:pt x="641" y="498"/>
                  <a:pt x="635" y="504"/>
                  <a:pt x="627" y="504"/>
                </a:cubicBezTo>
                <a:close/>
              </a:path>
            </a:pathLst>
          </a:custGeom>
          <a:gradFill>
            <a:gsLst>
              <a:gs pos="50000">
                <a:srgbClr val="F4DEBE"/>
              </a:gs>
              <a:gs pos="0">
                <a:srgbClr val="D9A96A"/>
              </a:gs>
              <a:gs pos="100000">
                <a:srgbClr val="F5E3C9"/>
              </a:gs>
            </a:gsLst>
            <a:lin ang="5400000" scaled="1"/>
          </a:gra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endParaRPr>
          </a:p>
        </p:txBody>
      </p:sp>
      <p:grpSp>
        <p:nvGrpSpPr>
          <p:cNvPr id="11" name="组合 10"/>
          <p:cNvGrpSpPr/>
          <p:nvPr/>
        </p:nvGrpSpPr>
        <p:grpSpPr>
          <a:xfrm>
            <a:off x="4901565" y="1534795"/>
            <a:ext cx="2399030" cy="4090670"/>
            <a:chOff x="7719" y="2417"/>
            <a:chExt cx="3778" cy="6442"/>
          </a:xfrm>
        </p:grpSpPr>
        <p:sp>
          <p:nvSpPr>
            <p:cNvPr id="45" name="Oval 11"/>
            <p:cNvSpPr>
              <a:spLocks noChangeArrowheads="1"/>
            </p:cNvSpPr>
            <p:nvPr/>
          </p:nvSpPr>
          <p:spPr bwMode="auto">
            <a:xfrm>
              <a:off x="7899" y="2417"/>
              <a:ext cx="3418" cy="3433"/>
            </a:xfrm>
            <a:prstGeom prst="ellipse">
              <a:avLst/>
            </a:prstGeom>
            <a:noFill/>
            <a:ln>
              <a:solidFill>
                <a:srgbClr val="F4DEB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33" name="Freeform 6"/>
            <p:cNvSpPr/>
            <p:nvPr/>
          </p:nvSpPr>
          <p:spPr bwMode="auto">
            <a:xfrm>
              <a:off x="9406" y="6199"/>
              <a:ext cx="440" cy="380"/>
            </a:xfrm>
            <a:custGeom>
              <a:avLst/>
              <a:gdLst>
                <a:gd name="T0" fmla="*/ 24 w 65"/>
                <a:gd name="T1" fmla="*/ 0 h 56"/>
                <a:gd name="T2" fmla="*/ 40 w 65"/>
                <a:gd name="T3" fmla="*/ 0 h 56"/>
                <a:gd name="T4" fmla="*/ 59 w 65"/>
                <a:gd name="T5" fmla="*/ 0 h 56"/>
                <a:gd name="T6" fmla="*/ 63 w 65"/>
                <a:gd name="T7" fmla="*/ 6 h 56"/>
                <a:gd name="T8" fmla="*/ 53 w 65"/>
                <a:gd name="T9" fmla="*/ 22 h 56"/>
                <a:gd name="T10" fmla="*/ 45 w 65"/>
                <a:gd name="T11" fmla="*/ 36 h 56"/>
                <a:gd name="T12" fmla="*/ 36 w 65"/>
                <a:gd name="T13" fmla="*/ 52 h 56"/>
                <a:gd name="T14" fmla="*/ 28 w 65"/>
                <a:gd name="T15" fmla="*/ 52 h 56"/>
                <a:gd name="T16" fmla="*/ 19 w 65"/>
                <a:gd name="T17" fmla="*/ 36 h 56"/>
                <a:gd name="T18" fmla="*/ 11 w 65"/>
                <a:gd name="T19" fmla="*/ 22 h 56"/>
                <a:gd name="T20" fmla="*/ 2 w 65"/>
                <a:gd name="T21" fmla="*/ 6 h 56"/>
                <a:gd name="T22" fmla="*/ 6 w 65"/>
                <a:gd name="T23" fmla="*/ 0 h 56"/>
                <a:gd name="T24" fmla="*/ 24 w 65"/>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 h="56">
                  <a:moveTo>
                    <a:pt x="24" y="0"/>
                  </a:moveTo>
                  <a:cubicBezTo>
                    <a:pt x="29" y="0"/>
                    <a:pt x="36" y="0"/>
                    <a:pt x="40" y="0"/>
                  </a:cubicBezTo>
                  <a:cubicBezTo>
                    <a:pt x="59" y="0"/>
                    <a:pt x="59" y="0"/>
                    <a:pt x="59" y="0"/>
                  </a:cubicBezTo>
                  <a:cubicBezTo>
                    <a:pt x="63" y="0"/>
                    <a:pt x="65" y="3"/>
                    <a:pt x="63" y="6"/>
                  </a:cubicBezTo>
                  <a:cubicBezTo>
                    <a:pt x="53" y="22"/>
                    <a:pt x="53" y="22"/>
                    <a:pt x="53" y="22"/>
                  </a:cubicBezTo>
                  <a:cubicBezTo>
                    <a:pt x="51" y="26"/>
                    <a:pt x="48" y="32"/>
                    <a:pt x="45" y="36"/>
                  </a:cubicBezTo>
                  <a:cubicBezTo>
                    <a:pt x="36" y="52"/>
                    <a:pt x="36" y="52"/>
                    <a:pt x="36" y="52"/>
                  </a:cubicBezTo>
                  <a:cubicBezTo>
                    <a:pt x="34" y="56"/>
                    <a:pt x="30" y="56"/>
                    <a:pt x="28" y="52"/>
                  </a:cubicBezTo>
                  <a:cubicBezTo>
                    <a:pt x="19" y="36"/>
                    <a:pt x="19" y="36"/>
                    <a:pt x="19" y="36"/>
                  </a:cubicBezTo>
                  <a:cubicBezTo>
                    <a:pt x="17" y="32"/>
                    <a:pt x="13" y="26"/>
                    <a:pt x="11" y="22"/>
                  </a:cubicBezTo>
                  <a:cubicBezTo>
                    <a:pt x="2" y="6"/>
                    <a:pt x="2" y="6"/>
                    <a:pt x="2" y="6"/>
                  </a:cubicBezTo>
                  <a:cubicBezTo>
                    <a:pt x="0" y="3"/>
                    <a:pt x="1" y="0"/>
                    <a:pt x="6" y="0"/>
                  </a:cubicBezTo>
                  <a:lnTo>
                    <a:pt x="24" y="0"/>
                  </a:lnTo>
                  <a:close/>
                </a:path>
              </a:pathLst>
            </a:custGeom>
            <a:gradFill>
              <a:gsLst>
                <a:gs pos="50000">
                  <a:srgbClr val="F4DEBE"/>
                </a:gs>
                <a:gs pos="0">
                  <a:srgbClr val="D9A96A"/>
                </a:gs>
                <a:gs pos="100000">
                  <a:srgbClr val="F5E3C9"/>
                </a:gs>
              </a:gsLst>
              <a:lin ang="5400000" scaled="1"/>
            </a:gradFill>
            <a:ln>
              <a:noFill/>
            </a:ln>
            <a:effectLst/>
          </p:spPr>
          <p:txBody>
            <a:bodyPr vert="horz" wrap="square" lIns="91440" tIns="45720" rIns="91440" bIns="45720" numCol="1" anchor="t" anchorCtr="0" compatLnSpc="1"/>
            <a:lstStyle/>
            <a:p>
              <a:endParaRPr lang="zh-CN" altLang="en-US">
                <a:gradFill>
                  <a:gsLst>
                    <a:gs pos="50000">
                      <a:srgbClr val="F4DEBE"/>
                    </a:gs>
                    <a:gs pos="0">
                      <a:srgbClr val="D9A96A"/>
                    </a:gs>
                    <a:gs pos="100000">
                      <a:srgbClr val="F5E3C9"/>
                    </a:gs>
                  </a:gsLst>
                  <a:lin ang="5400000" scaled="1"/>
                </a:gradFill>
                <a:latin typeface="微软雅黑 Light" panose="020B0502040204020203" pitchFamily="34" charset="-122"/>
                <a:ea typeface="微软雅黑 Light" panose="020B0502040204020203" pitchFamily="34" charset="-122"/>
              </a:endParaRPr>
            </a:p>
          </p:txBody>
        </p:sp>
        <p:sp>
          <p:nvSpPr>
            <p:cNvPr id="4" name="Oval 20"/>
            <p:cNvSpPr>
              <a:spLocks noChangeArrowheads="1"/>
            </p:cNvSpPr>
            <p:nvPr/>
          </p:nvSpPr>
          <p:spPr bwMode="auto">
            <a:xfrm>
              <a:off x="8376" y="2910"/>
              <a:ext cx="2464" cy="2476"/>
            </a:xfrm>
            <a:prstGeom prst="ellipse">
              <a:avLst/>
            </a:prstGeom>
            <a:gradFill>
              <a:gsLst>
                <a:gs pos="50000">
                  <a:srgbClr val="F4DEBE"/>
                </a:gs>
                <a:gs pos="0">
                  <a:srgbClr val="D9A96A"/>
                </a:gs>
                <a:gs pos="100000">
                  <a:srgbClr val="F5E3C9"/>
                </a:gs>
              </a:gsLst>
              <a:lin ang="5400000" scaled="1"/>
            </a:gradFill>
            <a:ln w="15875">
              <a:noFill/>
            </a:ln>
            <a:effectLst>
              <a:outerShdw blurRad="50800" dist="38100" dir="2700000" algn="tl" rotWithShape="0">
                <a:srgbClr val="41415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endParaRPr>
            </a:p>
          </p:txBody>
        </p:sp>
        <p:sp>
          <p:nvSpPr>
            <p:cNvPr id="51" name="Freeform 33"/>
            <p:cNvSpPr>
              <a:spLocks noEditPoints="1"/>
            </p:cNvSpPr>
            <p:nvPr/>
          </p:nvSpPr>
          <p:spPr bwMode="auto">
            <a:xfrm>
              <a:off x="9075" y="3549"/>
              <a:ext cx="1145" cy="1076"/>
            </a:xfrm>
            <a:custGeom>
              <a:avLst/>
              <a:gdLst>
                <a:gd name="T0" fmla="*/ 21 w 643"/>
                <a:gd name="T1" fmla="*/ 477 h 603"/>
                <a:gd name="T2" fmla="*/ 459 w 643"/>
                <a:gd name="T3" fmla="*/ 359 h 603"/>
                <a:gd name="T4" fmla="*/ 420 w 643"/>
                <a:gd name="T5" fmla="*/ 494 h 603"/>
                <a:gd name="T6" fmla="*/ 407 w 643"/>
                <a:gd name="T7" fmla="*/ 377 h 603"/>
                <a:gd name="T8" fmla="*/ 408 w 643"/>
                <a:gd name="T9" fmla="*/ 272 h 603"/>
                <a:gd name="T10" fmla="*/ 397 w 643"/>
                <a:gd name="T11" fmla="*/ 276 h 603"/>
                <a:gd name="T12" fmla="*/ 405 w 643"/>
                <a:gd name="T13" fmla="*/ 292 h 603"/>
                <a:gd name="T14" fmla="*/ 415 w 643"/>
                <a:gd name="T15" fmla="*/ 288 h 603"/>
                <a:gd name="T16" fmla="*/ 356 w 643"/>
                <a:gd name="T17" fmla="*/ 302 h 603"/>
                <a:gd name="T18" fmla="*/ 360 w 643"/>
                <a:gd name="T19" fmla="*/ 322 h 603"/>
                <a:gd name="T20" fmla="*/ 368 w 643"/>
                <a:gd name="T21" fmla="*/ 315 h 603"/>
                <a:gd name="T22" fmla="*/ 324 w 643"/>
                <a:gd name="T23" fmla="*/ 341 h 603"/>
                <a:gd name="T24" fmla="*/ 319 w 643"/>
                <a:gd name="T25" fmla="*/ 351 h 603"/>
                <a:gd name="T26" fmla="*/ 335 w 643"/>
                <a:gd name="T27" fmla="*/ 359 h 603"/>
                <a:gd name="T28" fmla="*/ 340 w 643"/>
                <a:gd name="T29" fmla="*/ 349 h 603"/>
                <a:gd name="T30" fmla="*/ 305 w 643"/>
                <a:gd name="T31" fmla="*/ 399 h 603"/>
                <a:gd name="T32" fmla="*/ 322 w 643"/>
                <a:gd name="T33" fmla="*/ 411 h 603"/>
                <a:gd name="T34" fmla="*/ 323 w 643"/>
                <a:gd name="T35" fmla="*/ 400 h 603"/>
                <a:gd name="T36" fmla="*/ 308 w 643"/>
                <a:gd name="T37" fmla="*/ 450 h 603"/>
                <a:gd name="T38" fmla="*/ 311 w 643"/>
                <a:gd name="T39" fmla="*/ 461 h 603"/>
                <a:gd name="T40" fmla="*/ 327 w 643"/>
                <a:gd name="T41" fmla="*/ 455 h 603"/>
                <a:gd name="T42" fmla="*/ 324 w 643"/>
                <a:gd name="T43" fmla="*/ 444 h 603"/>
                <a:gd name="T44" fmla="*/ 332 w 643"/>
                <a:gd name="T45" fmla="*/ 505 h 603"/>
                <a:gd name="T46" fmla="*/ 353 w 643"/>
                <a:gd name="T47" fmla="*/ 503 h 603"/>
                <a:gd name="T48" fmla="*/ 346 w 643"/>
                <a:gd name="T49" fmla="*/ 495 h 603"/>
                <a:gd name="T50" fmla="*/ 367 w 643"/>
                <a:gd name="T51" fmla="*/ 541 h 603"/>
                <a:gd name="T52" fmla="*/ 377 w 643"/>
                <a:gd name="T53" fmla="*/ 547 h 603"/>
                <a:gd name="T54" fmla="*/ 386 w 643"/>
                <a:gd name="T55" fmla="*/ 532 h 603"/>
                <a:gd name="T56" fmla="*/ 377 w 643"/>
                <a:gd name="T57" fmla="*/ 526 h 603"/>
                <a:gd name="T58" fmla="*/ 423 w 643"/>
                <a:gd name="T59" fmla="*/ 566 h 603"/>
                <a:gd name="T60" fmla="*/ 434 w 643"/>
                <a:gd name="T61" fmla="*/ 568 h 603"/>
                <a:gd name="T62" fmla="*/ 427 w 643"/>
                <a:gd name="T63" fmla="*/ 549 h 603"/>
                <a:gd name="T64" fmla="*/ 472 w 643"/>
                <a:gd name="T65" fmla="*/ 569 h 603"/>
                <a:gd name="T66" fmla="*/ 484 w 643"/>
                <a:gd name="T67" fmla="*/ 568 h 603"/>
                <a:gd name="T68" fmla="*/ 483 w 643"/>
                <a:gd name="T69" fmla="*/ 550 h 603"/>
                <a:gd name="T70" fmla="*/ 472 w 643"/>
                <a:gd name="T71" fmla="*/ 552 h 603"/>
                <a:gd name="T72" fmla="*/ 530 w 643"/>
                <a:gd name="T73" fmla="*/ 551 h 603"/>
                <a:gd name="T74" fmla="*/ 540 w 643"/>
                <a:gd name="T75" fmla="*/ 545 h 603"/>
                <a:gd name="T76" fmla="*/ 524 w 643"/>
                <a:gd name="T77" fmla="*/ 535 h 603"/>
                <a:gd name="T78" fmla="*/ 570 w 643"/>
                <a:gd name="T79" fmla="*/ 521 h 603"/>
                <a:gd name="T80" fmla="*/ 577 w 643"/>
                <a:gd name="T81" fmla="*/ 512 h 603"/>
                <a:gd name="T82" fmla="*/ 565 w 643"/>
                <a:gd name="T83" fmla="*/ 499 h 603"/>
                <a:gd name="T84" fmla="*/ 559 w 643"/>
                <a:gd name="T85" fmla="*/ 507 h 603"/>
                <a:gd name="T86" fmla="*/ 601 w 643"/>
                <a:gd name="T87" fmla="*/ 469 h 603"/>
                <a:gd name="T88" fmla="*/ 605 w 643"/>
                <a:gd name="T89" fmla="*/ 457 h 603"/>
                <a:gd name="T90" fmla="*/ 586 w 643"/>
                <a:gd name="T91" fmla="*/ 459 h 603"/>
                <a:gd name="T92" fmla="*/ 610 w 643"/>
                <a:gd name="T93" fmla="*/ 419 h 603"/>
                <a:gd name="T94" fmla="*/ 610 w 643"/>
                <a:gd name="T95" fmla="*/ 408 h 603"/>
                <a:gd name="T96" fmla="*/ 592 w 643"/>
                <a:gd name="T97" fmla="*/ 406 h 603"/>
                <a:gd name="T98" fmla="*/ 593 w 643"/>
                <a:gd name="T99" fmla="*/ 417 h 603"/>
                <a:gd name="T100" fmla="*/ 599 w 643"/>
                <a:gd name="T101" fmla="*/ 358 h 603"/>
                <a:gd name="T102" fmla="*/ 594 w 643"/>
                <a:gd name="T103" fmla="*/ 347 h 603"/>
                <a:gd name="T104" fmla="*/ 581 w 643"/>
                <a:gd name="T105" fmla="*/ 363 h 603"/>
                <a:gd name="T106" fmla="*/ 573 w 643"/>
                <a:gd name="T107" fmla="*/ 316 h 603"/>
                <a:gd name="T108" fmla="*/ 565 w 643"/>
                <a:gd name="T109" fmla="*/ 308 h 603"/>
                <a:gd name="T110" fmla="*/ 550 w 643"/>
                <a:gd name="T111" fmla="*/ 318 h 603"/>
                <a:gd name="T112" fmla="*/ 557 w 643"/>
                <a:gd name="T113" fmla="*/ 326 h 603"/>
                <a:gd name="T114" fmla="*/ 524 w 643"/>
                <a:gd name="T115" fmla="*/ 279 h 603"/>
                <a:gd name="T116" fmla="*/ 513 w 643"/>
                <a:gd name="T117" fmla="*/ 274 h 603"/>
                <a:gd name="T118" fmla="*/ 513 w 643"/>
                <a:gd name="T119" fmla="*/ 293 h 603"/>
                <a:gd name="T120" fmla="*/ 457 w 643"/>
                <a:gd name="T121" fmla="*/ 231 h 603"/>
                <a:gd name="T122" fmla="*/ 358 w 643"/>
                <a:gd name="T123" fmla="*/ 9 h 603"/>
                <a:gd name="T124" fmla="*/ 30 w 643"/>
                <a:gd name="T125" fmla="*/ 153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43" h="603">
                  <a:moveTo>
                    <a:pt x="51" y="448"/>
                  </a:moveTo>
                  <a:cubicBezTo>
                    <a:pt x="83" y="445"/>
                    <a:pt x="115" y="443"/>
                    <a:pt x="147" y="442"/>
                  </a:cubicBezTo>
                  <a:cubicBezTo>
                    <a:pt x="127" y="440"/>
                    <a:pt x="108" y="439"/>
                    <a:pt x="88" y="436"/>
                  </a:cubicBezTo>
                  <a:cubicBezTo>
                    <a:pt x="72" y="435"/>
                    <a:pt x="59" y="423"/>
                    <a:pt x="59" y="407"/>
                  </a:cubicBezTo>
                  <a:cubicBezTo>
                    <a:pt x="59" y="383"/>
                    <a:pt x="59" y="359"/>
                    <a:pt x="59" y="335"/>
                  </a:cubicBezTo>
                  <a:cubicBezTo>
                    <a:pt x="59" y="318"/>
                    <a:pt x="72" y="306"/>
                    <a:pt x="88" y="305"/>
                  </a:cubicBezTo>
                  <a:cubicBezTo>
                    <a:pt x="148" y="299"/>
                    <a:pt x="207" y="297"/>
                    <a:pt x="267" y="298"/>
                  </a:cubicBezTo>
                  <a:cubicBezTo>
                    <a:pt x="245" y="333"/>
                    <a:pt x="233" y="373"/>
                    <a:pt x="233" y="417"/>
                  </a:cubicBezTo>
                  <a:cubicBezTo>
                    <a:pt x="233" y="479"/>
                    <a:pt x="258" y="535"/>
                    <a:pt x="299" y="575"/>
                  </a:cubicBezTo>
                  <a:cubicBezTo>
                    <a:pt x="301" y="578"/>
                    <a:pt x="304" y="581"/>
                    <a:pt x="306" y="583"/>
                  </a:cubicBezTo>
                  <a:cubicBezTo>
                    <a:pt x="221" y="590"/>
                    <a:pt x="136" y="588"/>
                    <a:pt x="51" y="579"/>
                  </a:cubicBezTo>
                  <a:cubicBezTo>
                    <a:pt x="35" y="578"/>
                    <a:pt x="21" y="566"/>
                    <a:pt x="21" y="549"/>
                  </a:cubicBezTo>
                  <a:cubicBezTo>
                    <a:pt x="21" y="526"/>
                    <a:pt x="21" y="501"/>
                    <a:pt x="21" y="477"/>
                  </a:cubicBezTo>
                  <a:cubicBezTo>
                    <a:pt x="21" y="461"/>
                    <a:pt x="35" y="449"/>
                    <a:pt x="51" y="448"/>
                  </a:cubicBezTo>
                  <a:close/>
                  <a:moveTo>
                    <a:pt x="442" y="265"/>
                  </a:moveTo>
                  <a:lnTo>
                    <a:pt x="442" y="265"/>
                  </a:lnTo>
                  <a:cubicBezTo>
                    <a:pt x="454" y="263"/>
                    <a:pt x="467" y="262"/>
                    <a:pt x="479" y="265"/>
                  </a:cubicBezTo>
                  <a:cubicBezTo>
                    <a:pt x="478" y="271"/>
                    <a:pt x="478" y="278"/>
                    <a:pt x="477" y="284"/>
                  </a:cubicBezTo>
                  <a:cubicBezTo>
                    <a:pt x="466" y="283"/>
                    <a:pt x="455" y="283"/>
                    <a:pt x="444" y="284"/>
                  </a:cubicBezTo>
                  <a:cubicBezTo>
                    <a:pt x="443" y="278"/>
                    <a:pt x="443" y="271"/>
                    <a:pt x="442" y="265"/>
                  </a:cubicBezTo>
                  <a:close/>
                  <a:moveTo>
                    <a:pt x="510" y="384"/>
                  </a:moveTo>
                  <a:lnTo>
                    <a:pt x="510" y="384"/>
                  </a:lnTo>
                  <a:lnTo>
                    <a:pt x="467" y="384"/>
                  </a:lnTo>
                  <a:lnTo>
                    <a:pt x="467" y="377"/>
                  </a:lnTo>
                  <a:cubicBezTo>
                    <a:pt x="467" y="369"/>
                    <a:pt x="466" y="364"/>
                    <a:pt x="465" y="362"/>
                  </a:cubicBezTo>
                  <a:cubicBezTo>
                    <a:pt x="464" y="360"/>
                    <a:pt x="462" y="359"/>
                    <a:pt x="459" y="359"/>
                  </a:cubicBezTo>
                  <a:cubicBezTo>
                    <a:pt x="456" y="359"/>
                    <a:pt x="454" y="359"/>
                    <a:pt x="453" y="362"/>
                  </a:cubicBezTo>
                  <a:cubicBezTo>
                    <a:pt x="452" y="364"/>
                    <a:pt x="451" y="367"/>
                    <a:pt x="451" y="371"/>
                  </a:cubicBezTo>
                  <a:cubicBezTo>
                    <a:pt x="451" y="377"/>
                    <a:pt x="452" y="382"/>
                    <a:pt x="455" y="385"/>
                  </a:cubicBezTo>
                  <a:cubicBezTo>
                    <a:pt x="458" y="388"/>
                    <a:pt x="466" y="393"/>
                    <a:pt x="478" y="401"/>
                  </a:cubicBezTo>
                  <a:cubicBezTo>
                    <a:pt x="489" y="407"/>
                    <a:pt x="497" y="413"/>
                    <a:pt x="501" y="416"/>
                  </a:cubicBezTo>
                  <a:cubicBezTo>
                    <a:pt x="505" y="420"/>
                    <a:pt x="508" y="425"/>
                    <a:pt x="511" y="431"/>
                  </a:cubicBezTo>
                  <a:cubicBezTo>
                    <a:pt x="514" y="437"/>
                    <a:pt x="515" y="445"/>
                    <a:pt x="515" y="455"/>
                  </a:cubicBezTo>
                  <a:cubicBezTo>
                    <a:pt x="515" y="471"/>
                    <a:pt x="512" y="483"/>
                    <a:pt x="504" y="491"/>
                  </a:cubicBezTo>
                  <a:cubicBezTo>
                    <a:pt x="497" y="500"/>
                    <a:pt x="485" y="506"/>
                    <a:pt x="471" y="508"/>
                  </a:cubicBezTo>
                  <a:lnTo>
                    <a:pt x="471" y="524"/>
                  </a:lnTo>
                  <a:lnTo>
                    <a:pt x="451" y="524"/>
                  </a:lnTo>
                  <a:lnTo>
                    <a:pt x="451" y="507"/>
                  </a:lnTo>
                  <a:cubicBezTo>
                    <a:pt x="439" y="506"/>
                    <a:pt x="429" y="502"/>
                    <a:pt x="420" y="494"/>
                  </a:cubicBezTo>
                  <a:cubicBezTo>
                    <a:pt x="412" y="486"/>
                    <a:pt x="407" y="473"/>
                    <a:pt x="407" y="453"/>
                  </a:cubicBezTo>
                  <a:lnTo>
                    <a:pt x="407" y="445"/>
                  </a:lnTo>
                  <a:lnTo>
                    <a:pt x="451" y="445"/>
                  </a:lnTo>
                  <a:lnTo>
                    <a:pt x="451" y="456"/>
                  </a:lnTo>
                  <a:cubicBezTo>
                    <a:pt x="451" y="467"/>
                    <a:pt x="451" y="474"/>
                    <a:pt x="452" y="477"/>
                  </a:cubicBezTo>
                  <a:cubicBezTo>
                    <a:pt x="453" y="480"/>
                    <a:pt x="455" y="481"/>
                    <a:pt x="458" y="481"/>
                  </a:cubicBezTo>
                  <a:cubicBezTo>
                    <a:pt x="461" y="481"/>
                    <a:pt x="464" y="480"/>
                    <a:pt x="465" y="478"/>
                  </a:cubicBezTo>
                  <a:cubicBezTo>
                    <a:pt x="466" y="476"/>
                    <a:pt x="467" y="473"/>
                    <a:pt x="467" y="470"/>
                  </a:cubicBezTo>
                  <a:cubicBezTo>
                    <a:pt x="467" y="460"/>
                    <a:pt x="466" y="453"/>
                    <a:pt x="465" y="449"/>
                  </a:cubicBezTo>
                  <a:cubicBezTo>
                    <a:pt x="464" y="445"/>
                    <a:pt x="459" y="440"/>
                    <a:pt x="451" y="435"/>
                  </a:cubicBezTo>
                  <a:cubicBezTo>
                    <a:pt x="438" y="427"/>
                    <a:pt x="429" y="421"/>
                    <a:pt x="424" y="417"/>
                  </a:cubicBezTo>
                  <a:cubicBezTo>
                    <a:pt x="420" y="413"/>
                    <a:pt x="415" y="408"/>
                    <a:pt x="412" y="401"/>
                  </a:cubicBezTo>
                  <a:cubicBezTo>
                    <a:pt x="408" y="393"/>
                    <a:pt x="407" y="385"/>
                    <a:pt x="407" y="377"/>
                  </a:cubicBezTo>
                  <a:cubicBezTo>
                    <a:pt x="407" y="364"/>
                    <a:pt x="410" y="354"/>
                    <a:pt x="418" y="346"/>
                  </a:cubicBezTo>
                  <a:cubicBezTo>
                    <a:pt x="425" y="339"/>
                    <a:pt x="436" y="334"/>
                    <a:pt x="451" y="333"/>
                  </a:cubicBezTo>
                  <a:lnTo>
                    <a:pt x="451" y="319"/>
                  </a:lnTo>
                  <a:lnTo>
                    <a:pt x="471" y="319"/>
                  </a:lnTo>
                  <a:lnTo>
                    <a:pt x="471" y="333"/>
                  </a:lnTo>
                  <a:cubicBezTo>
                    <a:pt x="484" y="334"/>
                    <a:pt x="494" y="339"/>
                    <a:pt x="501" y="346"/>
                  </a:cubicBezTo>
                  <a:cubicBezTo>
                    <a:pt x="507" y="353"/>
                    <a:pt x="511" y="363"/>
                    <a:pt x="511" y="376"/>
                  </a:cubicBezTo>
                  <a:cubicBezTo>
                    <a:pt x="511" y="378"/>
                    <a:pt x="510" y="381"/>
                    <a:pt x="510" y="384"/>
                  </a:cubicBezTo>
                  <a:close/>
                  <a:moveTo>
                    <a:pt x="411" y="271"/>
                  </a:moveTo>
                  <a:lnTo>
                    <a:pt x="411" y="271"/>
                  </a:lnTo>
                  <a:lnTo>
                    <a:pt x="410" y="271"/>
                  </a:lnTo>
                  <a:lnTo>
                    <a:pt x="409" y="271"/>
                  </a:lnTo>
                  <a:lnTo>
                    <a:pt x="408" y="272"/>
                  </a:lnTo>
                  <a:lnTo>
                    <a:pt x="407" y="272"/>
                  </a:lnTo>
                  <a:lnTo>
                    <a:pt x="406" y="272"/>
                  </a:lnTo>
                  <a:lnTo>
                    <a:pt x="405" y="273"/>
                  </a:lnTo>
                  <a:lnTo>
                    <a:pt x="405" y="273"/>
                  </a:lnTo>
                  <a:lnTo>
                    <a:pt x="404" y="273"/>
                  </a:lnTo>
                  <a:lnTo>
                    <a:pt x="403" y="274"/>
                  </a:lnTo>
                  <a:lnTo>
                    <a:pt x="402" y="274"/>
                  </a:lnTo>
                  <a:lnTo>
                    <a:pt x="401" y="274"/>
                  </a:lnTo>
                  <a:lnTo>
                    <a:pt x="400" y="275"/>
                  </a:lnTo>
                  <a:lnTo>
                    <a:pt x="399" y="275"/>
                  </a:lnTo>
                  <a:lnTo>
                    <a:pt x="398" y="275"/>
                  </a:lnTo>
                  <a:lnTo>
                    <a:pt x="398" y="276"/>
                  </a:lnTo>
                  <a:lnTo>
                    <a:pt x="397" y="276"/>
                  </a:lnTo>
                  <a:lnTo>
                    <a:pt x="396" y="277"/>
                  </a:lnTo>
                  <a:lnTo>
                    <a:pt x="395" y="277"/>
                  </a:lnTo>
                  <a:lnTo>
                    <a:pt x="394" y="277"/>
                  </a:lnTo>
                  <a:lnTo>
                    <a:pt x="393" y="278"/>
                  </a:lnTo>
                  <a:lnTo>
                    <a:pt x="393" y="278"/>
                  </a:lnTo>
                  <a:lnTo>
                    <a:pt x="401" y="294"/>
                  </a:lnTo>
                  <a:lnTo>
                    <a:pt x="401" y="294"/>
                  </a:lnTo>
                  <a:lnTo>
                    <a:pt x="401" y="293"/>
                  </a:lnTo>
                  <a:lnTo>
                    <a:pt x="402" y="293"/>
                  </a:lnTo>
                  <a:lnTo>
                    <a:pt x="403" y="293"/>
                  </a:lnTo>
                  <a:lnTo>
                    <a:pt x="404" y="292"/>
                  </a:lnTo>
                  <a:lnTo>
                    <a:pt x="404" y="292"/>
                  </a:lnTo>
                  <a:lnTo>
                    <a:pt x="405" y="292"/>
                  </a:lnTo>
                  <a:lnTo>
                    <a:pt x="406" y="291"/>
                  </a:lnTo>
                  <a:lnTo>
                    <a:pt x="407" y="291"/>
                  </a:lnTo>
                  <a:lnTo>
                    <a:pt x="407" y="291"/>
                  </a:lnTo>
                  <a:lnTo>
                    <a:pt x="408" y="290"/>
                  </a:lnTo>
                  <a:lnTo>
                    <a:pt x="409" y="290"/>
                  </a:lnTo>
                  <a:lnTo>
                    <a:pt x="410" y="290"/>
                  </a:lnTo>
                  <a:lnTo>
                    <a:pt x="411" y="290"/>
                  </a:lnTo>
                  <a:lnTo>
                    <a:pt x="411" y="289"/>
                  </a:lnTo>
                  <a:lnTo>
                    <a:pt x="412" y="289"/>
                  </a:lnTo>
                  <a:lnTo>
                    <a:pt x="413" y="289"/>
                  </a:lnTo>
                  <a:lnTo>
                    <a:pt x="414" y="288"/>
                  </a:lnTo>
                  <a:lnTo>
                    <a:pt x="414" y="288"/>
                  </a:lnTo>
                  <a:lnTo>
                    <a:pt x="415" y="288"/>
                  </a:lnTo>
                  <a:lnTo>
                    <a:pt x="416" y="288"/>
                  </a:lnTo>
                  <a:lnTo>
                    <a:pt x="411" y="271"/>
                  </a:lnTo>
                  <a:close/>
                  <a:moveTo>
                    <a:pt x="361" y="297"/>
                  </a:moveTo>
                  <a:lnTo>
                    <a:pt x="361" y="297"/>
                  </a:lnTo>
                  <a:lnTo>
                    <a:pt x="361" y="297"/>
                  </a:lnTo>
                  <a:lnTo>
                    <a:pt x="360" y="298"/>
                  </a:lnTo>
                  <a:lnTo>
                    <a:pt x="360" y="299"/>
                  </a:lnTo>
                  <a:lnTo>
                    <a:pt x="359" y="299"/>
                  </a:lnTo>
                  <a:lnTo>
                    <a:pt x="358" y="300"/>
                  </a:lnTo>
                  <a:lnTo>
                    <a:pt x="358" y="300"/>
                  </a:lnTo>
                  <a:lnTo>
                    <a:pt x="357" y="301"/>
                  </a:lnTo>
                  <a:lnTo>
                    <a:pt x="356" y="302"/>
                  </a:lnTo>
                  <a:lnTo>
                    <a:pt x="356" y="302"/>
                  </a:lnTo>
                  <a:lnTo>
                    <a:pt x="355" y="303"/>
                  </a:lnTo>
                  <a:lnTo>
                    <a:pt x="354" y="304"/>
                  </a:lnTo>
                  <a:lnTo>
                    <a:pt x="354" y="304"/>
                  </a:lnTo>
                  <a:lnTo>
                    <a:pt x="353" y="305"/>
                  </a:lnTo>
                  <a:lnTo>
                    <a:pt x="352" y="305"/>
                  </a:lnTo>
                  <a:lnTo>
                    <a:pt x="352" y="306"/>
                  </a:lnTo>
                  <a:lnTo>
                    <a:pt x="351" y="307"/>
                  </a:lnTo>
                  <a:lnTo>
                    <a:pt x="350" y="307"/>
                  </a:lnTo>
                  <a:lnTo>
                    <a:pt x="350" y="308"/>
                  </a:lnTo>
                  <a:lnTo>
                    <a:pt x="349" y="309"/>
                  </a:lnTo>
                  <a:lnTo>
                    <a:pt x="348" y="309"/>
                  </a:lnTo>
                  <a:lnTo>
                    <a:pt x="348" y="310"/>
                  </a:lnTo>
                  <a:lnTo>
                    <a:pt x="360" y="322"/>
                  </a:lnTo>
                  <a:lnTo>
                    <a:pt x="361" y="322"/>
                  </a:lnTo>
                  <a:lnTo>
                    <a:pt x="361" y="321"/>
                  </a:lnTo>
                  <a:lnTo>
                    <a:pt x="362" y="320"/>
                  </a:lnTo>
                  <a:lnTo>
                    <a:pt x="363" y="320"/>
                  </a:lnTo>
                  <a:lnTo>
                    <a:pt x="363" y="319"/>
                  </a:lnTo>
                  <a:lnTo>
                    <a:pt x="364" y="319"/>
                  </a:lnTo>
                  <a:lnTo>
                    <a:pt x="364" y="318"/>
                  </a:lnTo>
                  <a:lnTo>
                    <a:pt x="365" y="318"/>
                  </a:lnTo>
                  <a:lnTo>
                    <a:pt x="365" y="317"/>
                  </a:lnTo>
                  <a:lnTo>
                    <a:pt x="366" y="317"/>
                  </a:lnTo>
                  <a:lnTo>
                    <a:pt x="367" y="316"/>
                  </a:lnTo>
                  <a:lnTo>
                    <a:pt x="367" y="315"/>
                  </a:lnTo>
                  <a:lnTo>
                    <a:pt x="368" y="315"/>
                  </a:lnTo>
                  <a:lnTo>
                    <a:pt x="368" y="314"/>
                  </a:lnTo>
                  <a:lnTo>
                    <a:pt x="369" y="314"/>
                  </a:lnTo>
                  <a:lnTo>
                    <a:pt x="370" y="313"/>
                  </a:lnTo>
                  <a:lnTo>
                    <a:pt x="370" y="313"/>
                  </a:lnTo>
                  <a:lnTo>
                    <a:pt x="371" y="312"/>
                  </a:lnTo>
                  <a:lnTo>
                    <a:pt x="372" y="312"/>
                  </a:lnTo>
                  <a:lnTo>
                    <a:pt x="372" y="311"/>
                  </a:lnTo>
                  <a:lnTo>
                    <a:pt x="373" y="311"/>
                  </a:lnTo>
                  <a:lnTo>
                    <a:pt x="361" y="297"/>
                  </a:lnTo>
                  <a:close/>
                  <a:moveTo>
                    <a:pt x="325" y="339"/>
                  </a:moveTo>
                  <a:lnTo>
                    <a:pt x="325" y="339"/>
                  </a:lnTo>
                  <a:lnTo>
                    <a:pt x="325" y="340"/>
                  </a:lnTo>
                  <a:lnTo>
                    <a:pt x="324" y="341"/>
                  </a:lnTo>
                  <a:lnTo>
                    <a:pt x="324" y="341"/>
                  </a:lnTo>
                  <a:lnTo>
                    <a:pt x="323" y="342"/>
                  </a:lnTo>
                  <a:lnTo>
                    <a:pt x="323" y="343"/>
                  </a:lnTo>
                  <a:lnTo>
                    <a:pt x="323" y="344"/>
                  </a:lnTo>
                  <a:lnTo>
                    <a:pt x="322" y="345"/>
                  </a:lnTo>
                  <a:lnTo>
                    <a:pt x="322" y="345"/>
                  </a:lnTo>
                  <a:lnTo>
                    <a:pt x="321" y="346"/>
                  </a:lnTo>
                  <a:lnTo>
                    <a:pt x="321" y="347"/>
                  </a:lnTo>
                  <a:lnTo>
                    <a:pt x="320" y="348"/>
                  </a:lnTo>
                  <a:lnTo>
                    <a:pt x="320" y="349"/>
                  </a:lnTo>
                  <a:lnTo>
                    <a:pt x="320" y="350"/>
                  </a:lnTo>
                  <a:lnTo>
                    <a:pt x="319" y="350"/>
                  </a:lnTo>
                  <a:lnTo>
                    <a:pt x="319" y="351"/>
                  </a:lnTo>
                  <a:lnTo>
                    <a:pt x="318" y="352"/>
                  </a:lnTo>
                  <a:lnTo>
                    <a:pt x="318" y="353"/>
                  </a:lnTo>
                  <a:lnTo>
                    <a:pt x="318" y="354"/>
                  </a:lnTo>
                  <a:lnTo>
                    <a:pt x="317" y="355"/>
                  </a:lnTo>
                  <a:lnTo>
                    <a:pt x="317" y="356"/>
                  </a:lnTo>
                  <a:lnTo>
                    <a:pt x="317" y="356"/>
                  </a:lnTo>
                  <a:lnTo>
                    <a:pt x="333" y="363"/>
                  </a:lnTo>
                  <a:lnTo>
                    <a:pt x="333" y="363"/>
                  </a:lnTo>
                  <a:lnTo>
                    <a:pt x="333" y="362"/>
                  </a:lnTo>
                  <a:lnTo>
                    <a:pt x="334" y="361"/>
                  </a:lnTo>
                  <a:lnTo>
                    <a:pt x="334" y="360"/>
                  </a:lnTo>
                  <a:lnTo>
                    <a:pt x="334" y="360"/>
                  </a:lnTo>
                  <a:lnTo>
                    <a:pt x="335" y="359"/>
                  </a:lnTo>
                  <a:lnTo>
                    <a:pt x="335" y="358"/>
                  </a:lnTo>
                  <a:lnTo>
                    <a:pt x="335" y="357"/>
                  </a:lnTo>
                  <a:lnTo>
                    <a:pt x="336" y="357"/>
                  </a:lnTo>
                  <a:lnTo>
                    <a:pt x="336" y="356"/>
                  </a:lnTo>
                  <a:lnTo>
                    <a:pt x="336" y="355"/>
                  </a:lnTo>
                  <a:lnTo>
                    <a:pt x="337" y="354"/>
                  </a:lnTo>
                  <a:lnTo>
                    <a:pt x="337" y="354"/>
                  </a:lnTo>
                  <a:lnTo>
                    <a:pt x="338" y="353"/>
                  </a:lnTo>
                  <a:lnTo>
                    <a:pt x="338" y="352"/>
                  </a:lnTo>
                  <a:lnTo>
                    <a:pt x="338" y="351"/>
                  </a:lnTo>
                  <a:lnTo>
                    <a:pt x="339" y="351"/>
                  </a:lnTo>
                  <a:lnTo>
                    <a:pt x="339" y="350"/>
                  </a:lnTo>
                  <a:lnTo>
                    <a:pt x="340" y="349"/>
                  </a:lnTo>
                  <a:lnTo>
                    <a:pt x="340" y="349"/>
                  </a:lnTo>
                  <a:lnTo>
                    <a:pt x="340" y="348"/>
                  </a:lnTo>
                  <a:lnTo>
                    <a:pt x="325" y="339"/>
                  </a:lnTo>
                  <a:close/>
                  <a:moveTo>
                    <a:pt x="306" y="392"/>
                  </a:moveTo>
                  <a:lnTo>
                    <a:pt x="306" y="392"/>
                  </a:lnTo>
                  <a:lnTo>
                    <a:pt x="306" y="393"/>
                  </a:lnTo>
                  <a:lnTo>
                    <a:pt x="306" y="394"/>
                  </a:lnTo>
                  <a:lnTo>
                    <a:pt x="306" y="394"/>
                  </a:lnTo>
                  <a:lnTo>
                    <a:pt x="306" y="395"/>
                  </a:lnTo>
                  <a:lnTo>
                    <a:pt x="305" y="396"/>
                  </a:lnTo>
                  <a:lnTo>
                    <a:pt x="305" y="397"/>
                  </a:lnTo>
                  <a:lnTo>
                    <a:pt x="305" y="398"/>
                  </a:lnTo>
                  <a:lnTo>
                    <a:pt x="305" y="399"/>
                  </a:lnTo>
                  <a:lnTo>
                    <a:pt x="305" y="400"/>
                  </a:lnTo>
                  <a:lnTo>
                    <a:pt x="305" y="401"/>
                  </a:lnTo>
                  <a:lnTo>
                    <a:pt x="305" y="402"/>
                  </a:lnTo>
                  <a:lnTo>
                    <a:pt x="305" y="403"/>
                  </a:lnTo>
                  <a:lnTo>
                    <a:pt x="305" y="404"/>
                  </a:lnTo>
                  <a:lnTo>
                    <a:pt x="304" y="405"/>
                  </a:lnTo>
                  <a:lnTo>
                    <a:pt x="304" y="406"/>
                  </a:lnTo>
                  <a:lnTo>
                    <a:pt x="304" y="407"/>
                  </a:lnTo>
                  <a:lnTo>
                    <a:pt x="304" y="408"/>
                  </a:lnTo>
                  <a:lnTo>
                    <a:pt x="304" y="409"/>
                  </a:lnTo>
                  <a:lnTo>
                    <a:pt x="304" y="410"/>
                  </a:lnTo>
                  <a:lnTo>
                    <a:pt x="304" y="410"/>
                  </a:lnTo>
                  <a:lnTo>
                    <a:pt x="322" y="411"/>
                  </a:lnTo>
                  <a:lnTo>
                    <a:pt x="322" y="411"/>
                  </a:lnTo>
                  <a:lnTo>
                    <a:pt x="322" y="410"/>
                  </a:lnTo>
                  <a:lnTo>
                    <a:pt x="322" y="409"/>
                  </a:lnTo>
                  <a:lnTo>
                    <a:pt x="322" y="408"/>
                  </a:lnTo>
                  <a:lnTo>
                    <a:pt x="322" y="407"/>
                  </a:lnTo>
                  <a:lnTo>
                    <a:pt x="322" y="406"/>
                  </a:lnTo>
                  <a:lnTo>
                    <a:pt x="322" y="406"/>
                  </a:lnTo>
                  <a:lnTo>
                    <a:pt x="322" y="405"/>
                  </a:lnTo>
                  <a:lnTo>
                    <a:pt x="322" y="404"/>
                  </a:lnTo>
                  <a:lnTo>
                    <a:pt x="322" y="403"/>
                  </a:lnTo>
                  <a:lnTo>
                    <a:pt x="322" y="402"/>
                  </a:lnTo>
                  <a:lnTo>
                    <a:pt x="323" y="401"/>
                  </a:lnTo>
                  <a:lnTo>
                    <a:pt x="323" y="400"/>
                  </a:lnTo>
                  <a:lnTo>
                    <a:pt x="323" y="400"/>
                  </a:lnTo>
                  <a:lnTo>
                    <a:pt x="323" y="399"/>
                  </a:lnTo>
                  <a:lnTo>
                    <a:pt x="323" y="398"/>
                  </a:lnTo>
                  <a:lnTo>
                    <a:pt x="323" y="397"/>
                  </a:lnTo>
                  <a:lnTo>
                    <a:pt x="323" y="396"/>
                  </a:lnTo>
                  <a:lnTo>
                    <a:pt x="323" y="395"/>
                  </a:lnTo>
                  <a:lnTo>
                    <a:pt x="323" y="395"/>
                  </a:lnTo>
                  <a:lnTo>
                    <a:pt x="306" y="392"/>
                  </a:lnTo>
                  <a:close/>
                  <a:moveTo>
                    <a:pt x="307" y="447"/>
                  </a:moveTo>
                  <a:lnTo>
                    <a:pt x="307" y="447"/>
                  </a:lnTo>
                  <a:lnTo>
                    <a:pt x="307" y="448"/>
                  </a:lnTo>
                  <a:lnTo>
                    <a:pt x="307" y="449"/>
                  </a:lnTo>
                  <a:lnTo>
                    <a:pt x="308" y="450"/>
                  </a:lnTo>
                  <a:lnTo>
                    <a:pt x="308" y="450"/>
                  </a:lnTo>
                  <a:lnTo>
                    <a:pt x="308" y="451"/>
                  </a:lnTo>
                  <a:lnTo>
                    <a:pt x="308" y="452"/>
                  </a:lnTo>
                  <a:lnTo>
                    <a:pt x="308" y="453"/>
                  </a:lnTo>
                  <a:lnTo>
                    <a:pt x="309" y="454"/>
                  </a:lnTo>
                  <a:lnTo>
                    <a:pt x="309" y="455"/>
                  </a:lnTo>
                  <a:lnTo>
                    <a:pt x="309" y="456"/>
                  </a:lnTo>
                  <a:lnTo>
                    <a:pt x="309" y="457"/>
                  </a:lnTo>
                  <a:lnTo>
                    <a:pt x="310" y="458"/>
                  </a:lnTo>
                  <a:lnTo>
                    <a:pt x="310" y="459"/>
                  </a:lnTo>
                  <a:lnTo>
                    <a:pt x="310" y="460"/>
                  </a:lnTo>
                  <a:lnTo>
                    <a:pt x="310" y="461"/>
                  </a:lnTo>
                  <a:lnTo>
                    <a:pt x="311" y="461"/>
                  </a:lnTo>
                  <a:lnTo>
                    <a:pt x="311" y="462"/>
                  </a:lnTo>
                  <a:lnTo>
                    <a:pt x="311" y="463"/>
                  </a:lnTo>
                  <a:lnTo>
                    <a:pt x="312" y="464"/>
                  </a:lnTo>
                  <a:lnTo>
                    <a:pt x="312" y="465"/>
                  </a:lnTo>
                  <a:lnTo>
                    <a:pt x="312" y="465"/>
                  </a:lnTo>
                  <a:lnTo>
                    <a:pt x="329" y="460"/>
                  </a:lnTo>
                  <a:lnTo>
                    <a:pt x="328" y="459"/>
                  </a:lnTo>
                  <a:lnTo>
                    <a:pt x="328" y="459"/>
                  </a:lnTo>
                  <a:lnTo>
                    <a:pt x="328" y="458"/>
                  </a:lnTo>
                  <a:lnTo>
                    <a:pt x="328" y="457"/>
                  </a:lnTo>
                  <a:lnTo>
                    <a:pt x="328" y="456"/>
                  </a:lnTo>
                  <a:lnTo>
                    <a:pt x="327" y="456"/>
                  </a:lnTo>
                  <a:lnTo>
                    <a:pt x="327" y="455"/>
                  </a:lnTo>
                  <a:lnTo>
                    <a:pt x="327" y="454"/>
                  </a:lnTo>
                  <a:lnTo>
                    <a:pt x="327" y="453"/>
                  </a:lnTo>
                  <a:lnTo>
                    <a:pt x="326" y="452"/>
                  </a:lnTo>
                  <a:lnTo>
                    <a:pt x="326" y="452"/>
                  </a:lnTo>
                  <a:lnTo>
                    <a:pt x="326" y="451"/>
                  </a:lnTo>
                  <a:lnTo>
                    <a:pt x="326" y="450"/>
                  </a:lnTo>
                  <a:lnTo>
                    <a:pt x="325" y="449"/>
                  </a:lnTo>
                  <a:lnTo>
                    <a:pt x="325" y="448"/>
                  </a:lnTo>
                  <a:lnTo>
                    <a:pt x="325" y="447"/>
                  </a:lnTo>
                  <a:lnTo>
                    <a:pt x="325" y="447"/>
                  </a:lnTo>
                  <a:lnTo>
                    <a:pt x="325" y="446"/>
                  </a:lnTo>
                  <a:lnTo>
                    <a:pt x="325" y="445"/>
                  </a:lnTo>
                  <a:lnTo>
                    <a:pt x="324" y="444"/>
                  </a:lnTo>
                  <a:lnTo>
                    <a:pt x="324" y="444"/>
                  </a:lnTo>
                  <a:lnTo>
                    <a:pt x="307" y="447"/>
                  </a:lnTo>
                  <a:close/>
                  <a:moveTo>
                    <a:pt x="328" y="499"/>
                  </a:moveTo>
                  <a:lnTo>
                    <a:pt x="328" y="499"/>
                  </a:lnTo>
                  <a:lnTo>
                    <a:pt x="328" y="499"/>
                  </a:lnTo>
                  <a:lnTo>
                    <a:pt x="329" y="500"/>
                  </a:lnTo>
                  <a:lnTo>
                    <a:pt x="329" y="501"/>
                  </a:lnTo>
                  <a:lnTo>
                    <a:pt x="330" y="502"/>
                  </a:lnTo>
                  <a:lnTo>
                    <a:pt x="330" y="502"/>
                  </a:lnTo>
                  <a:lnTo>
                    <a:pt x="331" y="503"/>
                  </a:lnTo>
                  <a:lnTo>
                    <a:pt x="331" y="504"/>
                  </a:lnTo>
                  <a:lnTo>
                    <a:pt x="332" y="505"/>
                  </a:lnTo>
                  <a:lnTo>
                    <a:pt x="332" y="505"/>
                  </a:lnTo>
                  <a:lnTo>
                    <a:pt x="333" y="506"/>
                  </a:lnTo>
                  <a:lnTo>
                    <a:pt x="333" y="507"/>
                  </a:lnTo>
                  <a:lnTo>
                    <a:pt x="334" y="508"/>
                  </a:lnTo>
                  <a:lnTo>
                    <a:pt x="334" y="508"/>
                  </a:lnTo>
                  <a:lnTo>
                    <a:pt x="335" y="509"/>
                  </a:lnTo>
                  <a:lnTo>
                    <a:pt x="336" y="510"/>
                  </a:lnTo>
                  <a:lnTo>
                    <a:pt x="336" y="511"/>
                  </a:lnTo>
                  <a:lnTo>
                    <a:pt x="337" y="511"/>
                  </a:lnTo>
                  <a:lnTo>
                    <a:pt x="337" y="512"/>
                  </a:lnTo>
                  <a:lnTo>
                    <a:pt x="338" y="513"/>
                  </a:lnTo>
                  <a:lnTo>
                    <a:pt x="338" y="514"/>
                  </a:lnTo>
                  <a:lnTo>
                    <a:pt x="339" y="514"/>
                  </a:lnTo>
                  <a:lnTo>
                    <a:pt x="353" y="503"/>
                  </a:lnTo>
                  <a:lnTo>
                    <a:pt x="352" y="502"/>
                  </a:lnTo>
                  <a:lnTo>
                    <a:pt x="352" y="502"/>
                  </a:lnTo>
                  <a:lnTo>
                    <a:pt x="351" y="501"/>
                  </a:lnTo>
                  <a:lnTo>
                    <a:pt x="351" y="500"/>
                  </a:lnTo>
                  <a:lnTo>
                    <a:pt x="350" y="500"/>
                  </a:lnTo>
                  <a:lnTo>
                    <a:pt x="350" y="499"/>
                  </a:lnTo>
                  <a:lnTo>
                    <a:pt x="349" y="499"/>
                  </a:lnTo>
                  <a:lnTo>
                    <a:pt x="349" y="498"/>
                  </a:lnTo>
                  <a:lnTo>
                    <a:pt x="348" y="497"/>
                  </a:lnTo>
                  <a:lnTo>
                    <a:pt x="348" y="497"/>
                  </a:lnTo>
                  <a:lnTo>
                    <a:pt x="347" y="496"/>
                  </a:lnTo>
                  <a:lnTo>
                    <a:pt x="347" y="495"/>
                  </a:lnTo>
                  <a:lnTo>
                    <a:pt x="346" y="495"/>
                  </a:lnTo>
                  <a:lnTo>
                    <a:pt x="346" y="494"/>
                  </a:lnTo>
                  <a:lnTo>
                    <a:pt x="345" y="493"/>
                  </a:lnTo>
                  <a:lnTo>
                    <a:pt x="345" y="493"/>
                  </a:lnTo>
                  <a:lnTo>
                    <a:pt x="344" y="492"/>
                  </a:lnTo>
                  <a:lnTo>
                    <a:pt x="344" y="491"/>
                  </a:lnTo>
                  <a:lnTo>
                    <a:pt x="343" y="491"/>
                  </a:lnTo>
                  <a:lnTo>
                    <a:pt x="343" y="490"/>
                  </a:lnTo>
                  <a:lnTo>
                    <a:pt x="343" y="490"/>
                  </a:lnTo>
                  <a:lnTo>
                    <a:pt x="328" y="499"/>
                  </a:lnTo>
                  <a:close/>
                  <a:moveTo>
                    <a:pt x="366" y="540"/>
                  </a:moveTo>
                  <a:lnTo>
                    <a:pt x="366" y="540"/>
                  </a:lnTo>
                  <a:lnTo>
                    <a:pt x="366" y="540"/>
                  </a:lnTo>
                  <a:lnTo>
                    <a:pt x="367" y="541"/>
                  </a:lnTo>
                  <a:lnTo>
                    <a:pt x="368" y="541"/>
                  </a:lnTo>
                  <a:lnTo>
                    <a:pt x="369" y="542"/>
                  </a:lnTo>
                  <a:lnTo>
                    <a:pt x="369" y="542"/>
                  </a:lnTo>
                  <a:lnTo>
                    <a:pt x="370" y="543"/>
                  </a:lnTo>
                  <a:lnTo>
                    <a:pt x="371" y="543"/>
                  </a:lnTo>
                  <a:lnTo>
                    <a:pt x="372" y="544"/>
                  </a:lnTo>
                  <a:lnTo>
                    <a:pt x="372" y="544"/>
                  </a:lnTo>
                  <a:lnTo>
                    <a:pt x="373" y="545"/>
                  </a:lnTo>
                  <a:lnTo>
                    <a:pt x="374" y="545"/>
                  </a:lnTo>
                  <a:lnTo>
                    <a:pt x="375" y="546"/>
                  </a:lnTo>
                  <a:lnTo>
                    <a:pt x="375" y="546"/>
                  </a:lnTo>
                  <a:lnTo>
                    <a:pt x="376" y="547"/>
                  </a:lnTo>
                  <a:lnTo>
                    <a:pt x="377" y="547"/>
                  </a:lnTo>
                  <a:lnTo>
                    <a:pt x="378" y="548"/>
                  </a:lnTo>
                  <a:lnTo>
                    <a:pt x="379" y="548"/>
                  </a:lnTo>
                  <a:lnTo>
                    <a:pt x="379" y="549"/>
                  </a:lnTo>
                  <a:lnTo>
                    <a:pt x="380" y="549"/>
                  </a:lnTo>
                  <a:lnTo>
                    <a:pt x="381" y="550"/>
                  </a:lnTo>
                  <a:lnTo>
                    <a:pt x="382" y="550"/>
                  </a:lnTo>
                  <a:lnTo>
                    <a:pt x="390" y="535"/>
                  </a:lnTo>
                  <a:lnTo>
                    <a:pt x="390" y="534"/>
                  </a:lnTo>
                  <a:lnTo>
                    <a:pt x="389" y="534"/>
                  </a:lnTo>
                  <a:lnTo>
                    <a:pt x="388" y="534"/>
                  </a:lnTo>
                  <a:lnTo>
                    <a:pt x="388" y="533"/>
                  </a:lnTo>
                  <a:lnTo>
                    <a:pt x="387" y="533"/>
                  </a:lnTo>
                  <a:lnTo>
                    <a:pt x="386" y="532"/>
                  </a:lnTo>
                  <a:lnTo>
                    <a:pt x="385" y="532"/>
                  </a:lnTo>
                  <a:lnTo>
                    <a:pt x="385" y="531"/>
                  </a:lnTo>
                  <a:lnTo>
                    <a:pt x="384" y="531"/>
                  </a:lnTo>
                  <a:lnTo>
                    <a:pt x="383" y="531"/>
                  </a:lnTo>
                  <a:lnTo>
                    <a:pt x="383" y="530"/>
                  </a:lnTo>
                  <a:lnTo>
                    <a:pt x="382" y="530"/>
                  </a:lnTo>
                  <a:lnTo>
                    <a:pt x="381" y="529"/>
                  </a:lnTo>
                  <a:lnTo>
                    <a:pt x="381" y="529"/>
                  </a:lnTo>
                  <a:lnTo>
                    <a:pt x="380" y="528"/>
                  </a:lnTo>
                  <a:lnTo>
                    <a:pt x="379" y="528"/>
                  </a:lnTo>
                  <a:lnTo>
                    <a:pt x="379" y="527"/>
                  </a:lnTo>
                  <a:lnTo>
                    <a:pt x="378" y="527"/>
                  </a:lnTo>
                  <a:lnTo>
                    <a:pt x="377" y="526"/>
                  </a:lnTo>
                  <a:lnTo>
                    <a:pt x="377" y="526"/>
                  </a:lnTo>
                  <a:lnTo>
                    <a:pt x="376" y="526"/>
                  </a:lnTo>
                  <a:lnTo>
                    <a:pt x="366" y="540"/>
                  </a:lnTo>
                  <a:close/>
                  <a:moveTo>
                    <a:pt x="416" y="564"/>
                  </a:moveTo>
                  <a:lnTo>
                    <a:pt x="416" y="564"/>
                  </a:lnTo>
                  <a:lnTo>
                    <a:pt x="416" y="564"/>
                  </a:lnTo>
                  <a:lnTo>
                    <a:pt x="417" y="565"/>
                  </a:lnTo>
                  <a:lnTo>
                    <a:pt x="418" y="565"/>
                  </a:lnTo>
                  <a:lnTo>
                    <a:pt x="419" y="565"/>
                  </a:lnTo>
                  <a:lnTo>
                    <a:pt x="420" y="565"/>
                  </a:lnTo>
                  <a:lnTo>
                    <a:pt x="421" y="566"/>
                  </a:lnTo>
                  <a:lnTo>
                    <a:pt x="422" y="566"/>
                  </a:lnTo>
                  <a:lnTo>
                    <a:pt x="423" y="566"/>
                  </a:lnTo>
                  <a:lnTo>
                    <a:pt x="424" y="566"/>
                  </a:lnTo>
                  <a:lnTo>
                    <a:pt x="424" y="566"/>
                  </a:lnTo>
                  <a:lnTo>
                    <a:pt x="425" y="567"/>
                  </a:lnTo>
                  <a:lnTo>
                    <a:pt x="426" y="567"/>
                  </a:lnTo>
                  <a:lnTo>
                    <a:pt x="427" y="567"/>
                  </a:lnTo>
                  <a:lnTo>
                    <a:pt x="428" y="567"/>
                  </a:lnTo>
                  <a:lnTo>
                    <a:pt x="429" y="567"/>
                  </a:lnTo>
                  <a:lnTo>
                    <a:pt x="430" y="568"/>
                  </a:lnTo>
                  <a:lnTo>
                    <a:pt x="431" y="568"/>
                  </a:lnTo>
                  <a:lnTo>
                    <a:pt x="432" y="568"/>
                  </a:lnTo>
                  <a:lnTo>
                    <a:pt x="433" y="568"/>
                  </a:lnTo>
                  <a:lnTo>
                    <a:pt x="434" y="568"/>
                  </a:lnTo>
                  <a:lnTo>
                    <a:pt x="434" y="568"/>
                  </a:lnTo>
                  <a:lnTo>
                    <a:pt x="437" y="551"/>
                  </a:lnTo>
                  <a:lnTo>
                    <a:pt x="437" y="551"/>
                  </a:lnTo>
                  <a:lnTo>
                    <a:pt x="436" y="551"/>
                  </a:lnTo>
                  <a:lnTo>
                    <a:pt x="435" y="551"/>
                  </a:lnTo>
                  <a:lnTo>
                    <a:pt x="434" y="550"/>
                  </a:lnTo>
                  <a:lnTo>
                    <a:pt x="433" y="550"/>
                  </a:lnTo>
                  <a:lnTo>
                    <a:pt x="432" y="550"/>
                  </a:lnTo>
                  <a:lnTo>
                    <a:pt x="431" y="550"/>
                  </a:lnTo>
                  <a:lnTo>
                    <a:pt x="431" y="550"/>
                  </a:lnTo>
                  <a:lnTo>
                    <a:pt x="430" y="550"/>
                  </a:lnTo>
                  <a:lnTo>
                    <a:pt x="429" y="549"/>
                  </a:lnTo>
                  <a:lnTo>
                    <a:pt x="428" y="549"/>
                  </a:lnTo>
                  <a:lnTo>
                    <a:pt x="427" y="549"/>
                  </a:lnTo>
                  <a:lnTo>
                    <a:pt x="427" y="549"/>
                  </a:lnTo>
                  <a:lnTo>
                    <a:pt x="426" y="549"/>
                  </a:lnTo>
                  <a:lnTo>
                    <a:pt x="425" y="548"/>
                  </a:lnTo>
                  <a:lnTo>
                    <a:pt x="424" y="548"/>
                  </a:lnTo>
                  <a:lnTo>
                    <a:pt x="423" y="548"/>
                  </a:lnTo>
                  <a:lnTo>
                    <a:pt x="422" y="548"/>
                  </a:lnTo>
                  <a:lnTo>
                    <a:pt x="422" y="548"/>
                  </a:lnTo>
                  <a:lnTo>
                    <a:pt x="421" y="547"/>
                  </a:lnTo>
                  <a:lnTo>
                    <a:pt x="421" y="547"/>
                  </a:lnTo>
                  <a:lnTo>
                    <a:pt x="416" y="564"/>
                  </a:lnTo>
                  <a:close/>
                  <a:moveTo>
                    <a:pt x="471" y="569"/>
                  </a:moveTo>
                  <a:lnTo>
                    <a:pt x="471" y="569"/>
                  </a:lnTo>
                  <a:lnTo>
                    <a:pt x="472" y="569"/>
                  </a:lnTo>
                  <a:lnTo>
                    <a:pt x="473" y="569"/>
                  </a:lnTo>
                  <a:lnTo>
                    <a:pt x="474" y="569"/>
                  </a:lnTo>
                  <a:lnTo>
                    <a:pt x="475" y="569"/>
                  </a:lnTo>
                  <a:lnTo>
                    <a:pt x="476" y="569"/>
                  </a:lnTo>
                  <a:lnTo>
                    <a:pt x="477" y="569"/>
                  </a:lnTo>
                  <a:lnTo>
                    <a:pt x="478" y="569"/>
                  </a:lnTo>
                  <a:lnTo>
                    <a:pt x="479" y="568"/>
                  </a:lnTo>
                  <a:lnTo>
                    <a:pt x="480" y="568"/>
                  </a:lnTo>
                  <a:lnTo>
                    <a:pt x="480" y="568"/>
                  </a:lnTo>
                  <a:lnTo>
                    <a:pt x="481" y="568"/>
                  </a:lnTo>
                  <a:lnTo>
                    <a:pt x="482" y="568"/>
                  </a:lnTo>
                  <a:lnTo>
                    <a:pt x="483" y="568"/>
                  </a:lnTo>
                  <a:lnTo>
                    <a:pt x="484" y="568"/>
                  </a:lnTo>
                  <a:lnTo>
                    <a:pt x="485" y="567"/>
                  </a:lnTo>
                  <a:lnTo>
                    <a:pt x="486" y="567"/>
                  </a:lnTo>
                  <a:lnTo>
                    <a:pt x="487" y="567"/>
                  </a:lnTo>
                  <a:lnTo>
                    <a:pt x="488" y="567"/>
                  </a:lnTo>
                  <a:lnTo>
                    <a:pt x="489" y="567"/>
                  </a:lnTo>
                  <a:lnTo>
                    <a:pt x="490" y="566"/>
                  </a:lnTo>
                  <a:lnTo>
                    <a:pt x="490" y="566"/>
                  </a:lnTo>
                  <a:lnTo>
                    <a:pt x="486" y="549"/>
                  </a:lnTo>
                  <a:lnTo>
                    <a:pt x="486" y="549"/>
                  </a:lnTo>
                  <a:lnTo>
                    <a:pt x="485" y="549"/>
                  </a:lnTo>
                  <a:lnTo>
                    <a:pt x="485" y="550"/>
                  </a:lnTo>
                  <a:lnTo>
                    <a:pt x="484" y="550"/>
                  </a:lnTo>
                  <a:lnTo>
                    <a:pt x="483" y="550"/>
                  </a:lnTo>
                  <a:lnTo>
                    <a:pt x="482" y="550"/>
                  </a:lnTo>
                  <a:lnTo>
                    <a:pt x="481" y="550"/>
                  </a:lnTo>
                  <a:lnTo>
                    <a:pt x="480" y="550"/>
                  </a:lnTo>
                  <a:lnTo>
                    <a:pt x="479" y="551"/>
                  </a:lnTo>
                  <a:lnTo>
                    <a:pt x="479" y="551"/>
                  </a:lnTo>
                  <a:lnTo>
                    <a:pt x="478" y="551"/>
                  </a:lnTo>
                  <a:lnTo>
                    <a:pt x="477" y="551"/>
                  </a:lnTo>
                  <a:lnTo>
                    <a:pt x="476" y="551"/>
                  </a:lnTo>
                  <a:lnTo>
                    <a:pt x="475" y="551"/>
                  </a:lnTo>
                  <a:lnTo>
                    <a:pt x="474" y="551"/>
                  </a:lnTo>
                  <a:lnTo>
                    <a:pt x="474" y="551"/>
                  </a:lnTo>
                  <a:lnTo>
                    <a:pt x="473" y="551"/>
                  </a:lnTo>
                  <a:lnTo>
                    <a:pt x="472" y="552"/>
                  </a:lnTo>
                  <a:lnTo>
                    <a:pt x="471" y="552"/>
                  </a:lnTo>
                  <a:lnTo>
                    <a:pt x="470" y="552"/>
                  </a:lnTo>
                  <a:lnTo>
                    <a:pt x="470" y="552"/>
                  </a:lnTo>
                  <a:lnTo>
                    <a:pt x="471" y="569"/>
                  </a:lnTo>
                  <a:close/>
                  <a:moveTo>
                    <a:pt x="525" y="554"/>
                  </a:moveTo>
                  <a:lnTo>
                    <a:pt x="525" y="554"/>
                  </a:lnTo>
                  <a:lnTo>
                    <a:pt x="525" y="554"/>
                  </a:lnTo>
                  <a:lnTo>
                    <a:pt x="526" y="554"/>
                  </a:lnTo>
                  <a:lnTo>
                    <a:pt x="527" y="553"/>
                  </a:lnTo>
                  <a:lnTo>
                    <a:pt x="528" y="553"/>
                  </a:lnTo>
                  <a:lnTo>
                    <a:pt x="529" y="552"/>
                  </a:lnTo>
                  <a:lnTo>
                    <a:pt x="529" y="552"/>
                  </a:lnTo>
                  <a:lnTo>
                    <a:pt x="530" y="551"/>
                  </a:lnTo>
                  <a:lnTo>
                    <a:pt x="531" y="551"/>
                  </a:lnTo>
                  <a:lnTo>
                    <a:pt x="532" y="551"/>
                  </a:lnTo>
                  <a:lnTo>
                    <a:pt x="533" y="550"/>
                  </a:lnTo>
                  <a:lnTo>
                    <a:pt x="533" y="550"/>
                  </a:lnTo>
                  <a:lnTo>
                    <a:pt x="534" y="549"/>
                  </a:lnTo>
                  <a:lnTo>
                    <a:pt x="535" y="549"/>
                  </a:lnTo>
                  <a:lnTo>
                    <a:pt x="536" y="548"/>
                  </a:lnTo>
                  <a:lnTo>
                    <a:pt x="537" y="548"/>
                  </a:lnTo>
                  <a:lnTo>
                    <a:pt x="537" y="547"/>
                  </a:lnTo>
                  <a:lnTo>
                    <a:pt x="538" y="547"/>
                  </a:lnTo>
                  <a:lnTo>
                    <a:pt x="539" y="546"/>
                  </a:lnTo>
                  <a:lnTo>
                    <a:pt x="540" y="546"/>
                  </a:lnTo>
                  <a:lnTo>
                    <a:pt x="540" y="545"/>
                  </a:lnTo>
                  <a:lnTo>
                    <a:pt x="541" y="545"/>
                  </a:lnTo>
                  <a:lnTo>
                    <a:pt x="532" y="530"/>
                  </a:lnTo>
                  <a:lnTo>
                    <a:pt x="531" y="531"/>
                  </a:lnTo>
                  <a:lnTo>
                    <a:pt x="530" y="531"/>
                  </a:lnTo>
                  <a:lnTo>
                    <a:pt x="530" y="531"/>
                  </a:lnTo>
                  <a:lnTo>
                    <a:pt x="529" y="532"/>
                  </a:lnTo>
                  <a:lnTo>
                    <a:pt x="528" y="532"/>
                  </a:lnTo>
                  <a:lnTo>
                    <a:pt x="527" y="533"/>
                  </a:lnTo>
                  <a:lnTo>
                    <a:pt x="527" y="533"/>
                  </a:lnTo>
                  <a:lnTo>
                    <a:pt x="526" y="534"/>
                  </a:lnTo>
                  <a:lnTo>
                    <a:pt x="525" y="534"/>
                  </a:lnTo>
                  <a:lnTo>
                    <a:pt x="525" y="534"/>
                  </a:lnTo>
                  <a:lnTo>
                    <a:pt x="524" y="535"/>
                  </a:lnTo>
                  <a:lnTo>
                    <a:pt x="523" y="535"/>
                  </a:lnTo>
                  <a:lnTo>
                    <a:pt x="522" y="536"/>
                  </a:lnTo>
                  <a:lnTo>
                    <a:pt x="522" y="536"/>
                  </a:lnTo>
                  <a:lnTo>
                    <a:pt x="521" y="536"/>
                  </a:lnTo>
                  <a:lnTo>
                    <a:pt x="520" y="537"/>
                  </a:lnTo>
                  <a:lnTo>
                    <a:pt x="520" y="537"/>
                  </a:lnTo>
                  <a:lnTo>
                    <a:pt x="519" y="538"/>
                  </a:lnTo>
                  <a:lnTo>
                    <a:pt x="518" y="538"/>
                  </a:lnTo>
                  <a:lnTo>
                    <a:pt x="517" y="538"/>
                  </a:lnTo>
                  <a:lnTo>
                    <a:pt x="517" y="538"/>
                  </a:lnTo>
                  <a:lnTo>
                    <a:pt x="525" y="554"/>
                  </a:lnTo>
                  <a:close/>
                  <a:moveTo>
                    <a:pt x="570" y="521"/>
                  </a:moveTo>
                  <a:lnTo>
                    <a:pt x="570" y="521"/>
                  </a:lnTo>
                  <a:lnTo>
                    <a:pt x="570" y="520"/>
                  </a:lnTo>
                  <a:lnTo>
                    <a:pt x="570" y="520"/>
                  </a:lnTo>
                  <a:lnTo>
                    <a:pt x="571" y="519"/>
                  </a:lnTo>
                  <a:lnTo>
                    <a:pt x="572" y="518"/>
                  </a:lnTo>
                  <a:lnTo>
                    <a:pt x="572" y="518"/>
                  </a:lnTo>
                  <a:lnTo>
                    <a:pt x="573" y="517"/>
                  </a:lnTo>
                  <a:lnTo>
                    <a:pt x="574" y="516"/>
                  </a:lnTo>
                  <a:lnTo>
                    <a:pt x="574" y="516"/>
                  </a:lnTo>
                  <a:lnTo>
                    <a:pt x="575" y="515"/>
                  </a:lnTo>
                  <a:lnTo>
                    <a:pt x="575" y="514"/>
                  </a:lnTo>
                  <a:lnTo>
                    <a:pt x="576" y="514"/>
                  </a:lnTo>
                  <a:lnTo>
                    <a:pt x="576" y="513"/>
                  </a:lnTo>
                  <a:lnTo>
                    <a:pt x="577" y="512"/>
                  </a:lnTo>
                  <a:lnTo>
                    <a:pt x="578" y="511"/>
                  </a:lnTo>
                  <a:lnTo>
                    <a:pt x="578" y="511"/>
                  </a:lnTo>
                  <a:lnTo>
                    <a:pt x="579" y="510"/>
                  </a:lnTo>
                  <a:lnTo>
                    <a:pt x="579" y="509"/>
                  </a:lnTo>
                  <a:lnTo>
                    <a:pt x="580" y="508"/>
                  </a:lnTo>
                  <a:lnTo>
                    <a:pt x="580" y="508"/>
                  </a:lnTo>
                  <a:lnTo>
                    <a:pt x="581" y="507"/>
                  </a:lnTo>
                  <a:lnTo>
                    <a:pt x="581" y="506"/>
                  </a:lnTo>
                  <a:lnTo>
                    <a:pt x="567" y="496"/>
                  </a:lnTo>
                  <a:lnTo>
                    <a:pt x="567" y="497"/>
                  </a:lnTo>
                  <a:lnTo>
                    <a:pt x="566" y="497"/>
                  </a:lnTo>
                  <a:lnTo>
                    <a:pt x="566" y="498"/>
                  </a:lnTo>
                  <a:lnTo>
                    <a:pt x="565" y="499"/>
                  </a:lnTo>
                  <a:lnTo>
                    <a:pt x="565" y="499"/>
                  </a:lnTo>
                  <a:lnTo>
                    <a:pt x="564" y="500"/>
                  </a:lnTo>
                  <a:lnTo>
                    <a:pt x="564" y="500"/>
                  </a:lnTo>
                  <a:lnTo>
                    <a:pt x="563" y="501"/>
                  </a:lnTo>
                  <a:lnTo>
                    <a:pt x="563" y="502"/>
                  </a:lnTo>
                  <a:lnTo>
                    <a:pt x="562" y="502"/>
                  </a:lnTo>
                  <a:lnTo>
                    <a:pt x="562" y="503"/>
                  </a:lnTo>
                  <a:lnTo>
                    <a:pt x="561" y="504"/>
                  </a:lnTo>
                  <a:lnTo>
                    <a:pt x="561" y="504"/>
                  </a:lnTo>
                  <a:lnTo>
                    <a:pt x="560" y="505"/>
                  </a:lnTo>
                  <a:lnTo>
                    <a:pt x="560" y="505"/>
                  </a:lnTo>
                  <a:lnTo>
                    <a:pt x="559" y="506"/>
                  </a:lnTo>
                  <a:lnTo>
                    <a:pt x="559" y="507"/>
                  </a:lnTo>
                  <a:lnTo>
                    <a:pt x="558" y="507"/>
                  </a:lnTo>
                  <a:lnTo>
                    <a:pt x="557" y="508"/>
                  </a:lnTo>
                  <a:lnTo>
                    <a:pt x="557" y="509"/>
                  </a:lnTo>
                  <a:lnTo>
                    <a:pt x="557" y="509"/>
                  </a:lnTo>
                  <a:lnTo>
                    <a:pt x="570" y="521"/>
                  </a:lnTo>
                  <a:close/>
                  <a:moveTo>
                    <a:pt x="599" y="474"/>
                  </a:moveTo>
                  <a:lnTo>
                    <a:pt x="599" y="474"/>
                  </a:lnTo>
                  <a:lnTo>
                    <a:pt x="600" y="473"/>
                  </a:lnTo>
                  <a:lnTo>
                    <a:pt x="600" y="472"/>
                  </a:lnTo>
                  <a:lnTo>
                    <a:pt x="600" y="471"/>
                  </a:lnTo>
                  <a:lnTo>
                    <a:pt x="601" y="470"/>
                  </a:lnTo>
                  <a:lnTo>
                    <a:pt x="601" y="469"/>
                  </a:lnTo>
                  <a:lnTo>
                    <a:pt x="601" y="469"/>
                  </a:lnTo>
                  <a:lnTo>
                    <a:pt x="602" y="468"/>
                  </a:lnTo>
                  <a:lnTo>
                    <a:pt x="602" y="467"/>
                  </a:lnTo>
                  <a:lnTo>
                    <a:pt x="602" y="466"/>
                  </a:lnTo>
                  <a:lnTo>
                    <a:pt x="603" y="465"/>
                  </a:lnTo>
                  <a:lnTo>
                    <a:pt x="603" y="464"/>
                  </a:lnTo>
                  <a:lnTo>
                    <a:pt x="603" y="463"/>
                  </a:lnTo>
                  <a:lnTo>
                    <a:pt x="603" y="462"/>
                  </a:lnTo>
                  <a:lnTo>
                    <a:pt x="604" y="461"/>
                  </a:lnTo>
                  <a:lnTo>
                    <a:pt x="604" y="461"/>
                  </a:lnTo>
                  <a:lnTo>
                    <a:pt x="604" y="460"/>
                  </a:lnTo>
                  <a:lnTo>
                    <a:pt x="604" y="459"/>
                  </a:lnTo>
                  <a:lnTo>
                    <a:pt x="605" y="458"/>
                  </a:lnTo>
                  <a:lnTo>
                    <a:pt x="605" y="457"/>
                  </a:lnTo>
                  <a:lnTo>
                    <a:pt x="605" y="456"/>
                  </a:lnTo>
                  <a:lnTo>
                    <a:pt x="605" y="456"/>
                  </a:lnTo>
                  <a:lnTo>
                    <a:pt x="588" y="451"/>
                  </a:lnTo>
                  <a:lnTo>
                    <a:pt x="588" y="452"/>
                  </a:lnTo>
                  <a:lnTo>
                    <a:pt x="588" y="452"/>
                  </a:lnTo>
                  <a:lnTo>
                    <a:pt x="588" y="453"/>
                  </a:lnTo>
                  <a:lnTo>
                    <a:pt x="588" y="454"/>
                  </a:lnTo>
                  <a:lnTo>
                    <a:pt x="587" y="455"/>
                  </a:lnTo>
                  <a:lnTo>
                    <a:pt x="587" y="456"/>
                  </a:lnTo>
                  <a:lnTo>
                    <a:pt x="587" y="456"/>
                  </a:lnTo>
                  <a:lnTo>
                    <a:pt x="587" y="457"/>
                  </a:lnTo>
                  <a:lnTo>
                    <a:pt x="586" y="458"/>
                  </a:lnTo>
                  <a:lnTo>
                    <a:pt x="586" y="459"/>
                  </a:lnTo>
                  <a:lnTo>
                    <a:pt x="586" y="459"/>
                  </a:lnTo>
                  <a:lnTo>
                    <a:pt x="586" y="460"/>
                  </a:lnTo>
                  <a:lnTo>
                    <a:pt x="585" y="461"/>
                  </a:lnTo>
                  <a:lnTo>
                    <a:pt x="585" y="462"/>
                  </a:lnTo>
                  <a:lnTo>
                    <a:pt x="585" y="463"/>
                  </a:lnTo>
                  <a:lnTo>
                    <a:pt x="584" y="463"/>
                  </a:lnTo>
                  <a:lnTo>
                    <a:pt x="584" y="464"/>
                  </a:lnTo>
                  <a:lnTo>
                    <a:pt x="584" y="465"/>
                  </a:lnTo>
                  <a:lnTo>
                    <a:pt x="584" y="466"/>
                  </a:lnTo>
                  <a:lnTo>
                    <a:pt x="583" y="467"/>
                  </a:lnTo>
                  <a:lnTo>
                    <a:pt x="583" y="467"/>
                  </a:lnTo>
                  <a:lnTo>
                    <a:pt x="599" y="474"/>
                  </a:lnTo>
                  <a:close/>
                  <a:moveTo>
                    <a:pt x="610" y="419"/>
                  </a:moveTo>
                  <a:lnTo>
                    <a:pt x="610" y="419"/>
                  </a:lnTo>
                  <a:lnTo>
                    <a:pt x="610" y="419"/>
                  </a:lnTo>
                  <a:lnTo>
                    <a:pt x="610" y="418"/>
                  </a:lnTo>
                  <a:lnTo>
                    <a:pt x="610" y="417"/>
                  </a:lnTo>
                  <a:lnTo>
                    <a:pt x="610" y="416"/>
                  </a:lnTo>
                  <a:lnTo>
                    <a:pt x="610" y="415"/>
                  </a:lnTo>
                  <a:lnTo>
                    <a:pt x="610" y="414"/>
                  </a:lnTo>
                  <a:lnTo>
                    <a:pt x="610" y="413"/>
                  </a:lnTo>
                  <a:lnTo>
                    <a:pt x="610" y="412"/>
                  </a:lnTo>
                  <a:lnTo>
                    <a:pt x="610" y="411"/>
                  </a:lnTo>
                  <a:lnTo>
                    <a:pt x="610" y="410"/>
                  </a:lnTo>
                  <a:lnTo>
                    <a:pt x="610" y="409"/>
                  </a:lnTo>
                  <a:lnTo>
                    <a:pt x="610" y="408"/>
                  </a:lnTo>
                  <a:lnTo>
                    <a:pt x="610" y="407"/>
                  </a:lnTo>
                  <a:lnTo>
                    <a:pt x="610" y="406"/>
                  </a:lnTo>
                  <a:lnTo>
                    <a:pt x="610" y="405"/>
                  </a:lnTo>
                  <a:lnTo>
                    <a:pt x="610" y="404"/>
                  </a:lnTo>
                  <a:lnTo>
                    <a:pt x="610" y="403"/>
                  </a:lnTo>
                  <a:lnTo>
                    <a:pt x="610" y="402"/>
                  </a:lnTo>
                  <a:lnTo>
                    <a:pt x="609" y="401"/>
                  </a:lnTo>
                  <a:lnTo>
                    <a:pt x="609" y="400"/>
                  </a:lnTo>
                  <a:lnTo>
                    <a:pt x="592" y="402"/>
                  </a:lnTo>
                  <a:lnTo>
                    <a:pt x="592" y="403"/>
                  </a:lnTo>
                  <a:lnTo>
                    <a:pt x="592" y="404"/>
                  </a:lnTo>
                  <a:lnTo>
                    <a:pt x="592" y="405"/>
                  </a:lnTo>
                  <a:lnTo>
                    <a:pt x="592" y="406"/>
                  </a:lnTo>
                  <a:lnTo>
                    <a:pt x="592" y="406"/>
                  </a:lnTo>
                  <a:lnTo>
                    <a:pt x="592" y="407"/>
                  </a:lnTo>
                  <a:lnTo>
                    <a:pt x="592" y="408"/>
                  </a:lnTo>
                  <a:lnTo>
                    <a:pt x="592" y="409"/>
                  </a:lnTo>
                  <a:lnTo>
                    <a:pt x="592" y="410"/>
                  </a:lnTo>
                  <a:lnTo>
                    <a:pt x="593" y="411"/>
                  </a:lnTo>
                  <a:lnTo>
                    <a:pt x="593" y="412"/>
                  </a:lnTo>
                  <a:lnTo>
                    <a:pt x="593" y="412"/>
                  </a:lnTo>
                  <a:lnTo>
                    <a:pt x="593" y="413"/>
                  </a:lnTo>
                  <a:lnTo>
                    <a:pt x="593" y="414"/>
                  </a:lnTo>
                  <a:lnTo>
                    <a:pt x="593" y="415"/>
                  </a:lnTo>
                  <a:lnTo>
                    <a:pt x="593" y="416"/>
                  </a:lnTo>
                  <a:lnTo>
                    <a:pt x="593" y="417"/>
                  </a:lnTo>
                  <a:lnTo>
                    <a:pt x="593" y="418"/>
                  </a:lnTo>
                  <a:lnTo>
                    <a:pt x="593" y="419"/>
                  </a:lnTo>
                  <a:lnTo>
                    <a:pt x="593" y="419"/>
                  </a:lnTo>
                  <a:lnTo>
                    <a:pt x="610" y="419"/>
                  </a:lnTo>
                  <a:close/>
                  <a:moveTo>
                    <a:pt x="601" y="364"/>
                  </a:moveTo>
                  <a:lnTo>
                    <a:pt x="601" y="364"/>
                  </a:lnTo>
                  <a:lnTo>
                    <a:pt x="601" y="363"/>
                  </a:lnTo>
                  <a:lnTo>
                    <a:pt x="600" y="362"/>
                  </a:lnTo>
                  <a:lnTo>
                    <a:pt x="600" y="362"/>
                  </a:lnTo>
                  <a:lnTo>
                    <a:pt x="600" y="361"/>
                  </a:lnTo>
                  <a:lnTo>
                    <a:pt x="599" y="360"/>
                  </a:lnTo>
                  <a:lnTo>
                    <a:pt x="599" y="359"/>
                  </a:lnTo>
                  <a:lnTo>
                    <a:pt x="599" y="358"/>
                  </a:lnTo>
                  <a:lnTo>
                    <a:pt x="598" y="357"/>
                  </a:lnTo>
                  <a:lnTo>
                    <a:pt x="598" y="356"/>
                  </a:lnTo>
                  <a:lnTo>
                    <a:pt x="598" y="356"/>
                  </a:lnTo>
                  <a:lnTo>
                    <a:pt x="597" y="355"/>
                  </a:lnTo>
                  <a:lnTo>
                    <a:pt x="597" y="354"/>
                  </a:lnTo>
                  <a:lnTo>
                    <a:pt x="596" y="353"/>
                  </a:lnTo>
                  <a:lnTo>
                    <a:pt x="596" y="352"/>
                  </a:lnTo>
                  <a:lnTo>
                    <a:pt x="596" y="351"/>
                  </a:lnTo>
                  <a:lnTo>
                    <a:pt x="595" y="350"/>
                  </a:lnTo>
                  <a:lnTo>
                    <a:pt x="595" y="350"/>
                  </a:lnTo>
                  <a:lnTo>
                    <a:pt x="594" y="349"/>
                  </a:lnTo>
                  <a:lnTo>
                    <a:pt x="594" y="348"/>
                  </a:lnTo>
                  <a:lnTo>
                    <a:pt x="594" y="347"/>
                  </a:lnTo>
                  <a:lnTo>
                    <a:pt x="593" y="347"/>
                  </a:lnTo>
                  <a:lnTo>
                    <a:pt x="578" y="355"/>
                  </a:lnTo>
                  <a:lnTo>
                    <a:pt x="578" y="355"/>
                  </a:lnTo>
                  <a:lnTo>
                    <a:pt x="578" y="356"/>
                  </a:lnTo>
                  <a:lnTo>
                    <a:pt x="579" y="357"/>
                  </a:lnTo>
                  <a:lnTo>
                    <a:pt x="579" y="357"/>
                  </a:lnTo>
                  <a:lnTo>
                    <a:pt x="579" y="358"/>
                  </a:lnTo>
                  <a:lnTo>
                    <a:pt x="580" y="359"/>
                  </a:lnTo>
                  <a:lnTo>
                    <a:pt x="580" y="360"/>
                  </a:lnTo>
                  <a:lnTo>
                    <a:pt x="580" y="360"/>
                  </a:lnTo>
                  <a:lnTo>
                    <a:pt x="581" y="361"/>
                  </a:lnTo>
                  <a:lnTo>
                    <a:pt x="581" y="362"/>
                  </a:lnTo>
                  <a:lnTo>
                    <a:pt x="581" y="363"/>
                  </a:lnTo>
                  <a:lnTo>
                    <a:pt x="582" y="363"/>
                  </a:lnTo>
                  <a:lnTo>
                    <a:pt x="582" y="364"/>
                  </a:lnTo>
                  <a:lnTo>
                    <a:pt x="582" y="365"/>
                  </a:lnTo>
                  <a:lnTo>
                    <a:pt x="583" y="366"/>
                  </a:lnTo>
                  <a:lnTo>
                    <a:pt x="583" y="366"/>
                  </a:lnTo>
                  <a:lnTo>
                    <a:pt x="583" y="367"/>
                  </a:lnTo>
                  <a:lnTo>
                    <a:pt x="584" y="368"/>
                  </a:lnTo>
                  <a:lnTo>
                    <a:pt x="584" y="369"/>
                  </a:lnTo>
                  <a:lnTo>
                    <a:pt x="584" y="369"/>
                  </a:lnTo>
                  <a:lnTo>
                    <a:pt x="584" y="370"/>
                  </a:lnTo>
                  <a:lnTo>
                    <a:pt x="601" y="364"/>
                  </a:lnTo>
                  <a:close/>
                  <a:moveTo>
                    <a:pt x="573" y="316"/>
                  </a:moveTo>
                  <a:lnTo>
                    <a:pt x="573" y="316"/>
                  </a:lnTo>
                  <a:lnTo>
                    <a:pt x="572" y="316"/>
                  </a:lnTo>
                  <a:lnTo>
                    <a:pt x="572" y="315"/>
                  </a:lnTo>
                  <a:lnTo>
                    <a:pt x="571" y="315"/>
                  </a:lnTo>
                  <a:lnTo>
                    <a:pt x="570" y="314"/>
                  </a:lnTo>
                  <a:lnTo>
                    <a:pt x="570" y="313"/>
                  </a:lnTo>
                  <a:lnTo>
                    <a:pt x="569" y="313"/>
                  </a:lnTo>
                  <a:lnTo>
                    <a:pt x="569" y="312"/>
                  </a:lnTo>
                  <a:lnTo>
                    <a:pt x="568" y="311"/>
                  </a:lnTo>
                  <a:lnTo>
                    <a:pt x="567" y="311"/>
                  </a:lnTo>
                  <a:lnTo>
                    <a:pt x="567" y="310"/>
                  </a:lnTo>
                  <a:lnTo>
                    <a:pt x="566" y="309"/>
                  </a:lnTo>
                  <a:lnTo>
                    <a:pt x="565" y="309"/>
                  </a:lnTo>
                  <a:lnTo>
                    <a:pt x="565" y="308"/>
                  </a:lnTo>
                  <a:lnTo>
                    <a:pt x="564" y="307"/>
                  </a:lnTo>
                  <a:lnTo>
                    <a:pt x="563" y="307"/>
                  </a:lnTo>
                  <a:lnTo>
                    <a:pt x="563" y="306"/>
                  </a:lnTo>
                  <a:lnTo>
                    <a:pt x="562" y="305"/>
                  </a:lnTo>
                  <a:lnTo>
                    <a:pt x="561" y="305"/>
                  </a:lnTo>
                  <a:lnTo>
                    <a:pt x="561" y="304"/>
                  </a:lnTo>
                  <a:lnTo>
                    <a:pt x="560" y="304"/>
                  </a:lnTo>
                  <a:lnTo>
                    <a:pt x="559" y="303"/>
                  </a:lnTo>
                  <a:lnTo>
                    <a:pt x="548" y="316"/>
                  </a:lnTo>
                  <a:lnTo>
                    <a:pt x="548" y="317"/>
                  </a:lnTo>
                  <a:lnTo>
                    <a:pt x="549" y="317"/>
                  </a:lnTo>
                  <a:lnTo>
                    <a:pt x="549" y="318"/>
                  </a:lnTo>
                  <a:lnTo>
                    <a:pt x="550" y="318"/>
                  </a:lnTo>
                  <a:lnTo>
                    <a:pt x="551" y="319"/>
                  </a:lnTo>
                  <a:lnTo>
                    <a:pt x="551" y="319"/>
                  </a:lnTo>
                  <a:lnTo>
                    <a:pt x="552" y="320"/>
                  </a:lnTo>
                  <a:lnTo>
                    <a:pt x="552" y="320"/>
                  </a:lnTo>
                  <a:lnTo>
                    <a:pt x="553" y="321"/>
                  </a:lnTo>
                  <a:lnTo>
                    <a:pt x="554" y="322"/>
                  </a:lnTo>
                  <a:lnTo>
                    <a:pt x="554" y="322"/>
                  </a:lnTo>
                  <a:lnTo>
                    <a:pt x="555" y="323"/>
                  </a:lnTo>
                  <a:lnTo>
                    <a:pt x="555" y="323"/>
                  </a:lnTo>
                  <a:lnTo>
                    <a:pt x="556" y="324"/>
                  </a:lnTo>
                  <a:lnTo>
                    <a:pt x="556" y="325"/>
                  </a:lnTo>
                  <a:lnTo>
                    <a:pt x="557" y="325"/>
                  </a:lnTo>
                  <a:lnTo>
                    <a:pt x="557" y="326"/>
                  </a:lnTo>
                  <a:lnTo>
                    <a:pt x="558" y="326"/>
                  </a:lnTo>
                  <a:lnTo>
                    <a:pt x="559" y="327"/>
                  </a:lnTo>
                  <a:lnTo>
                    <a:pt x="559" y="328"/>
                  </a:lnTo>
                  <a:lnTo>
                    <a:pt x="559" y="328"/>
                  </a:lnTo>
                  <a:lnTo>
                    <a:pt x="573" y="316"/>
                  </a:lnTo>
                  <a:close/>
                  <a:moveTo>
                    <a:pt x="529" y="282"/>
                  </a:moveTo>
                  <a:lnTo>
                    <a:pt x="529" y="282"/>
                  </a:lnTo>
                  <a:lnTo>
                    <a:pt x="529" y="281"/>
                  </a:lnTo>
                  <a:lnTo>
                    <a:pt x="528" y="281"/>
                  </a:lnTo>
                  <a:lnTo>
                    <a:pt x="527" y="280"/>
                  </a:lnTo>
                  <a:lnTo>
                    <a:pt x="526" y="280"/>
                  </a:lnTo>
                  <a:lnTo>
                    <a:pt x="525" y="280"/>
                  </a:lnTo>
                  <a:lnTo>
                    <a:pt x="524" y="279"/>
                  </a:lnTo>
                  <a:lnTo>
                    <a:pt x="524" y="279"/>
                  </a:lnTo>
                  <a:lnTo>
                    <a:pt x="523" y="278"/>
                  </a:lnTo>
                  <a:lnTo>
                    <a:pt x="522" y="278"/>
                  </a:lnTo>
                  <a:lnTo>
                    <a:pt x="521" y="278"/>
                  </a:lnTo>
                  <a:lnTo>
                    <a:pt x="520" y="277"/>
                  </a:lnTo>
                  <a:lnTo>
                    <a:pt x="519" y="277"/>
                  </a:lnTo>
                  <a:lnTo>
                    <a:pt x="518" y="277"/>
                  </a:lnTo>
                  <a:lnTo>
                    <a:pt x="518" y="276"/>
                  </a:lnTo>
                  <a:lnTo>
                    <a:pt x="517" y="276"/>
                  </a:lnTo>
                  <a:lnTo>
                    <a:pt x="516" y="275"/>
                  </a:lnTo>
                  <a:lnTo>
                    <a:pt x="515" y="275"/>
                  </a:lnTo>
                  <a:lnTo>
                    <a:pt x="514" y="275"/>
                  </a:lnTo>
                  <a:lnTo>
                    <a:pt x="513" y="274"/>
                  </a:lnTo>
                  <a:lnTo>
                    <a:pt x="512" y="274"/>
                  </a:lnTo>
                  <a:lnTo>
                    <a:pt x="512" y="274"/>
                  </a:lnTo>
                  <a:lnTo>
                    <a:pt x="506" y="290"/>
                  </a:lnTo>
                  <a:lnTo>
                    <a:pt x="506" y="290"/>
                  </a:lnTo>
                  <a:lnTo>
                    <a:pt x="507" y="291"/>
                  </a:lnTo>
                  <a:lnTo>
                    <a:pt x="508" y="291"/>
                  </a:lnTo>
                  <a:lnTo>
                    <a:pt x="508" y="291"/>
                  </a:lnTo>
                  <a:lnTo>
                    <a:pt x="509" y="292"/>
                  </a:lnTo>
                  <a:lnTo>
                    <a:pt x="510" y="292"/>
                  </a:lnTo>
                  <a:lnTo>
                    <a:pt x="511" y="292"/>
                  </a:lnTo>
                  <a:lnTo>
                    <a:pt x="511" y="293"/>
                  </a:lnTo>
                  <a:lnTo>
                    <a:pt x="512" y="293"/>
                  </a:lnTo>
                  <a:lnTo>
                    <a:pt x="513" y="293"/>
                  </a:lnTo>
                  <a:lnTo>
                    <a:pt x="514" y="294"/>
                  </a:lnTo>
                  <a:lnTo>
                    <a:pt x="514" y="294"/>
                  </a:lnTo>
                  <a:lnTo>
                    <a:pt x="515" y="294"/>
                  </a:lnTo>
                  <a:lnTo>
                    <a:pt x="516" y="295"/>
                  </a:lnTo>
                  <a:lnTo>
                    <a:pt x="517" y="295"/>
                  </a:lnTo>
                  <a:lnTo>
                    <a:pt x="517" y="295"/>
                  </a:lnTo>
                  <a:lnTo>
                    <a:pt x="518" y="296"/>
                  </a:lnTo>
                  <a:lnTo>
                    <a:pt x="519" y="296"/>
                  </a:lnTo>
                  <a:lnTo>
                    <a:pt x="520" y="297"/>
                  </a:lnTo>
                  <a:lnTo>
                    <a:pt x="520" y="297"/>
                  </a:lnTo>
                  <a:lnTo>
                    <a:pt x="521" y="297"/>
                  </a:lnTo>
                  <a:lnTo>
                    <a:pt x="529" y="282"/>
                  </a:lnTo>
                  <a:close/>
                  <a:moveTo>
                    <a:pt x="457" y="231"/>
                  </a:moveTo>
                  <a:lnTo>
                    <a:pt x="457" y="231"/>
                  </a:lnTo>
                  <a:cubicBezTo>
                    <a:pt x="354" y="231"/>
                    <a:pt x="271" y="314"/>
                    <a:pt x="271" y="417"/>
                  </a:cubicBezTo>
                  <a:cubicBezTo>
                    <a:pt x="271" y="520"/>
                    <a:pt x="354" y="603"/>
                    <a:pt x="457" y="603"/>
                  </a:cubicBezTo>
                  <a:cubicBezTo>
                    <a:pt x="560" y="603"/>
                    <a:pt x="643" y="520"/>
                    <a:pt x="643" y="417"/>
                  </a:cubicBezTo>
                  <a:cubicBezTo>
                    <a:pt x="643" y="314"/>
                    <a:pt x="560" y="231"/>
                    <a:pt x="457" y="231"/>
                  </a:cubicBezTo>
                  <a:close/>
                  <a:moveTo>
                    <a:pt x="30" y="153"/>
                  </a:moveTo>
                  <a:lnTo>
                    <a:pt x="30" y="153"/>
                  </a:lnTo>
                  <a:cubicBezTo>
                    <a:pt x="66" y="150"/>
                    <a:pt x="102" y="148"/>
                    <a:pt x="138" y="147"/>
                  </a:cubicBezTo>
                  <a:cubicBezTo>
                    <a:pt x="114" y="146"/>
                    <a:pt x="89" y="144"/>
                    <a:pt x="65" y="141"/>
                  </a:cubicBezTo>
                  <a:cubicBezTo>
                    <a:pt x="49" y="139"/>
                    <a:pt x="35" y="128"/>
                    <a:pt x="35" y="111"/>
                  </a:cubicBezTo>
                  <a:cubicBezTo>
                    <a:pt x="35" y="87"/>
                    <a:pt x="35" y="63"/>
                    <a:pt x="35" y="39"/>
                  </a:cubicBezTo>
                  <a:cubicBezTo>
                    <a:pt x="35" y="23"/>
                    <a:pt x="49" y="11"/>
                    <a:pt x="65" y="9"/>
                  </a:cubicBezTo>
                  <a:cubicBezTo>
                    <a:pt x="163" y="0"/>
                    <a:pt x="260" y="0"/>
                    <a:pt x="358" y="9"/>
                  </a:cubicBezTo>
                  <a:cubicBezTo>
                    <a:pt x="374" y="11"/>
                    <a:pt x="388" y="23"/>
                    <a:pt x="388" y="39"/>
                  </a:cubicBezTo>
                  <a:cubicBezTo>
                    <a:pt x="388" y="63"/>
                    <a:pt x="388" y="87"/>
                    <a:pt x="388" y="111"/>
                  </a:cubicBezTo>
                  <a:cubicBezTo>
                    <a:pt x="388" y="128"/>
                    <a:pt x="374" y="139"/>
                    <a:pt x="358" y="141"/>
                  </a:cubicBezTo>
                  <a:cubicBezTo>
                    <a:pt x="323" y="145"/>
                    <a:pt x="287" y="147"/>
                    <a:pt x="252" y="148"/>
                  </a:cubicBezTo>
                  <a:cubicBezTo>
                    <a:pt x="276" y="150"/>
                    <a:pt x="299" y="151"/>
                    <a:pt x="323" y="153"/>
                  </a:cubicBezTo>
                  <a:cubicBezTo>
                    <a:pt x="339" y="155"/>
                    <a:pt x="353" y="167"/>
                    <a:pt x="353" y="183"/>
                  </a:cubicBezTo>
                  <a:lnTo>
                    <a:pt x="353" y="218"/>
                  </a:lnTo>
                  <a:cubicBezTo>
                    <a:pt x="333" y="229"/>
                    <a:pt x="314" y="242"/>
                    <a:pt x="299" y="258"/>
                  </a:cubicBezTo>
                  <a:cubicBezTo>
                    <a:pt x="289" y="268"/>
                    <a:pt x="280" y="278"/>
                    <a:pt x="272" y="290"/>
                  </a:cubicBezTo>
                  <a:cubicBezTo>
                    <a:pt x="191" y="296"/>
                    <a:pt x="111" y="294"/>
                    <a:pt x="30" y="285"/>
                  </a:cubicBezTo>
                  <a:cubicBezTo>
                    <a:pt x="13" y="283"/>
                    <a:pt x="0" y="272"/>
                    <a:pt x="0" y="255"/>
                  </a:cubicBezTo>
                  <a:cubicBezTo>
                    <a:pt x="0" y="231"/>
                    <a:pt x="0" y="207"/>
                    <a:pt x="0" y="183"/>
                  </a:cubicBezTo>
                  <a:cubicBezTo>
                    <a:pt x="0" y="167"/>
                    <a:pt x="13" y="155"/>
                    <a:pt x="30" y="153"/>
                  </a:cubicBezTo>
                  <a:close/>
                </a:path>
              </a:pathLst>
            </a:custGeom>
            <a:solidFill>
              <a:srgbClr val="FDFDFD"/>
            </a:solidFill>
            <a:ln>
              <a:solidFill>
                <a:srgbClr val="F4DEBE"/>
              </a:solidFill>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solidFill>
                  <a:schemeClr val="accent2"/>
                </a:solidFill>
              </a:endParaRPr>
            </a:p>
          </p:txBody>
        </p:sp>
        <p:sp>
          <p:nvSpPr>
            <p:cNvPr id="59" name="矩形 47"/>
            <p:cNvSpPr>
              <a:spLocks noChangeArrowheads="1"/>
            </p:cNvSpPr>
            <p:nvPr/>
          </p:nvSpPr>
          <p:spPr bwMode="auto">
            <a:xfrm>
              <a:off x="7719" y="6973"/>
              <a:ext cx="3778" cy="1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9pPr>
            </a:lstStyle>
            <a:p>
              <a:pPr algn="ctr">
                <a:buNone/>
              </a:pPr>
              <a:r>
                <a:rPr lang="zh-CN" altLang="en-US" sz="1800" b="1" dirty="0">
                  <a:gradFill>
                    <a:gsLst>
                      <a:gs pos="50000">
                        <a:srgbClr val="F4DEBE"/>
                      </a:gs>
                      <a:gs pos="0">
                        <a:srgbClr val="D9A96A"/>
                      </a:gs>
                      <a:gs pos="100000">
                        <a:srgbClr val="F5E3C9"/>
                      </a:gs>
                    </a:gsLst>
                    <a:lin ang="5400000" scaled="1"/>
                  </a:gradFill>
                  <a:cs typeface="微软雅黑" panose="020B0503020204020204" charset="-122"/>
                </a:rPr>
                <a:t>企业将可应用、交易不低于50亿美元实物资产作为NAT未来交易和价值应用的支撑</a:t>
              </a:r>
              <a:endParaRPr lang="zh-CN" altLang="en-US" sz="1800" b="1" dirty="0">
                <a:gradFill>
                  <a:gsLst>
                    <a:gs pos="50000">
                      <a:srgbClr val="F4DEBE"/>
                    </a:gs>
                    <a:gs pos="0">
                      <a:srgbClr val="D9A96A"/>
                    </a:gs>
                    <a:gs pos="100000">
                      <a:srgbClr val="F5E3C9"/>
                    </a:gs>
                  </a:gsLst>
                  <a:lin ang="5400000" scaled="1"/>
                </a:gradFill>
                <a:cs typeface="微软雅黑" panose="020B0503020204020204" charset="-122"/>
              </a:endParaRPr>
            </a:p>
          </p:txBody>
        </p:sp>
      </p:grpSp>
      <p:grpSp>
        <p:nvGrpSpPr>
          <p:cNvPr id="12" name="组合 11"/>
          <p:cNvGrpSpPr/>
          <p:nvPr/>
        </p:nvGrpSpPr>
        <p:grpSpPr>
          <a:xfrm>
            <a:off x="7596505" y="1558925"/>
            <a:ext cx="2432685" cy="4066540"/>
            <a:chOff x="11963" y="2455"/>
            <a:chExt cx="3831" cy="6404"/>
          </a:xfrm>
        </p:grpSpPr>
        <p:sp>
          <p:nvSpPr>
            <p:cNvPr id="3" name="Oval 20"/>
            <p:cNvSpPr>
              <a:spLocks noChangeArrowheads="1"/>
            </p:cNvSpPr>
            <p:nvPr/>
          </p:nvSpPr>
          <p:spPr bwMode="auto">
            <a:xfrm>
              <a:off x="12439" y="2910"/>
              <a:ext cx="2464" cy="2476"/>
            </a:xfrm>
            <a:prstGeom prst="ellipse">
              <a:avLst/>
            </a:prstGeom>
            <a:gradFill>
              <a:gsLst>
                <a:gs pos="50000">
                  <a:srgbClr val="F4DEBE"/>
                </a:gs>
                <a:gs pos="0">
                  <a:srgbClr val="D9A96A"/>
                </a:gs>
                <a:gs pos="100000">
                  <a:srgbClr val="F5E3C9"/>
                </a:gs>
              </a:gsLst>
              <a:lin ang="5400000" scaled="1"/>
            </a:gradFill>
            <a:ln w="15875">
              <a:noFill/>
            </a:ln>
            <a:effectLst>
              <a:outerShdw blurRad="50800" dist="38100" dir="2700000" algn="tl" rotWithShape="0">
                <a:srgbClr val="41415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solidFill>
                  <a:schemeClr val="lt1"/>
                </a:solidFill>
              </a:endParaRPr>
            </a:p>
          </p:txBody>
        </p:sp>
        <p:sp>
          <p:nvSpPr>
            <p:cNvPr id="34" name="Freeform 7"/>
            <p:cNvSpPr/>
            <p:nvPr/>
          </p:nvSpPr>
          <p:spPr bwMode="auto">
            <a:xfrm>
              <a:off x="13556" y="6199"/>
              <a:ext cx="445" cy="380"/>
            </a:xfrm>
            <a:custGeom>
              <a:avLst/>
              <a:gdLst>
                <a:gd name="T0" fmla="*/ 25 w 66"/>
                <a:gd name="T1" fmla="*/ 0 h 56"/>
                <a:gd name="T2" fmla="*/ 41 w 66"/>
                <a:gd name="T3" fmla="*/ 0 h 56"/>
                <a:gd name="T4" fmla="*/ 59 w 66"/>
                <a:gd name="T5" fmla="*/ 0 h 56"/>
                <a:gd name="T6" fmla="*/ 63 w 66"/>
                <a:gd name="T7" fmla="*/ 6 h 56"/>
                <a:gd name="T8" fmla="*/ 54 w 66"/>
                <a:gd name="T9" fmla="*/ 22 h 56"/>
                <a:gd name="T10" fmla="*/ 46 w 66"/>
                <a:gd name="T11" fmla="*/ 36 h 56"/>
                <a:gd name="T12" fmla="*/ 37 w 66"/>
                <a:gd name="T13" fmla="*/ 52 h 56"/>
                <a:gd name="T14" fmla="*/ 29 w 66"/>
                <a:gd name="T15" fmla="*/ 52 h 56"/>
                <a:gd name="T16" fmla="*/ 20 w 66"/>
                <a:gd name="T17" fmla="*/ 36 h 56"/>
                <a:gd name="T18" fmla="*/ 12 w 66"/>
                <a:gd name="T19" fmla="*/ 22 h 56"/>
                <a:gd name="T20" fmla="*/ 2 w 66"/>
                <a:gd name="T21" fmla="*/ 6 h 56"/>
                <a:gd name="T22" fmla="*/ 6 w 66"/>
                <a:gd name="T23" fmla="*/ 0 h 56"/>
                <a:gd name="T24" fmla="*/ 25 w 66"/>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56">
                  <a:moveTo>
                    <a:pt x="25" y="0"/>
                  </a:moveTo>
                  <a:cubicBezTo>
                    <a:pt x="29" y="0"/>
                    <a:pt x="37" y="0"/>
                    <a:pt x="41" y="0"/>
                  </a:cubicBezTo>
                  <a:cubicBezTo>
                    <a:pt x="59" y="0"/>
                    <a:pt x="59" y="0"/>
                    <a:pt x="59" y="0"/>
                  </a:cubicBezTo>
                  <a:cubicBezTo>
                    <a:pt x="64" y="0"/>
                    <a:pt x="66" y="3"/>
                    <a:pt x="63" y="6"/>
                  </a:cubicBezTo>
                  <a:cubicBezTo>
                    <a:pt x="54" y="22"/>
                    <a:pt x="54" y="22"/>
                    <a:pt x="54" y="22"/>
                  </a:cubicBezTo>
                  <a:cubicBezTo>
                    <a:pt x="52" y="26"/>
                    <a:pt x="48" y="32"/>
                    <a:pt x="46" y="36"/>
                  </a:cubicBezTo>
                  <a:cubicBezTo>
                    <a:pt x="37" y="52"/>
                    <a:pt x="37" y="52"/>
                    <a:pt x="37" y="52"/>
                  </a:cubicBezTo>
                  <a:cubicBezTo>
                    <a:pt x="35" y="56"/>
                    <a:pt x="31" y="56"/>
                    <a:pt x="29" y="52"/>
                  </a:cubicBezTo>
                  <a:cubicBezTo>
                    <a:pt x="20" y="36"/>
                    <a:pt x="20" y="36"/>
                    <a:pt x="20" y="36"/>
                  </a:cubicBezTo>
                  <a:cubicBezTo>
                    <a:pt x="18" y="32"/>
                    <a:pt x="14" y="26"/>
                    <a:pt x="12" y="22"/>
                  </a:cubicBezTo>
                  <a:cubicBezTo>
                    <a:pt x="2" y="6"/>
                    <a:pt x="2" y="6"/>
                    <a:pt x="2" y="6"/>
                  </a:cubicBezTo>
                  <a:cubicBezTo>
                    <a:pt x="0" y="3"/>
                    <a:pt x="2" y="0"/>
                    <a:pt x="6" y="0"/>
                  </a:cubicBezTo>
                  <a:lnTo>
                    <a:pt x="25" y="0"/>
                  </a:lnTo>
                  <a:close/>
                </a:path>
              </a:pathLst>
            </a:custGeom>
            <a:gradFill>
              <a:gsLst>
                <a:gs pos="50000">
                  <a:srgbClr val="F4DEBE"/>
                </a:gs>
                <a:gs pos="0">
                  <a:srgbClr val="D9A96A"/>
                </a:gs>
                <a:gs pos="100000">
                  <a:srgbClr val="F5E3C9"/>
                </a:gs>
              </a:gsLst>
              <a:lin ang="5400000" scaled="1"/>
            </a:gradFill>
            <a:ln>
              <a:noFill/>
            </a:ln>
            <a:effectLst/>
          </p:spPr>
          <p:txBody>
            <a:bodyPr vert="horz" wrap="square" lIns="91440" tIns="45720" rIns="91440" bIns="45720" numCol="1" anchor="t" anchorCtr="0" compatLnSpc="1"/>
            <a:lstStyle/>
            <a:p>
              <a:endParaRPr lang="zh-CN" altLang="en-US">
                <a:gradFill>
                  <a:gsLst>
                    <a:gs pos="50000">
                      <a:srgbClr val="F4DEBE"/>
                    </a:gs>
                    <a:gs pos="0">
                      <a:srgbClr val="D9A96A"/>
                    </a:gs>
                    <a:gs pos="100000">
                      <a:srgbClr val="F5E3C9"/>
                    </a:gs>
                  </a:gsLst>
                  <a:lin ang="5400000" scaled="1"/>
                </a:gradFill>
                <a:latin typeface="微软雅黑 Light" panose="020B0502040204020203" pitchFamily="34" charset="-122"/>
                <a:ea typeface="微软雅黑 Light" panose="020B0502040204020203" pitchFamily="34" charset="-122"/>
              </a:endParaRPr>
            </a:p>
          </p:txBody>
        </p:sp>
        <p:sp>
          <p:nvSpPr>
            <p:cNvPr id="47" name="Freeform 26"/>
            <p:cNvSpPr>
              <a:spLocks noEditPoints="1"/>
            </p:cNvSpPr>
            <p:nvPr/>
          </p:nvSpPr>
          <p:spPr bwMode="auto">
            <a:xfrm>
              <a:off x="13269" y="3570"/>
              <a:ext cx="953" cy="1001"/>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FDFDFD"/>
            </a:solidFill>
            <a:ln>
              <a:solidFill>
                <a:srgbClr val="F4DEBE"/>
              </a:solidFill>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solidFill>
                  <a:schemeClr val="accent2"/>
                </a:solidFill>
              </a:endParaRPr>
            </a:p>
          </p:txBody>
        </p:sp>
        <p:sp>
          <p:nvSpPr>
            <p:cNvPr id="49" name="Oval 14"/>
            <p:cNvSpPr>
              <a:spLocks noChangeArrowheads="1"/>
            </p:cNvSpPr>
            <p:nvPr/>
          </p:nvSpPr>
          <p:spPr bwMode="auto">
            <a:xfrm>
              <a:off x="11963" y="2455"/>
              <a:ext cx="3418" cy="3433"/>
            </a:xfrm>
            <a:prstGeom prst="ellipse">
              <a:avLst/>
            </a:prstGeom>
            <a:noFill/>
            <a:ln>
              <a:solidFill>
                <a:srgbClr val="F4DEB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60" name="矩形 47"/>
            <p:cNvSpPr>
              <a:spLocks noChangeArrowheads="1"/>
            </p:cNvSpPr>
            <p:nvPr/>
          </p:nvSpPr>
          <p:spPr bwMode="auto">
            <a:xfrm>
              <a:off x="12440" y="6973"/>
              <a:ext cx="3354" cy="1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9pPr>
            </a:lstStyle>
            <a:p>
              <a:pPr algn="l">
                <a:buNone/>
              </a:pPr>
              <a:r>
                <a:rPr lang="zh-CN" altLang="en-US" sz="1800" b="1" dirty="0">
                  <a:gradFill>
                    <a:gsLst>
                      <a:gs pos="50000">
                        <a:srgbClr val="F4DEBE"/>
                      </a:gs>
                      <a:gs pos="0">
                        <a:srgbClr val="D9A96A"/>
                      </a:gs>
                      <a:gs pos="100000">
                        <a:srgbClr val="F5E3C9"/>
                      </a:gs>
                    </a:gsLst>
                    <a:lin ang="5400000" scaled="1"/>
                  </a:gradFill>
                  <a:cs typeface="微软雅黑" panose="020B0503020204020204" charset="-122"/>
                </a:rPr>
                <a:t>未来，NAT基金会还将源源不断增加锚定的实体机构以充实NAT内涵价值</a:t>
              </a:r>
              <a:endParaRPr lang="zh-CN" altLang="en-US" sz="1800" b="1" dirty="0">
                <a:gradFill>
                  <a:gsLst>
                    <a:gs pos="50000">
                      <a:srgbClr val="F4DEBE"/>
                    </a:gs>
                    <a:gs pos="0">
                      <a:srgbClr val="D9A96A"/>
                    </a:gs>
                    <a:gs pos="100000">
                      <a:srgbClr val="F5E3C9"/>
                    </a:gs>
                  </a:gsLst>
                  <a:lin ang="5400000" scaled="1"/>
                </a:gradFill>
                <a:cs typeface="微软雅黑" panose="020B0503020204020204" charset="-122"/>
              </a:endParaRPr>
            </a:p>
          </p:txBody>
        </p:sp>
      </p:grpSp>
      <p:grpSp>
        <p:nvGrpSpPr>
          <p:cNvPr id="5" name="组合 4"/>
          <p:cNvGrpSpPr/>
          <p:nvPr/>
        </p:nvGrpSpPr>
        <p:grpSpPr>
          <a:xfrm>
            <a:off x="2360295" y="1558925"/>
            <a:ext cx="2284730" cy="4066540"/>
            <a:chOff x="3717" y="2455"/>
            <a:chExt cx="3598" cy="6404"/>
          </a:xfrm>
        </p:grpSpPr>
        <p:sp>
          <p:nvSpPr>
            <p:cNvPr id="32" name="Freeform 5"/>
            <p:cNvSpPr/>
            <p:nvPr/>
          </p:nvSpPr>
          <p:spPr bwMode="auto">
            <a:xfrm>
              <a:off x="5257" y="6199"/>
              <a:ext cx="440" cy="380"/>
            </a:xfrm>
            <a:custGeom>
              <a:avLst/>
              <a:gdLst>
                <a:gd name="T0" fmla="*/ 25 w 65"/>
                <a:gd name="T1" fmla="*/ 0 h 56"/>
                <a:gd name="T2" fmla="*/ 41 w 65"/>
                <a:gd name="T3" fmla="*/ 0 h 56"/>
                <a:gd name="T4" fmla="*/ 59 w 65"/>
                <a:gd name="T5" fmla="*/ 0 h 56"/>
                <a:gd name="T6" fmla="*/ 63 w 65"/>
                <a:gd name="T7" fmla="*/ 6 h 56"/>
                <a:gd name="T8" fmla="*/ 54 w 65"/>
                <a:gd name="T9" fmla="*/ 22 h 56"/>
                <a:gd name="T10" fmla="*/ 46 w 65"/>
                <a:gd name="T11" fmla="*/ 36 h 56"/>
                <a:gd name="T12" fmla="*/ 37 w 65"/>
                <a:gd name="T13" fmla="*/ 52 h 56"/>
                <a:gd name="T14" fmla="*/ 29 w 65"/>
                <a:gd name="T15" fmla="*/ 52 h 56"/>
                <a:gd name="T16" fmla="*/ 20 w 65"/>
                <a:gd name="T17" fmla="*/ 36 h 56"/>
                <a:gd name="T18" fmla="*/ 12 w 65"/>
                <a:gd name="T19" fmla="*/ 22 h 56"/>
                <a:gd name="T20" fmla="*/ 2 w 65"/>
                <a:gd name="T21" fmla="*/ 6 h 56"/>
                <a:gd name="T22" fmla="*/ 6 w 65"/>
                <a:gd name="T23" fmla="*/ 0 h 56"/>
                <a:gd name="T24" fmla="*/ 25 w 65"/>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 h="56">
                  <a:moveTo>
                    <a:pt x="25" y="0"/>
                  </a:moveTo>
                  <a:cubicBezTo>
                    <a:pt x="29" y="0"/>
                    <a:pt x="36" y="0"/>
                    <a:pt x="41" y="0"/>
                  </a:cubicBezTo>
                  <a:cubicBezTo>
                    <a:pt x="59" y="0"/>
                    <a:pt x="59" y="0"/>
                    <a:pt x="59" y="0"/>
                  </a:cubicBezTo>
                  <a:cubicBezTo>
                    <a:pt x="64" y="0"/>
                    <a:pt x="65" y="3"/>
                    <a:pt x="63" y="6"/>
                  </a:cubicBezTo>
                  <a:cubicBezTo>
                    <a:pt x="54" y="22"/>
                    <a:pt x="54" y="22"/>
                    <a:pt x="54" y="22"/>
                  </a:cubicBezTo>
                  <a:cubicBezTo>
                    <a:pt x="52" y="26"/>
                    <a:pt x="48" y="32"/>
                    <a:pt x="46" y="36"/>
                  </a:cubicBezTo>
                  <a:cubicBezTo>
                    <a:pt x="37" y="52"/>
                    <a:pt x="37" y="52"/>
                    <a:pt x="37" y="52"/>
                  </a:cubicBezTo>
                  <a:cubicBezTo>
                    <a:pt x="35" y="56"/>
                    <a:pt x="31" y="56"/>
                    <a:pt x="29" y="52"/>
                  </a:cubicBezTo>
                  <a:cubicBezTo>
                    <a:pt x="20" y="36"/>
                    <a:pt x="20" y="36"/>
                    <a:pt x="20" y="36"/>
                  </a:cubicBezTo>
                  <a:cubicBezTo>
                    <a:pt x="17" y="32"/>
                    <a:pt x="14" y="26"/>
                    <a:pt x="12" y="22"/>
                  </a:cubicBezTo>
                  <a:cubicBezTo>
                    <a:pt x="2" y="6"/>
                    <a:pt x="2" y="6"/>
                    <a:pt x="2" y="6"/>
                  </a:cubicBezTo>
                  <a:cubicBezTo>
                    <a:pt x="0" y="3"/>
                    <a:pt x="2" y="0"/>
                    <a:pt x="6" y="0"/>
                  </a:cubicBezTo>
                  <a:lnTo>
                    <a:pt x="25" y="0"/>
                  </a:lnTo>
                  <a:close/>
                </a:path>
              </a:pathLst>
            </a:custGeom>
            <a:gradFill>
              <a:gsLst>
                <a:gs pos="50000">
                  <a:srgbClr val="F4DEBE"/>
                </a:gs>
                <a:gs pos="0">
                  <a:srgbClr val="D9A96A"/>
                </a:gs>
                <a:gs pos="100000">
                  <a:srgbClr val="F5E3C9"/>
                </a:gs>
              </a:gsLst>
              <a:lin ang="5400000" scaled="1"/>
            </a:gradFill>
            <a:ln>
              <a:noFill/>
            </a:ln>
            <a:effectLst/>
          </p:spPr>
          <p:txBody>
            <a:bodyPr vert="horz" wrap="square" lIns="91440" tIns="45720" rIns="91440" bIns="45720" numCol="1" anchor="t" anchorCtr="0" compatLnSpc="1"/>
            <a:lstStyle/>
            <a:p>
              <a:endParaRPr lang="zh-CN" altLang="en-US">
                <a:gradFill>
                  <a:gsLst>
                    <a:gs pos="50000">
                      <a:srgbClr val="F4DEBE"/>
                    </a:gs>
                    <a:gs pos="0">
                      <a:srgbClr val="D9A96A"/>
                    </a:gs>
                    <a:gs pos="100000">
                      <a:srgbClr val="F5E3C9"/>
                    </a:gs>
                  </a:gsLst>
                  <a:lin ang="5400000" scaled="1"/>
                </a:gradFill>
                <a:latin typeface="微软雅黑 Light" panose="020B0502040204020203" pitchFamily="34" charset="-122"/>
                <a:ea typeface="微软雅黑 Light" panose="020B0502040204020203" pitchFamily="34" charset="-122"/>
              </a:endParaRPr>
            </a:p>
          </p:txBody>
        </p:sp>
        <p:sp>
          <p:nvSpPr>
            <p:cNvPr id="36" name="矩形 47"/>
            <p:cNvSpPr>
              <a:spLocks noChangeArrowheads="1"/>
            </p:cNvSpPr>
            <p:nvPr/>
          </p:nvSpPr>
          <p:spPr bwMode="auto">
            <a:xfrm>
              <a:off x="3717" y="6973"/>
              <a:ext cx="3598" cy="1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9pPr>
            </a:lstStyle>
            <a:p>
              <a:pPr algn="l">
                <a:buNone/>
              </a:pPr>
              <a:r>
                <a:rPr lang="zh-CN" altLang="en-US" sz="1800" b="1" dirty="0">
                  <a:gradFill>
                    <a:gsLst>
                      <a:gs pos="50000">
                        <a:srgbClr val="F4DEBE"/>
                      </a:gs>
                      <a:gs pos="0">
                        <a:srgbClr val="D9A96A"/>
                      </a:gs>
                      <a:gs pos="100000">
                        <a:srgbClr val="F5E3C9"/>
                      </a:gs>
                    </a:gsLst>
                    <a:lin ang="5400000" scaled="1"/>
                  </a:gradFill>
                  <a:cs typeface="微软雅黑" panose="020B0503020204020204" charset="-122"/>
                </a:rPr>
                <a:t>基金会发行NAT后会立即锚定一家有实力和张力的幸福产业标杆实体企业</a:t>
              </a:r>
              <a:endParaRPr lang="zh-CN" altLang="en-US" sz="1800" b="1" dirty="0">
                <a:gradFill>
                  <a:gsLst>
                    <a:gs pos="50000">
                      <a:srgbClr val="F4DEBE"/>
                    </a:gs>
                    <a:gs pos="0">
                      <a:srgbClr val="D9A96A"/>
                    </a:gs>
                    <a:gs pos="100000">
                      <a:srgbClr val="F5E3C9"/>
                    </a:gs>
                  </a:gsLst>
                  <a:lin ang="5400000" scaled="1"/>
                </a:gradFill>
                <a:cs typeface="微软雅黑" panose="020B0503020204020204" charset="-122"/>
              </a:endParaRPr>
            </a:p>
          </p:txBody>
        </p:sp>
        <p:grpSp>
          <p:nvGrpSpPr>
            <p:cNvPr id="52" name="组合 51"/>
            <p:cNvGrpSpPr/>
            <p:nvPr/>
          </p:nvGrpSpPr>
          <p:grpSpPr>
            <a:xfrm>
              <a:off x="3786" y="2455"/>
              <a:ext cx="3418" cy="3433"/>
              <a:chOff x="1110261" y="2354079"/>
              <a:chExt cx="2170610" cy="2179676"/>
            </a:xfrm>
          </p:grpSpPr>
          <p:sp>
            <p:nvSpPr>
              <p:cNvPr id="53" name="Oval 9"/>
              <p:cNvSpPr>
                <a:spLocks noChangeArrowheads="1"/>
              </p:cNvSpPr>
              <p:nvPr/>
            </p:nvSpPr>
            <p:spPr bwMode="auto">
              <a:xfrm>
                <a:off x="1110261" y="2354079"/>
                <a:ext cx="2170610" cy="2179676"/>
              </a:xfrm>
              <a:prstGeom prst="ellipse">
                <a:avLst/>
              </a:prstGeom>
              <a:noFill/>
              <a:ln>
                <a:solidFill>
                  <a:srgbClr val="F4DEBE"/>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4" name="Oval 20"/>
              <p:cNvSpPr>
                <a:spLocks noChangeArrowheads="1"/>
              </p:cNvSpPr>
              <p:nvPr/>
            </p:nvSpPr>
            <p:spPr bwMode="auto">
              <a:xfrm>
                <a:off x="1426521" y="2673233"/>
                <a:ext cx="1564942" cy="1572196"/>
              </a:xfrm>
              <a:prstGeom prst="ellipse">
                <a:avLst/>
              </a:prstGeom>
              <a:gradFill>
                <a:gsLst>
                  <a:gs pos="50000">
                    <a:srgbClr val="F4DEBE"/>
                  </a:gs>
                  <a:gs pos="0">
                    <a:srgbClr val="D9A96A"/>
                  </a:gs>
                  <a:gs pos="100000">
                    <a:srgbClr val="F5E3C9"/>
                  </a:gs>
                </a:gsLst>
                <a:lin ang="5400000" scaled="1"/>
              </a:gradFill>
              <a:ln w="15875">
                <a:noFill/>
              </a:ln>
              <a:effectLst>
                <a:outerShdw blurRad="50800" dist="38100" dir="2700000" algn="tl" rotWithShape="0">
                  <a:srgbClr val="41415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endParaRPr>
              </a:p>
            </p:txBody>
          </p:sp>
        </p:grpSp>
        <p:sp>
          <p:nvSpPr>
            <p:cNvPr id="18" name="Freeform 42"/>
            <p:cNvSpPr>
              <a:spLocks noEditPoints="1"/>
            </p:cNvSpPr>
            <p:nvPr/>
          </p:nvSpPr>
          <p:spPr bwMode="auto">
            <a:xfrm>
              <a:off x="5206" y="3732"/>
              <a:ext cx="621" cy="920"/>
            </a:xfrm>
            <a:custGeom>
              <a:avLst/>
              <a:gdLst>
                <a:gd name="T0" fmla="*/ 26 w 51"/>
                <a:gd name="T1" fmla="*/ 0 h 73"/>
                <a:gd name="T2" fmla="*/ 0 w 51"/>
                <a:gd name="T3" fmla="*/ 26 h 73"/>
                <a:gd name="T4" fmla="*/ 22 w 51"/>
                <a:gd name="T5" fmla="*/ 71 h 73"/>
                <a:gd name="T6" fmla="*/ 26 w 51"/>
                <a:gd name="T7" fmla="*/ 73 h 73"/>
                <a:gd name="T8" fmla="*/ 29 w 51"/>
                <a:gd name="T9" fmla="*/ 71 h 73"/>
                <a:gd name="T10" fmla="*/ 51 w 51"/>
                <a:gd name="T11" fmla="*/ 26 h 73"/>
                <a:gd name="T12" fmla="*/ 26 w 51"/>
                <a:gd name="T13" fmla="*/ 0 h 73"/>
                <a:gd name="T14" fmla="*/ 26 w 51"/>
                <a:gd name="T15" fmla="*/ 43 h 73"/>
                <a:gd name="T16" fmla="*/ 8 w 51"/>
                <a:gd name="T17" fmla="*/ 26 h 73"/>
                <a:gd name="T18" fmla="*/ 26 w 51"/>
                <a:gd name="T19" fmla="*/ 8 h 73"/>
                <a:gd name="T20" fmla="*/ 43 w 51"/>
                <a:gd name="T21" fmla="*/ 26 h 73"/>
                <a:gd name="T22" fmla="*/ 26 w 51"/>
                <a:gd name="T23" fmla="*/ 4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 h="73">
                  <a:moveTo>
                    <a:pt x="26" y="0"/>
                  </a:moveTo>
                  <a:cubicBezTo>
                    <a:pt x="12" y="0"/>
                    <a:pt x="0" y="11"/>
                    <a:pt x="0" y="26"/>
                  </a:cubicBezTo>
                  <a:cubicBezTo>
                    <a:pt x="0" y="39"/>
                    <a:pt x="21" y="70"/>
                    <a:pt x="22" y="71"/>
                  </a:cubicBezTo>
                  <a:cubicBezTo>
                    <a:pt x="23" y="72"/>
                    <a:pt x="24" y="73"/>
                    <a:pt x="26" y="73"/>
                  </a:cubicBezTo>
                  <a:cubicBezTo>
                    <a:pt x="27" y="73"/>
                    <a:pt x="28" y="72"/>
                    <a:pt x="29" y="71"/>
                  </a:cubicBezTo>
                  <a:cubicBezTo>
                    <a:pt x="30" y="70"/>
                    <a:pt x="51" y="39"/>
                    <a:pt x="51" y="26"/>
                  </a:cubicBezTo>
                  <a:cubicBezTo>
                    <a:pt x="51" y="11"/>
                    <a:pt x="40" y="0"/>
                    <a:pt x="26" y="0"/>
                  </a:cubicBezTo>
                  <a:close/>
                  <a:moveTo>
                    <a:pt x="26" y="43"/>
                  </a:moveTo>
                  <a:cubicBezTo>
                    <a:pt x="16" y="43"/>
                    <a:pt x="8" y="35"/>
                    <a:pt x="8" y="26"/>
                  </a:cubicBezTo>
                  <a:cubicBezTo>
                    <a:pt x="8" y="16"/>
                    <a:pt x="16" y="8"/>
                    <a:pt x="26" y="8"/>
                  </a:cubicBezTo>
                  <a:cubicBezTo>
                    <a:pt x="35" y="8"/>
                    <a:pt x="43" y="16"/>
                    <a:pt x="43" y="26"/>
                  </a:cubicBezTo>
                  <a:cubicBezTo>
                    <a:pt x="43" y="35"/>
                    <a:pt x="35" y="43"/>
                    <a:pt x="26" y="43"/>
                  </a:cubicBezTo>
                  <a:close/>
                </a:path>
              </a:pathLst>
            </a:custGeom>
            <a:solidFill>
              <a:schemeClr val="bg1"/>
            </a:solidFill>
            <a:ln>
              <a:noFill/>
            </a:ln>
          </p:spPr>
          <p:txBody>
            <a:bodyPr vert="horz" wrap="square" lIns="91440" tIns="45720" rIns="91440" bIns="45720" numCol="1" anchor="t" anchorCtr="0" compatLnSpc="1"/>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gradFill>
                  <a:gsLst>
                    <a:gs pos="50000">
                      <a:srgbClr val="F4DEBE"/>
                    </a:gs>
                    <a:gs pos="0">
                      <a:srgbClr val="D9A96A"/>
                    </a:gs>
                    <a:gs pos="100000">
                      <a:srgbClr val="F5E3C9"/>
                    </a:gs>
                  </a:gsLst>
                  <a:lin ang="5400000" scaled="1"/>
                </a:gradFill>
                <a:effectLst/>
                <a:uLnTx/>
                <a:uFillTx/>
                <a:latin typeface="微软雅黑 Light" panose="020B0502040204020203" pitchFamily="34" charset="-122"/>
                <a:ea typeface="微软雅黑 Light" panose="020B0502040204020203"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6"/>
                                        </p:tgtEl>
                                        <p:attrNameLst>
                                          <p:attrName>style.visibility</p:attrName>
                                        </p:attrNameLst>
                                      </p:cBhvr>
                                      <p:to>
                                        <p:strVal val="visible"/>
                                      </p:to>
                                    </p:set>
                                    <p:animEffect transition="in" filter="wipe(left)">
                                      <p:cBhvr>
                                        <p:cTn id="12" dur="500"/>
                                        <p:tgtEl>
                                          <p:spTgt spid="56"/>
                                        </p:tgtEl>
                                      </p:cBhvr>
                                    </p:animEffect>
                                  </p:childTnLst>
                                </p:cTn>
                              </p:par>
                            </p:childTnLst>
                          </p:cTn>
                        </p:par>
                        <p:par>
                          <p:cTn id="13" fill="hold">
                            <p:stCondLst>
                              <p:cond delay="500"/>
                            </p:stCondLst>
                            <p:childTnLst>
                              <p:par>
                                <p:cTn id="14" presetID="22" presetClass="entr" presetSubtype="1" fill="hold" nodeType="after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wipe(up)">
                                      <p:cBhvr>
                                        <p:cTn id="16" dur="500"/>
                                        <p:tgtEl>
                                          <p:spTgt spid="11"/>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57"/>
                                        </p:tgtEl>
                                        <p:attrNameLst>
                                          <p:attrName>style.visibility</p:attrName>
                                        </p:attrNameLst>
                                      </p:cBhvr>
                                      <p:to>
                                        <p:strVal val="visible"/>
                                      </p:to>
                                    </p:set>
                                    <p:animEffect transition="in" filter="wipe(left)">
                                      <p:cBhvr>
                                        <p:cTn id="21" dur="500"/>
                                        <p:tgtEl>
                                          <p:spTgt spid="57"/>
                                        </p:tgtEl>
                                      </p:cBhvr>
                                    </p:animEffect>
                                  </p:childTnLst>
                                </p:cTn>
                              </p:par>
                            </p:childTnLst>
                          </p:cTn>
                        </p:par>
                        <p:par>
                          <p:cTn id="22" fill="hold">
                            <p:stCondLst>
                              <p:cond delay="500"/>
                            </p:stCondLst>
                            <p:childTnLst>
                              <p:par>
                                <p:cTn id="23" presetID="22" presetClass="entr" presetSubtype="1" fill="hold" nodeType="after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wipe(up)">
                                      <p:cBhvr>
                                        <p:cTn id="2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文本框 48"/>
          <p:cNvSpPr txBox="1">
            <a:spLocks noChangeArrowheads="1"/>
          </p:cNvSpPr>
          <p:nvPr/>
        </p:nvSpPr>
        <p:spPr bwMode="auto">
          <a:xfrm>
            <a:off x="4559935" y="338455"/>
            <a:ext cx="3223895"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Lao UI" panose="020B0502040204020203" pitchFamily="34" charset="0"/>
                <a:ea typeface="微软雅黑" panose="020B0503020204020204" charset="-122"/>
              </a:defRPr>
            </a:lvl1pPr>
            <a:lvl2pPr marL="742950" indent="-285750">
              <a:defRPr sz="1300">
                <a:solidFill>
                  <a:schemeClr val="tx1"/>
                </a:solidFill>
                <a:latin typeface="Lao UI" panose="020B0502040204020203" pitchFamily="34" charset="0"/>
                <a:ea typeface="微软雅黑" panose="020B0503020204020204" charset="-122"/>
              </a:defRPr>
            </a:lvl2pPr>
            <a:lvl3pPr marL="1143000" indent="-228600">
              <a:defRPr sz="1300">
                <a:solidFill>
                  <a:schemeClr val="tx1"/>
                </a:solidFill>
                <a:latin typeface="Lao UI" panose="020B0502040204020203" pitchFamily="34" charset="0"/>
                <a:ea typeface="微软雅黑" panose="020B0503020204020204" charset="-122"/>
              </a:defRPr>
            </a:lvl3pPr>
            <a:lvl4pPr marL="1600200" indent="-228600">
              <a:defRPr sz="1300">
                <a:solidFill>
                  <a:schemeClr val="tx1"/>
                </a:solidFill>
                <a:latin typeface="Lao UI" panose="020B0502040204020203" pitchFamily="34" charset="0"/>
                <a:ea typeface="微软雅黑" panose="020B0503020204020204" charset="-122"/>
              </a:defRPr>
            </a:lvl4pPr>
            <a:lvl5pPr marL="2057400" indent="-228600">
              <a:defRPr sz="1300">
                <a:solidFill>
                  <a:schemeClr val="tx1"/>
                </a:solidFill>
                <a:latin typeface="Lao UI" panose="020B0502040204020203" pitchFamily="34" charset="0"/>
                <a:ea typeface="微软雅黑" panose="020B0503020204020204" charset="-122"/>
              </a:defRPr>
            </a:lvl5pPr>
            <a:lvl6pPr marL="25146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6pPr>
            <a:lvl7pPr marL="29718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7pPr>
            <a:lvl8pPr marL="34290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8pPr>
            <a:lvl9pPr marL="38862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9pPr>
          </a:lstStyle>
          <a:p>
            <a:pPr>
              <a:defRPr/>
            </a:pPr>
            <a:r>
              <a:rPr lang="en-US" altLang="zh-CN" sz="3200" dirty="0">
                <a:gradFill>
                  <a:gsLst>
                    <a:gs pos="47700">
                      <a:srgbClr val="F4DEBE"/>
                    </a:gs>
                    <a:gs pos="0">
                      <a:srgbClr val="D9A96A"/>
                    </a:gs>
                    <a:gs pos="100000">
                      <a:srgbClr val="F5E3C9"/>
                    </a:gs>
                  </a:gsLst>
                  <a:lin ang="5400000" scaled="0"/>
                </a:gradFill>
                <a:latin typeface="Arial Black" panose="020B0A04020102020204" charset="0"/>
                <a:ea typeface="方正小标宋简体" panose="02000000000000000000" charset="-122"/>
                <a:cs typeface="Arial Black" panose="020B0A04020102020204" charset="0"/>
                <a:sym typeface="+mn-ea"/>
              </a:rPr>
              <a:t>NAT</a:t>
            </a:r>
            <a:r>
              <a:rPr lang="zh-CN" altLang="en-US" sz="3200" dirty="0">
                <a:gradFill>
                  <a:gsLst>
                    <a:gs pos="47700">
                      <a:srgbClr val="F4DEBE"/>
                    </a:gs>
                    <a:gs pos="0">
                      <a:srgbClr val="D9A96A"/>
                    </a:gs>
                    <a:gs pos="100000">
                      <a:srgbClr val="F5E3C9"/>
                    </a:gs>
                  </a:gsLst>
                  <a:lin ang="5400000" scaled="0"/>
                </a:gradFill>
                <a:latin typeface="Arial Black" panose="020B0A04020102020204" charset="0"/>
                <a:ea typeface="方正小标宋简体" panose="02000000000000000000" charset="-122"/>
                <a:cs typeface="Arial Black" panose="020B0A04020102020204" charset="0"/>
                <a:sym typeface="+mn-ea"/>
              </a:rPr>
              <a:t>的发展战略</a:t>
            </a:r>
            <a:endParaRPr lang="zh-CN" altLang="en-US" sz="3200" dirty="0">
              <a:gradFill>
                <a:gsLst>
                  <a:gs pos="47700">
                    <a:srgbClr val="F4DEBE"/>
                  </a:gs>
                  <a:gs pos="0">
                    <a:srgbClr val="D9A96A"/>
                  </a:gs>
                  <a:gs pos="100000">
                    <a:srgbClr val="F5E3C9"/>
                  </a:gs>
                </a:gsLst>
                <a:lin ang="5400000" scaled="0"/>
              </a:gradFill>
              <a:latin typeface="微软雅黑 Light" panose="020B0502040204020203" pitchFamily="34" charset="-122"/>
              <a:ea typeface="微软雅黑 Light" panose="020B0502040204020203" pitchFamily="34" charset="-122"/>
            </a:endParaRPr>
          </a:p>
        </p:txBody>
      </p:sp>
      <p:cxnSp>
        <p:nvCxnSpPr>
          <p:cNvPr id="94" name="直接连接符 93"/>
          <p:cNvCxnSpPr/>
          <p:nvPr/>
        </p:nvCxnSpPr>
        <p:spPr>
          <a:xfrm>
            <a:off x="7487543"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3263074"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2852420" y="1369060"/>
            <a:ext cx="6638925" cy="4763135"/>
            <a:chOff x="4492" y="2156"/>
            <a:chExt cx="10455" cy="7501"/>
          </a:xfrm>
        </p:grpSpPr>
        <p:sp>
          <p:nvSpPr>
            <p:cNvPr id="5" name="矩形 4"/>
            <p:cNvSpPr/>
            <p:nvPr/>
          </p:nvSpPr>
          <p:spPr>
            <a:xfrm>
              <a:off x="4492" y="2156"/>
              <a:ext cx="10455" cy="7501"/>
            </a:xfrm>
            <a:prstGeom prst="rect">
              <a:avLst/>
            </a:prstGeom>
            <a:noFill/>
            <a:ln>
              <a:solidFill>
                <a:srgbClr val="F4DEBE"/>
              </a:solidFill>
            </a:ln>
            <a:effectLst>
              <a:outerShdw blurRad="50800" dist="38100" dir="2700000" algn="t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a:solidFill>
                  <a:prstClr val="white"/>
                </a:solidFill>
                <a:latin typeface="Calibri" panose="020F0502020204030204"/>
                <a:ea typeface="宋体" panose="02010600030101010101" pitchFamily="2" charset="-122"/>
              </a:endParaRPr>
            </a:p>
          </p:txBody>
        </p:sp>
        <p:sp>
          <p:nvSpPr>
            <p:cNvPr id="26" name="矩形 25"/>
            <p:cNvSpPr/>
            <p:nvPr/>
          </p:nvSpPr>
          <p:spPr>
            <a:xfrm>
              <a:off x="6046" y="2686"/>
              <a:ext cx="7156" cy="1307"/>
            </a:xfrm>
            <a:prstGeom prst="rect">
              <a:avLst/>
            </a:prstGeom>
          </p:spPr>
          <p:txBody>
            <a:bodyPr wrap="square">
              <a:spAutoFit/>
            </a:bodyPr>
            <a:lstStyle/>
            <a:p>
              <a:pPr algn="ctr" defTabSz="1219200"/>
              <a:r>
                <a:rPr lang="zh-CN" altLang="en-US" sz="2400" b="1"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rPr>
                <a:t>NAT基金会与创始生态合伙人</a:t>
              </a:r>
              <a:endParaRPr lang="zh-CN" altLang="en-US" sz="2400" b="1"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endParaRPr>
            </a:p>
            <a:p>
              <a:pPr algn="ctr" defTabSz="1219200"/>
              <a:r>
                <a:rPr lang="zh-CN" altLang="en-US" sz="2400" b="1"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rPr>
                <a:t>向社会承诺</a:t>
              </a:r>
              <a:endParaRPr lang="zh-CN" altLang="en-US" sz="2400" b="1"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endParaRPr>
            </a:p>
          </p:txBody>
        </p:sp>
        <p:cxnSp>
          <p:nvCxnSpPr>
            <p:cNvPr id="27" name="直接连接符 26"/>
            <p:cNvCxnSpPr/>
            <p:nvPr/>
          </p:nvCxnSpPr>
          <p:spPr>
            <a:xfrm>
              <a:off x="8390" y="2728"/>
              <a:ext cx="3659"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矩形 27"/>
            <p:cNvSpPr/>
            <p:nvPr/>
          </p:nvSpPr>
          <p:spPr>
            <a:xfrm>
              <a:off x="5246" y="4132"/>
              <a:ext cx="9247" cy="4070"/>
            </a:xfrm>
            <a:prstGeom prst="rect">
              <a:avLst/>
            </a:prstGeom>
          </p:spPr>
          <p:txBody>
            <a:bodyPr wrap="square">
              <a:spAutoFit/>
            </a:bodyPr>
            <a:lstStyle/>
            <a:p>
              <a:pPr defTabSz="1219200">
                <a:lnSpc>
                  <a:spcPct val="150000"/>
                </a:lnSpc>
              </a:pPr>
              <a:r>
                <a:rPr lang="zh-CN" altLang="en-US"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rPr>
                <a:t>NAT将绑定由实体企业提供的产品和服务，如NAT价格由于市场波动低于发行价，NAT持有者仍可以按发行价申请置换锚定的产品和服务，以保障基本投资权益。如NAT价格得到市场和用户的认可而上涨，则持有者可按NAT的交易价兑换积分消费置换应用或直接在交易平台售出获利，基金会将不遗余力地充分保障投资者的利益。</a:t>
              </a:r>
              <a:endParaRPr lang="zh-CN" altLang="en-US"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endParaRPr>
            </a:p>
          </p:txBody>
        </p:sp>
        <p:grpSp>
          <p:nvGrpSpPr>
            <p:cNvPr id="29" name="组合 28"/>
            <p:cNvGrpSpPr/>
            <p:nvPr/>
          </p:nvGrpSpPr>
          <p:grpSpPr>
            <a:xfrm rot="563178">
              <a:off x="11101" y="8333"/>
              <a:ext cx="1722" cy="1180"/>
              <a:chOff x="4408493" y="2934724"/>
              <a:chExt cx="185738" cy="179784"/>
            </a:xfrm>
            <a:gradFill>
              <a:gsLst>
                <a:gs pos="50000">
                  <a:srgbClr val="F4DEBE"/>
                </a:gs>
                <a:gs pos="0">
                  <a:srgbClr val="D9A96A"/>
                </a:gs>
                <a:gs pos="100000">
                  <a:srgbClr val="F5E3C9"/>
                </a:gs>
              </a:gsLst>
              <a:lin ang="5400000" scaled="1"/>
            </a:gradFill>
          </p:grpSpPr>
          <p:sp>
            <p:nvSpPr>
              <p:cNvPr id="30" name="Freeform 568"/>
              <p:cNvSpPr>
                <a:spLocks noEditPoints="1"/>
              </p:cNvSpPr>
              <p:nvPr/>
            </p:nvSpPr>
            <p:spPr bwMode="auto">
              <a:xfrm>
                <a:off x="4501362" y="2934724"/>
                <a:ext cx="92869" cy="165497"/>
              </a:xfrm>
              <a:custGeom>
                <a:avLst/>
                <a:gdLst>
                  <a:gd name="T0" fmla="*/ 25 w 33"/>
                  <a:gd name="T1" fmla="*/ 4 h 59"/>
                  <a:gd name="T2" fmla="*/ 32 w 33"/>
                  <a:gd name="T3" fmla="*/ 7 h 59"/>
                  <a:gd name="T4" fmla="*/ 33 w 33"/>
                  <a:gd name="T5" fmla="*/ 7 h 59"/>
                  <a:gd name="T6" fmla="*/ 33 w 33"/>
                  <a:gd name="T7" fmla="*/ 9 h 59"/>
                  <a:gd name="T8" fmla="*/ 26 w 33"/>
                  <a:gd name="T9" fmla="*/ 32 h 59"/>
                  <a:gd name="T10" fmla="*/ 22 w 33"/>
                  <a:gd name="T11" fmla="*/ 30 h 59"/>
                  <a:gd name="T12" fmla="*/ 29 w 33"/>
                  <a:gd name="T13" fmla="*/ 10 h 59"/>
                  <a:gd name="T14" fmla="*/ 26 w 33"/>
                  <a:gd name="T15" fmla="*/ 9 h 59"/>
                  <a:gd name="T16" fmla="*/ 19 w 33"/>
                  <a:gd name="T17" fmla="*/ 7 h 59"/>
                  <a:gd name="T18" fmla="*/ 13 w 33"/>
                  <a:gd name="T19" fmla="*/ 5 h 59"/>
                  <a:gd name="T20" fmla="*/ 19 w 33"/>
                  <a:gd name="T21" fmla="*/ 0 h 59"/>
                  <a:gd name="T22" fmla="*/ 24 w 33"/>
                  <a:gd name="T23" fmla="*/ 2 h 59"/>
                  <a:gd name="T24" fmla="*/ 25 w 33"/>
                  <a:gd name="T25" fmla="*/ 4 h 59"/>
                  <a:gd name="T26" fmla="*/ 12 w 33"/>
                  <a:gd name="T27" fmla="*/ 7 h 59"/>
                  <a:gd name="T28" fmla="*/ 1 w 33"/>
                  <a:gd name="T29" fmla="*/ 38 h 59"/>
                  <a:gd name="T30" fmla="*/ 14 w 33"/>
                  <a:gd name="T31" fmla="*/ 43 h 59"/>
                  <a:gd name="T32" fmla="*/ 25 w 33"/>
                  <a:gd name="T33" fmla="*/ 12 h 59"/>
                  <a:gd name="T34" fmla="*/ 12 w 33"/>
                  <a:gd name="T35" fmla="*/ 7 h 59"/>
                  <a:gd name="T36" fmla="*/ 0 w 33"/>
                  <a:gd name="T37" fmla="*/ 41 h 59"/>
                  <a:gd name="T38" fmla="*/ 14 w 33"/>
                  <a:gd name="T39" fmla="*/ 46 h 59"/>
                  <a:gd name="T40" fmla="*/ 6 w 33"/>
                  <a:gd name="T41" fmla="*/ 56 h 59"/>
                  <a:gd name="T42" fmla="*/ 5 w 33"/>
                  <a:gd name="T43" fmla="*/ 55 h 59"/>
                  <a:gd name="T44" fmla="*/ 3 w 33"/>
                  <a:gd name="T45" fmla="*/ 59 h 59"/>
                  <a:gd name="T46" fmla="*/ 1 w 33"/>
                  <a:gd name="T47" fmla="*/ 58 h 59"/>
                  <a:gd name="T48" fmla="*/ 1 w 33"/>
                  <a:gd name="T49" fmla="*/ 54 h 59"/>
                  <a:gd name="T50" fmla="*/ 1 w 33"/>
                  <a:gd name="T51" fmla="*/ 54 h 59"/>
                  <a:gd name="T52" fmla="*/ 0 w 33"/>
                  <a:gd name="T53" fmla="*/ 4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3" h="59">
                    <a:moveTo>
                      <a:pt x="25" y="4"/>
                    </a:moveTo>
                    <a:cubicBezTo>
                      <a:pt x="32" y="7"/>
                      <a:pt x="32" y="7"/>
                      <a:pt x="32" y="7"/>
                    </a:cubicBezTo>
                    <a:cubicBezTo>
                      <a:pt x="33" y="7"/>
                      <a:pt x="33" y="7"/>
                      <a:pt x="33" y="7"/>
                    </a:cubicBezTo>
                    <a:cubicBezTo>
                      <a:pt x="33" y="9"/>
                      <a:pt x="33" y="9"/>
                      <a:pt x="33" y="9"/>
                    </a:cubicBezTo>
                    <a:cubicBezTo>
                      <a:pt x="33" y="17"/>
                      <a:pt x="31" y="25"/>
                      <a:pt x="26" y="32"/>
                    </a:cubicBezTo>
                    <a:cubicBezTo>
                      <a:pt x="22" y="30"/>
                      <a:pt x="22" y="30"/>
                      <a:pt x="22" y="30"/>
                    </a:cubicBezTo>
                    <a:cubicBezTo>
                      <a:pt x="26" y="24"/>
                      <a:pt x="28" y="17"/>
                      <a:pt x="29" y="10"/>
                    </a:cubicBezTo>
                    <a:cubicBezTo>
                      <a:pt x="26" y="9"/>
                      <a:pt x="26" y="9"/>
                      <a:pt x="26" y="9"/>
                    </a:cubicBezTo>
                    <a:cubicBezTo>
                      <a:pt x="19" y="7"/>
                      <a:pt x="19" y="7"/>
                      <a:pt x="19" y="7"/>
                    </a:cubicBezTo>
                    <a:cubicBezTo>
                      <a:pt x="13" y="5"/>
                      <a:pt x="13" y="5"/>
                      <a:pt x="13" y="5"/>
                    </a:cubicBezTo>
                    <a:cubicBezTo>
                      <a:pt x="19" y="0"/>
                      <a:pt x="19" y="0"/>
                      <a:pt x="19" y="0"/>
                    </a:cubicBezTo>
                    <a:cubicBezTo>
                      <a:pt x="24" y="2"/>
                      <a:pt x="24" y="2"/>
                      <a:pt x="24" y="2"/>
                    </a:cubicBezTo>
                    <a:cubicBezTo>
                      <a:pt x="25" y="4"/>
                      <a:pt x="25" y="4"/>
                      <a:pt x="25" y="4"/>
                    </a:cubicBezTo>
                    <a:close/>
                    <a:moveTo>
                      <a:pt x="12" y="7"/>
                    </a:moveTo>
                    <a:cubicBezTo>
                      <a:pt x="6" y="17"/>
                      <a:pt x="3" y="27"/>
                      <a:pt x="1" y="38"/>
                    </a:cubicBezTo>
                    <a:cubicBezTo>
                      <a:pt x="6" y="40"/>
                      <a:pt x="10" y="42"/>
                      <a:pt x="14" y="43"/>
                    </a:cubicBezTo>
                    <a:cubicBezTo>
                      <a:pt x="20" y="33"/>
                      <a:pt x="23" y="23"/>
                      <a:pt x="25" y="12"/>
                    </a:cubicBezTo>
                    <a:cubicBezTo>
                      <a:pt x="21" y="11"/>
                      <a:pt x="17" y="9"/>
                      <a:pt x="12" y="7"/>
                    </a:cubicBezTo>
                    <a:close/>
                    <a:moveTo>
                      <a:pt x="0" y="41"/>
                    </a:moveTo>
                    <a:cubicBezTo>
                      <a:pt x="14" y="46"/>
                      <a:pt x="14" y="46"/>
                      <a:pt x="14" y="46"/>
                    </a:cubicBezTo>
                    <a:cubicBezTo>
                      <a:pt x="6" y="56"/>
                      <a:pt x="6" y="56"/>
                      <a:pt x="6" y="56"/>
                    </a:cubicBezTo>
                    <a:cubicBezTo>
                      <a:pt x="5" y="55"/>
                      <a:pt x="5" y="55"/>
                      <a:pt x="5" y="55"/>
                    </a:cubicBezTo>
                    <a:cubicBezTo>
                      <a:pt x="3" y="59"/>
                      <a:pt x="3" y="59"/>
                      <a:pt x="3" y="59"/>
                    </a:cubicBezTo>
                    <a:cubicBezTo>
                      <a:pt x="1" y="58"/>
                      <a:pt x="1" y="58"/>
                      <a:pt x="1" y="58"/>
                    </a:cubicBezTo>
                    <a:cubicBezTo>
                      <a:pt x="1" y="54"/>
                      <a:pt x="1" y="54"/>
                      <a:pt x="1" y="54"/>
                    </a:cubicBezTo>
                    <a:cubicBezTo>
                      <a:pt x="1" y="54"/>
                      <a:pt x="1" y="54"/>
                      <a:pt x="1" y="54"/>
                    </a:cubicBezTo>
                    <a:lnTo>
                      <a:pt x="0"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1219200"/>
                <a:endParaRPr lang="zh-CN" altLang="en-US">
                  <a:solidFill>
                    <a:prstClr val="black"/>
                  </a:solidFill>
                  <a:latin typeface="Calibri" panose="020F0502020204030204"/>
                  <a:ea typeface="宋体" panose="02010600030101010101" pitchFamily="2" charset="-122"/>
                </a:endParaRPr>
              </a:p>
            </p:txBody>
          </p:sp>
          <p:sp>
            <p:nvSpPr>
              <p:cNvPr id="31" name="Freeform 569"/>
              <p:cNvSpPr/>
              <p:nvPr/>
            </p:nvSpPr>
            <p:spPr bwMode="auto">
              <a:xfrm>
                <a:off x="4408493" y="2993064"/>
                <a:ext cx="90488" cy="121444"/>
              </a:xfrm>
              <a:custGeom>
                <a:avLst/>
                <a:gdLst>
                  <a:gd name="T0" fmla="*/ 0 w 32"/>
                  <a:gd name="T1" fmla="*/ 27 h 43"/>
                  <a:gd name="T2" fmla="*/ 12 w 32"/>
                  <a:gd name="T3" fmla="*/ 18 h 43"/>
                  <a:gd name="T4" fmla="*/ 12 w 32"/>
                  <a:gd name="T5" fmla="*/ 22 h 43"/>
                  <a:gd name="T6" fmla="*/ 10 w 32"/>
                  <a:gd name="T7" fmla="*/ 29 h 43"/>
                  <a:gd name="T8" fmla="*/ 14 w 32"/>
                  <a:gd name="T9" fmla="*/ 26 h 43"/>
                  <a:gd name="T10" fmla="*/ 21 w 32"/>
                  <a:gd name="T11" fmla="*/ 23 h 43"/>
                  <a:gd name="T12" fmla="*/ 23 w 32"/>
                  <a:gd name="T13" fmla="*/ 27 h 43"/>
                  <a:gd name="T14" fmla="*/ 18 w 32"/>
                  <a:gd name="T15" fmla="*/ 33 h 43"/>
                  <a:gd name="T16" fmla="*/ 15 w 32"/>
                  <a:gd name="T17" fmla="*/ 37 h 43"/>
                  <a:gd name="T18" fmla="*/ 18 w 32"/>
                  <a:gd name="T19" fmla="*/ 35 h 43"/>
                  <a:gd name="T20" fmla="*/ 21 w 32"/>
                  <a:gd name="T21" fmla="*/ 33 h 43"/>
                  <a:gd name="T22" fmla="*/ 25 w 32"/>
                  <a:gd name="T23" fmla="*/ 36 h 43"/>
                  <a:gd name="T24" fmla="*/ 32 w 32"/>
                  <a:gd name="T25" fmla="*/ 36 h 43"/>
                  <a:gd name="T26" fmla="*/ 32 w 32"/>
                  <a:gd name="T27" fmla="*/ 41 h 43"/>
                  <a:gd name="T28" fmla="*/ 21 w 32"/>
                  <a:gd name="T29" fmla="*/ 38 h 43"/>
                  <a:gd name="T30" fmla="*/ 20 w 32"/>
                  <a:gd name="T31" fmla="*/ 39 h 43"/>
                  <a:gd name="T32" fmla="*/ 12 w 32"/>
                  <a:gd name="T33" fmla="*/ 42 h 43"/>
                  <a:gd name="T34" fmla="*/ 10 w 32"/>
                  <a:gd name="T35" fmla="*/ 37 h 43"/>
                  <a:gd name="T36" fmla="*/ 13 w 32"/>
                  <a:gd name="T37" fmla="*/ 32 h 43"/>
                  <a:gd name="T38" fmla="*/ 10 w 32"/>
                  <a:gd name="T39" fmla="*/ 34 h 43"/>
                  <a:gd name="T40" fmla="*/ 6 w 32"/>
                  <a:gd name="T41" fmla="*/ 31 h 43"/>
                  <a:gd name="T42" fmla="*/ 8 w 32"/>
                  <a:gd name="T43" fmla="*/ 22 h 43"/>
                  <a:gd name="T44" fmla="*/ 4 w 32"/>
                  <a:gd name="T45" fmla="*/ 29 h 43"/>
                  <a:gd name="T46" fmla="*/ 0 w 32"/>
                  <a:gd name="T47" fmla="*/ 2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43">
                    <a:moveTo>
                      <a:pt x="0" y="27"/>
                    </a:moveTo>
                    <a:cubicBezTo>
                      <a:pt x="0" y="27"/>
                      <a:pt x="15" y="0"/>
                      <a:pt x="12" y="18"/>
                    </a:cubicBezTo>
                    <a:cubicBezTo>
                      <a:pt x="12" y="19"/>
                      <a:pt x="12" y="20"/>
                      <a:pt x="12" y="22"/>
                    </a:cubicBezTo>
                    <a:cubicBezTo>
                      <a:pt x="11" y="24"/>
                      <a:pt x="11" y="27"/>
                      <a:pt x="10" y="29"/>
                    </a:cubicBezTo>
                    <a:cubicBezTo>
                      <a:pt x="12" y="28"/>
                      <a:pt x="13" y="27"/>
                      <a:pt x="14" y="26"/>
                    </a:cubicBezTo>
                    <a:cubicBezTo>
                      <a:pt x="17" y="25"/>
                      <a:pt x="20" y="23"/>
                      <a:pt x="21" y="23"/>
                    </a:cubicBezTo>
                    <a:cubicBezTo>
                      <a:pt x="23" y="24"/>
                      <a:pt x="23" y="25"/>
                      <a:pt x="23" y="27"/>
                    </a:cubicBezTo>
                    <a:cubicBezTo>
                      <a:pt x="22" y="28"/>
                      <a:pt x="20" y="31"/>
                      <a:pt x="18" y="33"/>
                    </a:cubicBezTo>
                    <a:cubicBezTo>
                      <a:pt x="17" y="35"/>
                      <a:pt x="15" y="36"/>
                      <a:pt x="15" y="37"/>
                    </a:cubicBezTo>
                    <a:cubicBezTo>
                      <a:pt x="16" y="37"/>
                      <a:pt x="17" y="36"/>
                      <a:pt x="18" y="35"/>
                    </a:cubicBezTo>
                    <a:cubicBezTo>
                      <a:pt x="19" y="34"/>
                      <a:pt x="20" y="34"/>
                      <a:pt x="21" y="33"/>
                    </a:cubicBezTo>
                    <a:cubicBezTo>
                      <a:pt x="23" y="33"/>
                      <a:pt x="24" y="34"/>
                      <a:pt x="25" y="36"/>
                    </a:cubicBezTo>
                    <a:cubicBezTo>
                      <a:pt x="25" y="37"/>
                      <a:pt x="32" y="36"/>
                      <a:pt x="32" y="36"/>
                    </a:cubicBezTo>
                    <a:cubicBezTo>
                      <a:pt x="32" y="41"/>
                      <a:pt x="32" y="41"/>
                      <a:pt x="32" y="41"/>
                    </a:cubicBezTo>
                    <a:cubicBezTo>
                      <a:pt x="32" y="41"/>
                      <a:pt x="24" y="42"/>
                      <a:pt x="21" y="38"/>
                    </a:cubicBezTo>
                    <a:cubicBezTo>
                      <a:pt x="21" y="39"/>
                      <a:pt x="21" y="39"/>
                      <a:pt x="20" y="39"/>
                    </a:cubicBezTo>
                    <a:cubicBezTo>
                      <a:pt x="18" y="41"/>
                      <a:pt x="15" y="43"/>
                      <a:pt x="12" y="42"/>
                    </a:cubicBezTo>
                    <a:cubicBezTo>
                      <a:pt x="9" y="41"/>
                      <a:pt x="9" y="40"/>
                      <a:pt x="10" y="37"/>
                    </a:cubicBezTo>
                    <a:cubicBezTo>
                      <a:pt x="10" y="36"/>
                      <a:pt x="11" y="34"/>
                      <a:pt x="13" y="32"/>
                    </a:cubicBezTo>
                    <a:cubicBezTo>
                      <a:pt x="12" y="33"/>
                      <a:pt x="11" y="33"/>
                      <a:pt x="10" y="34"/>
                    </a:cubicBezTo>
                    <a:cubicBezTo>
                      <a:pt x="8" y="34"/>
                      <a:pt x="7" y="33"/>
                      <a:pt x="6" y="31"/>
                    </a:cubicBezTo>
                    <a:cubicBezTo>
                      <a:pt x="5" y="29"/>
                      <a:pt x="7" y="25"/>
                      <a:pt x="8" y="22"/>
                    </a:cubicBezTo>
                    <a:cubicBezTo>
                      <a:pt x="8" y="19"/>
                      <a:pt x="4" y="29"/>
                      <a:pt x="4" y="29"/>
                    </a:cubicBezTo>
                    <a:lnTo>
                      <a:pt x="0"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1219200"/>
                <a:endParaRPr lang="zh-CN" altLang="en-US">
                  <a:solidFill>
                    <a:prstClr val="black"/>
                  </a:solidFill>
                  <a:latin typeface="Calibri" panose="020F0502020204030204"/>
                  <a:ea typeface="宋体" panose="02010600030101010101" pitchFamily="2" charset="-122"/>
                </a:endParaRPr>
              </a:p>
            </p:txBody>
          </p:sp>
        </p:grpSp>
      </p:gr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000"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文本框 48"/>
          <p:cNvSpPr txBox="1">
            <a:spLocks noChangeArrowheads="1"/>
          </p:cNvSpPr>
          <p:nvPr/>
        </p:nvSpPr>
        <p:spPr bwMode="auto">
          <a:xfrm>
            <a:off x="3973195" y="348615"/>
            <a:ext cx="4702175"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Lao UI" panose="020B0502040204020203" pitchFamily="34" charset="0"/>
                <a:ea typeface="微软雅黑" panose="020B0503020204020204" charset="-122"/>
              </a:defRPr>
            </a:lvl1pPr>
            <a:lvl2pPr marL="742950" indent="-285750">
              <a:defRPr sz="1300">
                <a:solidFill>
                  <a:schemeClr val="tx1"/>
                </a:solidFill>
                <a:latin typeface="Lao UI" panose="020B0502040204020203" pitchFamily="34" charset="0"/>
                <a:ea typeface="微软雅黑" panose="020B0503020204020204" charset="-122"/>
              </a:defRPr>
            </a:lvl2pPr>
            <a:lvl3pPr marL="1143000" indent="-228600">
              <a:defRPr sz="1300">
                <a:solidFill>
                  <a:schemeClr val="tx1"/>
                </a:solidFill>
                <a:latin typeface="Lao UI" panose="020B0502040204020203" pitchFamily="34" charset="0"/>
                <a:ea typeface="微软雅黑" panose="020B0503020204020204" charset="-122"/>
              </a:defRPr>
            </a:lvl3pPr>
            <a:lvl4pPr marL="1600200" indent="-228600">
              <a:defRPr sz="1300">
                <a:solidFill>
                  <a:schemeClr val="tx1"/>
                </a:solidFill>
                <a:latin typeface="Lao UI" panose="020B0502040204020203" pitchFamily="34" charset="0"/>
                <a:ea typeface="微软雅黑" panose="020B0503020204020204" charset="-122"/>
              </a:defRPr>
            </a:lvl4pPr>
            <a:lvl5pPr marL="2057400" indent="-228600">
              <a:defRPr sz="1300">
                <a:solidFill>
                  <a:schemeClr val="tx1"/>
                </a:solidFill>
                <a:latin typeface="Lao UI" panose="020B0502040204020203" pitchFamily="34" charset="0"/>
                <a:ea typeface="微软雅黑" panose="020B0503020204020204" charset="-122"/>
              </a:defRPr>
            </a:lvl5pPr>
            <a:lvl6pPr marL="25146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6pPr>
            <a:lvl7pPr marL="29718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7pPr>
            <a:lvl8pPr marL="34290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8pPr>
            <a:lvl9pPr marL="38862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9pPr>
          </a:lstStyle>
          <a:p>
            <a:pPr>
              <a:defRPr/>
            </a:pPr>
            <a:r>
              <a:rPr lang="en-US" altLang="zh-CN" sz="3200" dirty="0">
                <a:gradFill>
                  <a:gsLst>
                    <a:gs pos="47700">
                      <a:srgbClr val="F4DEBE"/>
                    </a:gs>
                    <a:gs pos="0">
                      <a:srgbClr val="D9A96A"/>
                    </a:gs>
                    <a:gs pos="100000">
                      <a:srgbClr val="F5E3C9"/>
                    </a:gs>
                  </a:gsLst>
                  <a:lin ang="5400000" scaled="0"/>
                </a:gradFill>
                <a:latin typeface="Arial Black" panose="020B0A04020102020204" charset="0"/>
                <a:ea typeface="方正小标宋简体" panose="02000000000000000000" charset="-122"/>
                <a:cs typeface="Arial Black" panose="020B0A04020102020204" charset="0"/>
                <a:sym typeface="+mn-ea"/>
              </a:rPr>
              <a:t>NAT </a:t>
            </a:r>
            <a:r>
              <a:rPr lang="zh-CN" altLang="en-US" sz="3200" dirty="0">
                <a:gradFill>
                  <a:gsLst>
                    <a:gs pos="47700">
                      <a:srgbClr val="F4DEBE"/>
                    </a:gs>
                    <a:gs pos="0">
                      <a:srgbClr val="D9A96A"/>
                    </a:gs>
                    <a:gs pos="100000">
                      <a:srgbClr val="F5E3C9"/>
                    </a:gs>
                  </a:gsLst>
                  <a:lin ang="5400000" scaled="0"/>
                </a:gradFill>
                <a:latin typeface="Arial Black" panose="020B0A04020102020204" charset="0"/>
                <a:ea typeface="方正小标宋简体" panose="02000000000000000000" charset="-122"/>
                <a:cs typeface="Arial Black" panose="020B0A04020102020204" charset="0"/>
                <a:sym typeface="+mn-ea"/>
              </a:rPr>
              <a:t>Genesis首次分配</a:t>
            </a:r>
            <a:endParaRPr lang="zh-CN" altLang="en-US" sz="3200" dirty="0">
              <a:gradFill>
                <a:gsLst>
                  <a:gs pos="47700">
                    <a:srgbClr val="F4DEBE"/>
                  </a:gs>
                  <a:gs pos="0">
                    <a:srgbClr val="D9A96A"/>
                  </a:gs>
                  <a:gs pos="100000">
                    <a:srgbClr val="F5E3C9"/>
                  </a:gs>
                </a:gsLst>
                <a:lin ang="5400000" scaled="0"/>
              </a:gradFill>
              <a:latin typeface="Arial Black" panose="020B0A04020102020204" charset="0"/>
              <a:ea typeface="方正小标宋简体" panose="02000000000000000000" charset="-122"/>
              <a:cs typeface="Arial Black" panose="020B0A04020102020204" charset="0"/>
              <a:sym typeface="+mn-ea"/>
            </a:endParaRPr>
          </a:p>
        </p:txBody>
      </p:sp>
      <p:cxnSp>
        <p:nvCxnSpPr>
          <p:cNvPr id="94" name="直接连接符 93"/>
          <p:cNvCxnSpPr/>
          <p:nvPr/>
        </p:nvCxnSpPr>
        <p:spPr>
          <a:xfrm>
            <a:off x="8606413"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2580449"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a:off x="1174750" y="1681480"/>
            <a:ext cx="1864995" cy="1624925"/>
            <a:chOff x="621824" y="1346200"/>
            <a:chExt cx="1249117" cy="1218912"/>
          </a:xfrm>
        </p:grpSpPr>
        <p:sp>
          <p:nvSpPr>
            <p:cNvPr id="7" name="矩形 6"/>
            <p:cNvSpPr/>
            <p:nvPr/>
          </p:nvSpPr>
          <p:spPr>
            <a:xfrm>
              <a:off x="622300" y="1346200"/>
              <a:ext cx="1248641" cy="1218912"/>
            </a:xfrm>
            <a:prstGeom prst="rect">
              <a:avLst/>
            </a:prstGeom>
            <a:noFill/>
            <a:ln>
              <a:solidFill>
                <a:srgbClr val="F4DEBE"/>
              </a:solidFill>
            </a:ln>
            <a:effectLst>
              <a:outerShdw blurRad="50800" dist="38100" dir="2700000" algn="t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a:solidFill>
                  <a:prstClr val="white"/>
                </a:solidFill>
                <a:latin typeface="Calibri" panose="020F0502020204030204"/>
                <a:ea typeface="宋体" panose="02010600030101010101" pitchFamily="2" charset="-122"/>
              </a:endParaRPr>
            </a:p>
          </p:txBody>
        </p:sp>
        <p:sp>
          <p:nvSpPr>
            <p:cNvPr id="9" name="矩形 8"/>
            <p:cNvSpPr/>
            <p:nvPr/>
          </p:nvSpPr>
          <p:spPr>
            <a:xfrm>
              <a:off x="621824" y="1880772"/>
              <a:ext cx="1248641" cy="483957"/>
            </a:xfrm>
            <a:prstGeom prst="rect">
              <a:avLst/>
            </a:prstGeom>
          </p:spPr>
          <p:txBody>
            <a:bodyPr wrap="square">
              <a:spAutoFit/>
            </a:bodyPr>
            <a:lstStyle/>
            <a:p>
              <a:pPr algn="ctr" defTabSz="1219200"/>
              <a:r>
                <a:rPr lang="en-US" altLang="zh-CN"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rPr>
                <a:t>6,193,690,081</a:t>
              </a:r>
              <a:endParaRPr lang="en-US" altLang="zh-CN"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endParaRPr>
            </a:p>
            <a:p>
              <a:pPr algn="ctr" defTabSz="1219200"/>
              <a:r>
                <a:rPr lang="zh-CN" altLang="en-US"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rPr>
                <a:t>枚</a:t>
              </a:r>
              <a:endParaRPr lang="zh-CN" altLang="en-US"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endParaRPr>
            </a:p>
          </p:txBody>
        </p:sp>
        <p:sp>
          <p:nvSpPr>
            <p:cNvPr id="10" name="矩形 9"/>
            <p:cNvSpPr/>
            <p:nvPr/>
          </p:nvSpPr>
          <p:spPr>
            <a:xfrm>
              <a:off x="773014" y="1496978"/>
              <a:ext cx="947261" cy="299139"/>
            </a:xfrm>
            <a:prstGeom prst="rect">
              <a:avLst/>
            </a:prstGeom>
          </p:spPr>
          <p:txBody>
            <a:bodyPr wrap="square">
              <a:spAutoFit/>
            </a:bodyPr>
            <a:lstStyle/>
            <a:p>
              <a:pPr algn="ctr" defTabSz="1219200"/>
              <a:r>
                <a:rPr lang="en-US" altLang="zh-CN" sz="2000"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rPr>
                <a:t>NAT</a:t>
              </a:r>
              <a:r>
                <a:rPr lang="zh-CN" altLang="en-US" sz="2000" b="1"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rPr>
                <a:t>总量</a:t>
              </a:r>
              <a:endParaRPr lang="zh-CN" altLang="en-US" sz="2000" b="1"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endParaRPr>
            </a:p>
          </p:txBody>
        </p:sp>
      </p:grpSp>
      <p:grpSp>
        <p:nvGrpSpPr>
          <p:cNvPr id="11" name="组合 10"/>
          <p:cNvGrpSpPr/>
          <p:nvPr/>
        </p:nvGrpSpPr>
        <p:grpSpPr>
          <a:xfrm>
            <a:off x="3225800" y="1681480"/>
            <a:ext cx="2087245" cy="1624965"/>
            <a:chOff x="1941080" y="1346200"/>
            <a:chExt cx="1267691" cy="1218912"/>
          </a:xfrm>
        </p:grpSpPr>
        <p:sp>
          <p:nvSpPr>
            <p:cNvPr id="12" name="矩形 11"/>
            <p:cNvSpPr/>
            <p:nvPr/>
          </p:nvSpPr>
          <p:spPr>
            <a:xfrm>
              <a:off x="1960130" y="1346200"/>
              <a:ext cx="1248641" cy="1218912"/>
            </a:xfrm>
            <a:prstGeom prst="rect">
              <a:avLst/>
            </a:prstGeom>
            <a:noFill/>
            <a:ln>
              <a:solidFill>
                <a:srgbClr val="F4DEBE"/>
              </a:solidFill>
            </a:ln>
            <a:effectLst>
              <a:outerShdw blurRad="50800" dist="38100" dir="2700000" algn="t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a:solidFill>
                  <a:prstClr val="white"/>
                </a:solidFill>
                <a:latin typeface="Calibri" panose="020F0502020204030204"/>
                <a:ea typeface="宋体" panose="02010600030101010101" pitchFamily="2" charset="-122"/>
              </a:endParaRPr>
            </a:p>
          </p:txBody>
        </p:sp>
        <p:sp>
          <p:nvSpPr>
            <p:cNvPr id="14" name="矩形 13"/>
            <p:cNvSpPr/>
            <p:nvPr/>
          </p:nvSpPr>
          <p:spPr>
            <a:xfrm>
              <a:off x="1941080" y="1505019"/>
              <a:ext cx="1267667" cy="276268"/>
            </a:xfrm>
            <a:prstGeom prst="rect">
              <a:avLst/>
            </a:prstGeom>
          </p:spPr>
          <p:txBody>
            <a:bodyPr wrap="square">
              <a:spAutoFit/>
            </a:bodyPr>
            <a:lstStyle/>
            <a:p>
              <a:pPr algn="ctr" defTabSz="1219200"/>
              <a:r>
                <a:rPr lang="zh-CN" altLang="en-US"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rPr>
                <a:t>Staking奖励预留</a:t>
              </a:r>
              <a:endParaRPr lang="zh-CN" altLang="en-US"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endParaRPr>
            </a:p>
          </p:txBody>
        </p:sp>
        <p:sp>
          <p:nvSpPr>
            <p:cNvPr id="15" name="矩形 14"/>
            <p:cNvSpPr/>
            <p:nvPr/>
          </p:nvSpPr>
          <p:spPr>
            <a:xfrm>
              <a:off x="1941080" y="1922462"/>
              <a:ext cx="1248251" cy="497282"/>
            </a:xfrm>
            <a:prstGeom prst="rect">
              <a:avLst/>
            </a:prstGeom>
          </p:spPr>
          <p:txBody>
            <a:bodyPr wrap="square">
              <a:spAutoFit/>
            </a:bodyPr>
            <a:lstStyle/>
            <a:p>
              <a:pPr algn="ctr" defTabSz="1219200"/>
              <a:r>
                <a:rPr lang="en-US" altLang="zh-CN" sz="186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rPr>
                <a:t>3,096,845,041</a:t>
              </a:r>
              <a:endParaRPr lang="en-US" altLang="zh-CN" sz="186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endParaRPr>
            </a:p>
            <a:p>
              <a:pPr algn="ctr" defTabSz="1219200"/>
              <a:r>
                <a:rPr lang="en-US" altLang="zh-CN" sz="186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rPr>
                <a:t>枚</a:t>
              </a:r>
              <a:endParaRPr lang="en-US" altLang="zh-CN" sz="186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endParaRPr>
            </a:p>
          </p:txBody>
        </p:sp>
      </p:grpSp>
      <p:grpSp>
        <p:nvGrpSpPr>
          <p:cNvPr id="16" name="组合 15"/>
          <p:cNvGrpSpPr/>
          <p:nvPr/>
        </p:nvGrpSpPr>
        <p:grpSpPr>
          <a:xfrm>
            <a:off x="1056640" y="3755390"/>
            <a:ext cx="2158365" cy="1624965"/>
            <a:chOff x="1882430" y="2634480"/>
            <a:chExt cx="1426845" cy="1218912"/>
          </a:xfrm>
        </p:grpSpPr>
        <p:sp>
          <p:nvSpPr>
            <p:cNvPr id="17" name="矩形 16"/>
            <p:cNvSpPr/>
            <p:nvPr/>
          </p:nvSpPr>
          <p:spPr>
            <a:xfrm>
              <a:off x="1959031" y="2634480"/>
              <a:ext cx="1250042" cy="1218912"/>
            </a:xfrm>
            <a:prstGeom prst="rect">
              <a:avLst/>
            </a:prstGeom>
            <a:noFill/>
            <a:ln>
              <a:solidFill>
                <a:srgbClr val="F4DEBE"/>
              </a:solidFill>
            </a:ln>
            <a:effectLst>
              <a:outerShdw blurRad="50800" dist="38100" dir="2700000" algn="t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a:solidFill>
                  <a:prstClr val="white"/>
                </a:solidFill>
                <a:latin typeface="Calibri" panose="020F0502020204030204"/>
                <a:ea typeface="宋体" panose="02010600030101010101" pitchFamily="2" charset="-122"/>
              </a:endParaRPr>
            </a:p>
          </p:txBody>
        </p:sp>
        <p:sp>
          <p:nvSpPr>
            <p:cNvPr id="18" name="矩形 17"/>
            <p:cNvSpPr/>
            <p:nvPr/>
          </p:nvSpPr>
          <p:spPr>
            <a:xfrm>
              <a:off x="1882430" y="3150260"/>
              <a:ext cx="1426845" cy="499187"/>
            </a:xfrm>
            <a:prstGeom prst="rect">
              <a:avLst/>
            </a:prstGeom>
          </p:spPr>
          <p:txBody>
            <a:bodyPr wrap="square">
              <a:spAutoFit/>
            </a:bodyPr>
            <a:lstStyle/>
            <a:p>
              <a:pPr algn="ctr" defTabSz="1219200"/>
              <a:r>
                <a:rPr lang="zh-CN" altLang="en-US" sz="1865"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rPr>
                <a:t>495</a:t>
              </a:r>
              <a:r>
                <a:rPr lang="en-US" altLang="zh-CN" sz="186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rPr>
                <a:t>,</a:t>
              </a:r>
              <a:r>
                <a:rPr lang="zh-CN" altLang="en-US" sz="1865"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rPr>
                <a:t>495</a:t>
              </a:r>
              <a:r>
                <a:rPr lang="en-US" altLang="zh-CN" sz="186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rPr>
                <a:t>,</a:t>
              </a:r>
              <a:r>
                <a:rPr lang="zh-CN" altLang="en-US" sz="1865"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rPr>
                <a:t>206</a:t>
              </a:r>
              <a:endParaRPr lang="zh-CN" altLang="en-US" sz="1865"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endParaRPr>
            </a:p>
            <a:p>
              <a:pPr algn="ctr" defTabSz="1219200"/>
              <a:r>
                <a:rPr lang="zh-CN" altLang="en-US" sz="1865" b="1"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rPr>
                <a:t>枚</a:t>
              </a:r>
              <a:endParaRPr lang="zh-CN" altLang="en-US" sz="1865" b="1"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endParaRPr>
            </a:p>
          </p:txBody>
        </p:sp>
        <p:sp>
          <p:nvSpPr>
            <p:cNvPr id="20" name="矩形 19"/>
            <p:cNvSpPr/>
            <p:nvPr/>
          </p:nvSpPr>
          <p:spPr>
            <a:xfrm>
              <a:off x="1960060" y="2823694"/>
              <a:ext cx="1177565" cy="299131"/>
            </a:xfrm>
            <a:prstGeom prst="rect">
              <a:avLst/>
            </a:prstGeom>
          </p:spPr>
          <p:txBody>
            <a:bodyPr wrap="square">
              <a:spAutoFit/>
            </a:bodyPr>
            <a:lstStyle/>
            <a:p>
              <a:pPr algn="ctr" defTabSz="1219200"/>
              <a:r>
                <a:rPr lang="en-US" altLang="zh-CN" sz="20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rPr>
                <a:t>私募+IEO</a:t>
              </a:r>
              <a:endParaRPr lang="en-US" altLang="zh-CN" sz="20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endParaRPr>
            </a:p>
          </p:txBody>
        </p:sp>
      </p:grpSp>
      <p:grpSp>
        <p:nvGrpSpPr>
          <p:cNvPr id="21" name="组合 20"/>
          <p:cNvGrpSpPr/>
          <p:nvPr/>
        </p:nvGrpSpPr>
        <p:grpSpPr>
          <a:xfrm>
            <a:off x="3215640" y="3755390"/>
            <a:ext cx="2204720" cy="1624965"/>
            <a:chOff x="3188701" y="2820218"/>
            <a:chExt cx="1262531" cy="1218912"/>
          </a:xfrm>
        </p:grpSpPr>
        <p:sp>
          <p:nvSpPr>
            <p:cNvPr id="22" name="矩形 21"/>
            <p:cNvSpPr/>
            <p:nvPr/>
          </p:nvSpPr>
          <p:spPr>
            <a:xfrm>
              <a:off x="3240809" y="2820218"/>
              <a:ext cx="1157984" cy="1218912"/>
            </a:xfrm>
            <a:prstGeom prst="rect">
              <a:avLst/>
            </a:prstGeom>
            <a:noFill/>
            <a:ln>
              <a:solidFill>
                <a:srgbClr val="F4DEBE"/>
              </a:solidFill>
            </a:ln>
            <a:effectLst>
              <a:outerShdw blurRad="50800" dist="38100" dir="2700000" algn="t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dirty="0">
                <a:solidFill>
                  <a:prstClr val="white"/>
                </a:solidFill>
                <a:latin typeface="Calibri" panose="020F0502020204030204"/>
                <a:ea typeface="宋体" panose="02010600030101010101" pitchFamily="2" charset="-122"/>
              </a:endParaRPr>
            </a:p>
          </p:txBody>
        </p:sp>
        <p:sp>
          <p:nvSpPr>
            <p:cNvPr id="23" name="矩形 22"/>
            <p:cNvSpPr/>
            <p:nvPr/>
          </p:nvSpPr>
          <p:spPr>
            <a:xfrm>
              <a:off x="3240809" y="3336076"/>
              <a:ext cx="1157984" cy="499187"/>
            </a:xfrm>
            <a:prstGeom prst="rect">
              <a:avLst/>
            </a:prstGeom>
          </p:spPr>
          <p:txBody>
            <a:bodyPr wrap="square">
              <a:spAutoFit/>
            </a:bodyPr>
            <a:lstStyle/>
            <a:p>
              <a:pPr algn="ctr" defTabSz="1219200"/>
              <a:r>
                <a:rPr lang="zh-CN" altLang="en-US" sz="1865" b="1"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rPr>
                <a:t>1</a:t>
              </a:r>
              <a:r>
                <a:rPr lang="en-US" altLang="zh-CN" sz="186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rPr>
                <a:t>,</a:t>
              </a:r>
              <a:r>
                <a:rPr lang="zh-CN" altLang="en-US" sz="1865" b="1"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rPr>
                <a:t>238</a:t>
              </a:r>
              <a:r>
                <a:rPr lang="en-US" altLang="zh-CN" sz="186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rPr>
                <a:t>,</a:t>
              </a:r>
              <a:r>
                <a:rPr lang="zh-CN" altLang="en-US" sz="1865" b="1"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rPr>
                <a:t>738</a:t>
              </a:r>
              <a:r>
                <a:rPr lang="en-US" altLang="zh-CN" sz="186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rPr>
                <a:t>,</a:t>
              </a:r>
              <a:r>
                <a:rPr lang="zh-CN" altLang="en-US" sz="1865" b="1"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rPr>
                <a:t>016</a:t>
              </a:r>
              <a:endParaRPr lang="zh-CN" altLang="en-US" sz="1865" b="1"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endParaRPr>
            </a:p>
            <a:p>
              <a:pPr algn="ctr" defTabSz="1219200"/>
              <a:r>
                <a:rPr lang="zh-CN" altLang="en-US" sz="1865" b="1"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rPr>
                <a:t>枚</a:t>
              </a:r>
              <a:endParaRPr lang="zh-CN" altLang="en-US" sz="1865" b="1" dirty="0">
                <a:gradFill>
                  <a:gsLst>
                    <a:gs pos="50000">
                      <a:srgbClr val="F4DEBE"/>
                    </a:gs>
                    <a:gs pos="0">
                      <a:srgbClr val="D9A96A"/>
                    </a:gs>
                    <a:gs pos="100000">
                      <a:srgbClr val="F5E3C9"/>
                    </a:gs>
                  </a:gsLst>
                  <a:lin ang="5400000" scaled="1"/>
                </a:gradFill>
                <a:latin typeface="Arial Black" panose="020B0A04020102020204" charset="0"/>
                <a:ea typeface="微软雅黑" panose="020B0503020204020204" charset="-122"/>
                <a:cs typeface="Arial Black" panose="020B0A04020102020204" charset="0"/>
              </a:endParaRPr>
            </a:p>
          </p:txBody>
        </p:sp>
        <p:sp>
          <p:nvSpPr>
            <p:cNvPr id="25" name="矩形 24"/>
            <p:cNvSpPr/>
            <p:nvPr/>
          </p:nvSpPr>
          <p:spPr>
            <a:xfrm>
              <a:off x="3188701" y="3009433"/>
              <a:ext cx="1262531" cy="299131"/>
            </a:xfrm>
            <a:prstGeom prst="rect">
              <a:avLst/>
            </a:prstGeom>
          </p:spPr>
          <p:txBody>
            <a:bodyPr wrap="square">
              <a:spAutoFit/>
            </a:bodyPr>
            <a:lstStyle/>
            <a:p>
              <a:pPr algn="ctr" defTabSz="1219200"/>
              <a:r>
                <a:rPr lang="zh-CN" sz="20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rPr>
                <a:t>基金会持有</a:t>
              </a:r>
              <a:endParaRPr lang="zh-CN" sz="20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endParaRPr>
            </a:p>
          </p:txBody>
        </p:sp>
      </p:grpSp>
      <p:cxnSp>
        <p:nvCxnSpPr>
          <p:cNvPr id="27" name="直接连接符 26"/>
          <p:cNvCxnSpPr/>
          <p:nvPr/>
        </p:nvCxnSpPr>
        <p:spPr>
          <a:xfrm>
            <a:off x="8794192" y="1656203"/>
            <a:ext cx="1645185"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5464175" y="1681480"/>
            <a:ext cx="2049145" cy="1624965"/>
            <a:chOff x="1931581" y="1346200"/>
            <a:chExt cx="1277190" cy="1218912"/>
          </a:xfrm>
        </p:grpSpPr>
        <p:sp>
          <p:nvSpPr>
            <p:cNvPr id="3" name="矩形 2"/>
            <p:cNvSpPr/>
            <p:nvPr/>
          </p:nvSpPr>
          <p:spPr>
            <a:xfrm>
              <a:off x="1960130" y="1346200"/>
              <a:ext cx="1248641" cy="1218912"/>
            </a:xfrm>
            <a:prstGeom prst="rect">
              <a:avLst/>
            </a:prstGeom>
            <a:noFill/>
            <a:ln>
              <a:solidFill>
                <a:srgbClr val="F4DEBE"/>
              </a:solidFill>
            </a:ln>
            <a:effectLst>
              <a:outerShdw blurRad="50800" dist="38100" dir="2700000" algn="t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defTabSz="1219200"/>
              <a:endParaRPr lang="zh-CN" altLang="en-US" sz="2400">
                <a:solidFill>
                  <a:prstClr val="white"/>
                </a:solidFill>
                <a:latin typeface="Calibri" panose="020F0502020204030204"/>
                <a:ea typeface="宋体" panose="02010600030101010101" pitchFamily="2" charset="-122"/>
              </a:endParaRPr>
            </a:p>
          </p:txBody>
        </p:sp>
        <p:sp>
          <p:nvSpPr>
            <p:cNvPr id="4" name="矩形 3"/>
            <p:cNvSpPr/>
            <p:nvPr/>
          </p:nvSpPr>
          <p:spPr>
            <a:xfrm>
              <a:off x="1931581" y="1505019"/>
              <a:ext cx="1267667" cy="299131"/>
            </a:xfrm>
            <a:prstGeom prst="rect">
              <a:avLst/>
            </a:prstGeom>
          </p:spPr>
          <p:txBody>
            <a:bodyPr wrap="square">
              <a:spAutoFit/>
            </a:bodyPr>
            <a:p>
              <a:pPr algn="ctr" defTabSz="1219200"/>
              <a:r>
                <a:rPr lang="zh-CN" altLang="en-US" sz="20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rPr>
                <a:t>团队持有</a:t>
              </a:r>
              <a:endParaRPr lang="zh-CN" altLang="en-US" sz="20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endParaRPr>
            </a:p>
          </p:txBody>
        </p:sp>
        <p:sp>
          <p:nvSpPr>
            <p:cNvPr id="8" name="矩形 7"/>
            <p:cNvSpPr/>
            <p:nvPr/>
          </p:nvSpPr>
          <p:spPr>
            <a:xfrm>
              <a:off x="1941080" y="1922462"/>
              <a:ext cx="1248251" cy="497282"/>
            </a:xfrm>
            <a:prstGeom prst="rect">
              <a:avLst/>
            </a:prstGeom>
          </p:spPr>
          <p:txBody>
            <a:bodyPr wrap="square">
              <a:spAutoFit/>
            </a:bodyPr>
            <a:p>
              <a:pPr algn="ctr" defTabSz="1219200"/>
              <a:r>
                <a:rPr lang="en-US" altLang="zh-CN" sz="186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rPr>
                <a:t>495,495,206</a:t>
              </a:r>
              <a:endParaRPr lang="en-US" altLang="zh-CN" sz="186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endParaRPr>
            </a:p>
            <a:p>
              <a:pPr algn="ctr" defTabSz="1219200"/>
              <a:r>
                <a:rPr lang="en-US" altLang="zh-CN" sz="186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rPr>
                <a:t>枚</a:t>
              </a:r>
              <a:endParaRPr lang="en-US" altLang="zh-CN" sz="186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endParaRPr>
            </a:p>
          </p:txBody>
        </p:sp>
      </p:grpSp>
      <p:grpSp>
        <p:nvGrpSpPr>
          <p:cNvPr id="33" name="组合 32"/>
          <p:cNvGrpSpPr/>
          <p:nvPr/>
        </p:nvGrpSpPr>
        <p:grpSpPr>
          <a:xfrm>
            <a:off x="5478780" y="3755390"/>
            <a:ext cx="2034540" cy="1624965"/>
            <a:chOff x="1941080" y="1346200"/>
            <a:chExt cx="1267691" cy="1218912"/>
          </a:xfrm>
        </p:grpSpPr>
        <p:sp>
          <p:nvSpPr>
            <p:cNvPr id="34" name="矩形 33"/>
            <p:cNvSpPr/>
            <p:nvPr/>
          </p:nvSpPr>
          <p:spPr>
            <a:xfrm>
              <a:off x="1960130" y="1346200"/>
              <a:ext cx="1248641" cy="1218912"/>
            </a:xfrm>
            <a:prstGeom prst="rect">
              <a:avLst/>
            </a:prstGeom>
            <a:noFill/>
            <a:ln>
              <a:solidFill>
                <a:srgbClr val="F4DEBE"/>
              </a:solidFill>
            </a:ln>
            <a:effectLst>
              <a:outerShdw blurRad="50800" dist="38100" dir="2700000" algn="t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defTabSz="1219200"/>
              <a:endParaRPr lang="zh-CN" altLang="en-US" sz="2400">
                <a:solidFill>
                  <a:prstClr val="white"/>
                </a:solidFill>
                <a:latin typeface="Calibri" panose="020F0502020204030204"/>
                <a:ea typeface="宋体" panose="02010600030101010101" pitchFamily="2" charset="-122"/>
              </a:endParaRPr>
            </a:p>
          </p:txBody>
        </p:sp>
        <p:sp>
          <p:nvSpPr>
            <p:cNvPr id="35" name="矩形 34"/>
            <p:cNvSpPr/>
            <p:nvPr/>
          </p:nvSpPr>
          <p:spPr>
            <a:xfrm>
              <a:off x="1941080" y="1560750"/>
              <a:ext cx="1267667" cy="299131"/>
            </a:xfrm>
            <a:prstGeom prst="rect">
              <a:avLst/>
            </a:prstGeom>
          </p:spPr>
          <p:txBody>
            <a:bodyPr wrap="square">
              <a:spAutoFit/>
            </a:bodyPr>
            <a:p>
              <a:pPr algn="ctr" defTabSz="1219200"/>
              <a:r>
                <a:rPr lang="zh-CN" altLang="en-US" sz="20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rPr>
                <a:t>项目预留及推广</a:t>
              </a:r>
              <a:endParaRPr lang="zh-CN" altLang="en-US" sz="20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endParaRPr>
            </a:p>
          </p:txBody>
        </p:sp>
        <p:sp>
          <p:nvSpPr>
            <p:cNvPr id="36" name="矩形 35"/>
            <p:cNvSpPr/>
            <p:nvPr/>
          </p:nvSpPr>
          <p:spPr>
            <a:xfrm>
              <a:off x="1941080" y="1922462"/>
              <a:ext cx="1248251" cy="497282"/>
            </a:xfrm>
            <a:prstGeom prst="rect">
              <a:avLst/>
            </a:prstGeom>
          </p:spPr>
          <p:txBody>
            <a:bodyPr wrap="square">
              <a:spAutoFit/>
            </a:bodyPr>
            <a:p>
              <a:pPr algn="ctr" defTabSz="1219200"/>
              <a:r>
                <a:rPr lang="en-US" altLang="zh-CN" sz="186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rPr>
                <a:t>867,116,611</a:t>
              </a:r>
              <a:endParaRPr lang="en-US" altLang="zh-CN" sz="186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endParaRPr>
            </a:p>
            <a:p>
              <a:pPr algn="ctr" defTabSz="1219200"/>
              <a:r>
                <a:rPr lang="en-US" altLang="zh-CN" sz="186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rPr>
                <a:t>枚</a:t>
              </a:r>
              <a:endParaRPr lang="en-US" altLang="zh-CN" sz="186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endParaRPr>
            </a:p>
          </p:txBody>
        </p:sp>
      </p:grpSp>
      <p:graphicFrame>
        <p:nvGraphicFramePr>
          <p:cNvPr id="37" name="图表 36"/>
          <p:cNvGraphicFramePr/>
          <p:nvPr/>
        </p:nvGraphicFramePr>
        <p:xfrm>
          <a:off x="6893560" y="1414463"/>
          <a:ext cx="6286500" cy="4029075"/>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linds(horizontal)">
                                      <p:cBhvr>
                                        <p:cTn id="11" dur="500"/>
                                        <p:tgtEl>
                                          <p:spTgt spid="2"/>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blinds(horizontal)">
                                      <p:cBhvr>
                                        <p:cTn id="15" dur="500"/>
                                        <p:tgtEl>
                                          <p:spTgt spid="16"/>
                                        </p:tgtEl>
                                      </p:cBhvr>
                                    </p:animEffect>
                                  </p:childTnLst>
                                </p:cTn>
                              </p:par>
                            </p:childTnLst>
                          </p:cTn>
                        </p:par>
                        <p:par>
                          <p:cTn id="16" fill="hold">
                            <p:stCondLst>
                              <p:cond delay="1500"/>
                            </p:stCondLst>
                            <p:childTnLst>
                              <p:par>
                                <p:cTn id="17" presetID="3" presetClass="entr" presetSubtype="10" fill="hold"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blinds(horizontal)">
                                      <p:cBhvr>
                                        <p:cTn id="19" dur="500"/>
                                        <p:tgtEl>
                                          <p:spTgt spid="21"/>
                                        </p:tgtEl>
                                      </p:cBhvr>
                                    </p:animEffect>
                                  </p:childTnLst>
                                </p:cTn>
                              </p:par>
                            </p:childTnLst>
                          </p:cTn>
                        </p:par>
                        <p:par>
                          <p:cTn id="20" fill="hold">
                            <p:stCondLst>
                              <p:cond delay="2000"/>
                            </p:stCondLst>
                            <p:childTnLst>
                              <p:par>
                                <p:cTn id="21" presetID="3" presetClass="entr" presetSubtype="10" fill="hold" nodeType="afterEffect">
                                  <p:stCondLst>
                                    <p:cond delay="0"/>
                                  </p:stCondLst>
                                  <p:childTnLst>
                                    <p:set>
                                      <p:cBhvr>
                                        <p:cTn id="22" dur="1" fill="hold">
                                          <p:stCondLst>
                                            <p:cond delay="0"/>
                                          </p:stCondLst>
                                        </p:cTn>
                                        <p:tgtEl>
                                          <p:spTgt spid="33"/>
                                        </p:tgtEl>
                                        <p:attrNameLst>
                                          <p:attrName>style.visibility</p:attrName>
                                        </p:attrNameLst>
                                      </p:cBhvr>
                                      <p:to>
                                        <p:strVal val="visible"/>
                                      </p:to>
                                    </p:set>
                                    <p:animEffect transition="in" filter="blinds(horizontal)">
                                      <p:cBhvr>
                                        <p:cTn id="23" dur="500"/>
                                        <p:tgtEl>
                                          <p:spTgt spid="33"/>
                                        </p:tgtEl>
                                      </p:cBhvr>
                                    </p:animEffect>
                                  </p:childTnLst>
                                </p:cTn>
                              </p:par>
                            </p:childTnLst>
                          </p:cTn>
                        </p:par>
                      </p:childTnLst>
                    </p:cTn>
                  </p:par>
                  <p:par>
                    <p:cTn id="24" fill="hold">
                      <p:stCondLst>
                        <p:cond delay="indefinite"/>
                      </p:stCondLst>
                      <p:childTnLst>
                        <p:par>
                          <p:cTn id="25" fill="hold">
                            <p:stCondLst>
                              <p:cond delay="0"/>
                            </p:stCondLst>
                            <p:childTnLst>
                              <p:par>
                                <p:cTn id="26" presetID="20" presetClass="entr" presetSubtype="0" fill="hold" nodeType="clickEffect">
                                  <p:stCondLst>
                                    <p:cond delay="0"/>
                                  </p:stCondLst>
                                  <p:childTnLst>
                                    <p:set>
                                      <p:cBhvr>
                                        <p:cTn id="27" dur="1000" fill="hold">
                                          <p:stCondLst>
                                            <p:cond delay="0"/>
                                          </p:stCondLst>
                                        </p:cTn>
                                        <p:tgtEl>
                                          <p:spTgt spid="37"/>
                                        </p:tgtEl>
                                        <p:attrNameLst>
                                          <p:attrName>style.visibility</p:attrName>
                                        </p:attrNameLst>
                                      </p:cBhvr>
                                      <p:to>
                                        <p:strVal val="visible"/>
                                      </p:to>
                                    </p:set>
                                    <p:animEffect transition="in" filter="wedge">
                                      <p:cBhvr>
                                        <p:cTn id="28" dur="10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2" name="文本框 48"/>
          <p:cNvSpPr txBox="1">
            <a:spLocks noChangeArrowheads="1"/>
          </p:cNvSpPr>
          <p:nvPr/>
        </p:nvSpPr>
        <p:spPr bwMode="auto">
          <a:xfrm>
            <a:off x="4711883" y="338668"/>
            <a:ext cx="2768235"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Lao UI" panose="020B0502040204020203" pitchFamily="34" charset="0"/>
                <a:ea typeface="微软雅黑" panose="020B0503020204020204" charset="-122"/>
              </a:defRPr>
            </a:lvl1pPr>
            <a:lvl2pPr marL="742950" indent="-285750">
              <a:defRPr sz="1300">
                <a:solidFill>
                  <a:schemeClr val="tx1"/>
                </a:solidFill>
                <a:latin typeface="Lao UI" panose="020B0502040204020203" pitchFamily="34" charset="0"/>
                <a:ea typeface="微软雅黑" panose="020B0503020204020204" charset="-122"/>
              </a:defRPr>
            </a:lvl2pPr>
            <a:lvl3pPr marL="1143000" indent="-228600">
              <a:defRPr sz="1300">
                <a:solidFill>
                  <a:schemeClr val="tx1"/>
                </a:solidFill>
                <a:latin typeface="Lao UI" panose="020B0502040204020203" pitchFamily="34" charset="0"/>
                <a:ea typeface="微软雅黑" panose="020B0503020204020204" charset="-122"/>
              </a:defRPr>
            </a:lvl3pPr>
            <a:lvl4pPr marL="1600200" indent="-228600">
              <a:defRPr sz="1300">
                <a:solidFill>
                  <a:schemeClr val="tx1"/>
                </a:solidFill>
                <a:latin typeface="Lao UI" panose="020B0502040204020203" pitchFamily="34" charset="0"/>
                <a:ea typeface="微软雅黑" panose="020B0503020204020204" charset="-122"/>
              </a:defRPr>
            </a:lvl4pPr>
            <a:lvl5pPr marL="2057400" indent="-228600">
              <a:defRPr sz="1300">
                <a:solidFill>
                  <a:schemeClr val="tx1"/>
                </a:solidFill>
                <a:latin typeface="Lao UI" panose="020B0502040204020203" pitchFamily="34" charset="0"/>
                <a:ea typeface="微软雅黑" panose="020B0503020204020204" charset="-122"/>
              </a:defRPr>
            </a:lvl5pPr>
            <a:lvl6pPr marL="25146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6pPr>
            <a:lvl7pPr marL="29718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7pPr>
            <a:lvl8pPr marL="34290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8pPr>
            <a:lvl9pPr marL="38862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9pPr>
          </a:lstStyle>
          <a:p>
            <a:pPr algn="ctr">
              <a:defRPr/>
            </a:pPr>
            <a:r>
              <a:rPr lang="zh-CN" altLang="en-US" sz="3200" b="1" dirty="0">
                <a:gradFill>
                  <a:gsLst>
                    <a:gs pos="47700">
                      <a:srgbClr val="F4DEBE"/>
                    </a:gs>
                    <a:gs pos="0">
                      <a:srgbClr val="D9A96A"/>
                    </a:gs>
                    <a:gs pos="100000">
                      <a:srgbClr val="F5E3C9"/>
                    </a:gs>
                  </a:gsLst>
                  <a:lin ang="5400000" scaled="0"/>
                </a:gradFill>
                <a:latin typeface="微软雅黑" panose="020B0503020204020204" charset="-122"/>
              </a:rPr>
              <a:t>产业背景</a:t>
            </a:r>
            <a:endParaRPr lang="zh-CN" altLang="en-US" sz="3200" b="1" dirty="0">
              <a:gradFill>
                <a:gsLst>
                  <a:gs pos="47700">
                    <a:srgbClr val="F4DEBE"/>
                  </a:gs>
                  <a:gs pos="0">
                    <a:srgbClr val="D9A96A"/>
                  </a:gs>
                  <a:gs pos="100000">
                    <a:srgbClr val="F5E3C9"/>
                  </a:gs>
                </a:gsLst>
                <a:lin ang="5400000" scaled="0"/>
              </a:gradFill>
              <a:latin typeface="微软雅黑" panose="020B0503020204020204" charset="-122"/>
            </a:endParaRPr>
          </a:p>
        </p:txBody>
      </p:sp>
      <p:cxnSp>
        <p:nvCxnSpPr>
          <p:cNvPr id="94" name="直接连接符 93"/>
          <p:cNvCxnSpPr/>
          <p:nvPr/>
        </p:nvCxnSpPr>
        <p:spPr>
          <a:xfrm>
            <a:off x="7487543"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3263074"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grpSp>
        <p:nvGrpSpPr>
          <p:cNvPr id="123" name="组合 65"/>
          <p:cNvGrpSpPr/>
          <p:nvPr/>
        </p:nvGrpSpPr>
        <p:grpSpPr>
          <a:xfrm>
            <a:off x="1157291" y="1223821"/>
            <a:ext cx="9858374" cy="1228824"/>
            <a:chOff x="-2333990" y="2288802"/>
            <a:chExt cx="9858374" cy="1228824"/>
          </a:xfrm>
        </p:grpSpPr>
        <p:sp>
          <p:nvSpPr>
            <p:cNvPr id="124" name="文本框 123"/>
            <p:cNvSpPr txBox="1"/>
            <p:nvPr/>
          </p:nvSpPr>
          <p:spPr>
            <a:xfrm>
              <a:off x="1547749" y="2288802"/>
              <a:ext cx="2133781" cy="398780"/>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rPr>
                <a:t>幸福产业</a:t>
              </a:r>
              <a:endParaRPr kumimoji="0" lang="zh-CN" altLang="en-US" sz="20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endParaRPr>
            </a:p>
          </p:txBody>
        </p:sp>
        <p:sp>
          <p:nvSpPr>
            <p:cNvPr id="125" name="文本框 124"/>
            <p:cNvSpPr txBox="1"/>
            <p:nvPr/>
          </p:nvSpPr>
          <p:spPr>
            <a:xfrm>
              <a:off x="-2333990" y="2687681"/>
              <a:ext cx="9858374" cy="829945"/>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50000"/>
                </a:lnSpc>
                <a:spcBef>
                  <a:spcPts val="0"/>
                </a:spcBef>
                <a:spcAft>
                  <a:spcPts val="0"/>
                </a:spcAft>
                <a:buClrTx/>
                <a:buSzTx/>
                <a:buFontTx/>
                <a:buNone/>
                <a:defRPr/>
              </a:pPr>
              <a:r>
                <a:rPr kumimoji="0" lang="zh-CN" altLang="en-US" sz="1600" b="0"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rPr>
                <a:t>幸福产业是指与人们的幸福感息息相关，人们通过消费产业相关产品或服务获得身心以及精神方面的满足的综合产业，旅游、文化、体育、健康和养老等行业均为幸福产业的重要组成部分。</a:t>
              </a:r>
              <a:endParaRPr kumimoji="0" lang="zh-CN" altLang="en-US" sz="1600" b="0"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endParaRPr>
            </a:p>
          </p:txBody>
        </p:sp>
      </p:grpSp>
      <p:grpSp>
        <p:nvGrpSpPr>
          <p:cNvPr id="38" name="组合 37"/>
          <p:cNvGrpSpPr/>
          <p:nvPr/>
        </p:nvGrpSpPr>
        <p:grpSpPr>
          <a:xfrm rot="0">
            <a:off x="2627630" y="2977515"/>
            <a:ext cx="1720850" cy="1804035"/>
            <a:chOff x="620740" y="2110021"/>
            <a:chExt cx="3144489" cy="3647608"/>
          </a:xfrm>
        </p:grpSpPr>
        <p:sp>
          <p:nvSpPr>
            <p:cNvPr id="2" name="六边形 1"/>
            <p:cNvSpPr/>
            <p:nvPr/>
          </p:nvSpPr>
          <p:spPr>
            <a:xfrm rot="5400000">
              <a:off x="369181" y="2361580"/>
              <a:ext cx="3647608" cy="3144489"/>
            </a:xfrm>
            <a:prstGeom prst="hexagon">
              <a:avLst>
                <a:gd name="adj" fmla="val 31163"/>
                <a:gd name="vf" fmla="val 115470"/>
              </a:avLst>
            </a:prstGeom>
            <a:noFill/>
            <a:ln>
              <a:solidFill>
                <a:srgbClr val="F4DE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sp>
          <p:nvSpPr>
            <p:cNvPr id="3" name="六边形 2"/>
            <p:cNvSpPr/>
            <p:nvPr/>
          </p:nvSpPr>
          <p:spPr>
            <a:xfrm rot="5400000">
              <a:off x="671752" y="2622418"/>
              <a:ext cx="3042464" cy="2622814"/>
            </a:xfrm>
            <a:prstGeom prst="hexagon">
              <a:avLst>
                <a:gd name="adj" fmla="val 31163"/>
                <a:gd name="vf" fmla="val 115470"/>
              </a:avLst>
            </a:prstGeom>
            <a:gradFill>
              <a:gsLst>
                <a:gs pos="50000">
                  <a:srgbClr val="F4DEBE"/>
                </a:gs>
                <a:gs pos="0">
                  <a:srgbClr val="D9A96A"/>
                </a:gs>
                <a:gs pos="100000">
                  <a:srgbClr val="F5E3C9"/>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grpSp>
      <p:grpSp>
        <p:nvGrpSpPr>
          <p:cNvPr id="4" name="组合 3"/>
          <p:cNvGrpSpPr/>
          <p:nvPr/>
        </p:nvGrpSpPr>
        <p:grpSpPr>
          <a:xfrm rot="0">
            <a:off x="8060055" y="2977515"/>
            <a:ext cx="1720850" cy="1804035"/>
            <a:chOff x="8426771" y="2110021"/>
            <a:chExt cx="3144489" cy="3647608"/>
          </a:xfrm>
        </p:grpSpPr>
        <p:sp>
          <p:nvSpPr>
            <p:cNvPr id="42" name="六边形 41"/>
            <p:cNvSpPr/>
            <p:nvPr/>
          </p:nvSpPr>
          <p:spPr>
            <a:xfrm rot="5400000">
              <a:off x="8175212" y="2361580"/>
              <a:ext cx="3647608" cy="3144489"/>
            </a:xfrm>
            <a:prstGeom prst="hexagon">
              <a:avLst>
                <a:gd name="adj" fmla="val 31163"/>
                <a:gd name="vf" fmla="val 115470"/>
              </a:avLst>
            </a:prstGeom>
            <a:noFill/>
            <a:ln>
              <a:solidFill>
                <a:srgbClr val="F4DE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sp>
          <p:nvSpPr>
            <p:cNvPr id="43" name="六边形 42"/>
            <p:cNvSpPr/>
            <p:nvPr/>
          </p:nvSpPr>
          <p:spPr>
            <a:xfrm rot="5400000">
              <a:off x="8477784" y="2622418"/>
              <a:ext cx="3042464" cy="2622814"/>
            </a:xfrm>
            <a:prstGeom prst="hexagon">
              <a:avLst>
                <a:gd name="adj" fmla="val 31163"/>
                <a:gd name="vf" fmla="val 115470"/>
              </a:avLst>
            </a:prstGeom>
            <a:gradFill>
              <a:gsLst>
                <a:gs pos="50000">
                  <a:srgbClr val="F4DEBE"/>
                </a:gs>
                <a:gs pos="0">
                  <a:srgbClr val="D9A96A"/>
                </a:gs>
                <a:gs pos="100000">
                  <a:srgbClr val="F5E3C9"/>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grpSp>
      <p:sp>
        <p:nvSpPr>
          <p:cNvPr id="5" name="文本框 4"/>
          <p:cNvSpPr txBox="1"/>
          <p:nvPr/>
        </p:nvSpPr>
        <p:spPr>
          <a:xfrm flipH="1">
            <a:off x="2618105" y="3699510"/>
            <a:ext cx="1721485" cy="423545"/>
          </a:xfrm>
          <a:prstGeom prst="rect">
            <a:avLst/>
          </a:prstGeom>
          <a:noFill/>
        </p:spPr>
        <p:txBody>
          <a:bodyPr wrap="square" rtlCol="0">
            <a:spAutoFit/>
            <a:scene3d>
              <a:camera prst="orthographicFront"/>
              <a:lightRig rig="threePt" dir="t"/>
            </a:scene3d>
            <a:sp3d contourW="12700"/>
          </a:bodyPr>
          <a:lstStyle>
            <a:defPPr>
              <a:defRPr lang="zh-CN"/>
            </a:defPPr>
            <a:lvl1pPr algn="ctr">
              <a:lnSpc>
                <a:spcPct val="120000"/>
              </a:lnSpc>
              <a:defRPr sz="1400" spc="80">
                <a:solidFill>
                  <a:schemeClr val="tx1">
                    <a:lumMod val="75000"/>
                    <a:lumOff val="25000"/>
                  </a:schemeClr>
                </a:solidFill>
                <a:latin typeface="微软雅黑" panose="020B0503020204020204" charset="-122"/>
                <a:ea typeface="微软雅黑" panose="020B0503020204020204" charset="-122"/>
              </a:defRPr>
            </a:lvl1pPr>
          </a:lstStyle>
          <a:p>
            <a:pPr marL="0" marR="0" lvl="0" indent="0" algn="ctr" defTabSz="914400" rtl="0" eaLnBrk="1" fontAlgn="auto" latinLnBrk="0" hangingPunct="1">
              <a:lnSpc>
                <a:spcPct val="120000"/>
              </a:lnSpc>
              <a:spcBef>
                <a:spcPts val="0"/>
              </a:spcBef>
              <a:spcAft>
                <a:spcPts val="0"/>
              </a:spcAft>
              <a:buClrTx/>
              <a:buSzTx/>
              <a:buFontTx/>
              <a:buNone/>
              <a:defRPr/>
            </a:pPr>
            <a:r>
              <a:rPr kumimoji="0" lang="zh-CN" sz="1800" b="1" i="0" u="none" strike="noStrike" kern="0" cap="none" spc="80" normalizeH="0" baseline="0" noProof="0" dirty="0">
                <a:ln>
                  <a:noFill/>
                </a:ln>
                <a:solidFill>
                  <a:schemeClr val="tx1">
                    <a:lumMod val="85000"/>
                    <a:lumOff val="15000"/>
                  </a:schemeClr>
                </a:solidFill>
                <a:effectLst/>
                <a:uLnTx/>
                <a:uFillTx/>
              </a:rPr>
              <a:t>精神动力</a:t>
            </a:r>
            <a:endParaRPr kumimoji="0" lang="zh-CN" sz="1800" b="1" i="0" u="none" strike="noStrike" kern="0" cap="none" spc="80" normalizeH="0" baseline="0" noProof="0" dirty="0">
              <a:ln>
                <a:noFill/>
              </a:ln>
              <a:solidFill>
                <a:schemeClr val="tx1">
                  <a:lumMod val="85000"/>
                  <a:lumOff val="15000"/>
                </a:schemeClr>
              </a:solidFill>
              <a:effectLst/>
              <a:uLnTx/>
              <a:uFillTx/>
            </a:endParaRPr>
          </a:p>
        </p:txBody>
      </p:sp>
      <p:sp>
        <p:nvSpPr>
          <p:cNvPr id="6" name="文本框 5"/>
          <p:cNvSpPr txBox="1"/>
          <p:nvPr/>
        </p:nvSpPr>
        <p:spPr>
          <a:xfrm flipH="1">
            <a:off x="8147050" y="3533775"/>
            <a:ext cx="1510665" cy="755650"/>
          </a:xfrm>
          <a:prstGeom prst="rect">
            <a:avLst/>
          </a:prstGeom>
          <a:noFill/>
        </p:spPr>
        <p:txBody>
          <a:bodyPr wrap="square" rtlCol="0">
            <a:spAutoFit/>
            <a:scene3d>
              <a:camera prst="orthographicFront"/>
              <a:lightRig rig="threePt" dir="t"/>
            </a:scene3d>
            <a:sp3d contourW="12700"/>
          </a:bodyPr>
          <a:lstStyle>
            <a:defPPr>
              <a:defRPr lang="zh-CN"/>
            </a:defPPr>
            <a:lvl1pPr algn="ctr">
              <a:lnSpc>
                <a:spcPct val="120000"/>
              </a:lnSpc>
              <a:defRPr sz="1400" spc="80">
                <a:solidFill>
                  <a:schemeClr val="tx1">
                    <a:lumMod val="75000"/>
                    <a:lumOff val="25000"/>
                  </a:schemeClr>
                </a:solidFill>
                <a:latin typeface="微软雅黑" panose="020B0503020204020204" charset="-122"/>
                <a:ea typeface="微软雅黑" panose="020B0503020204020204" charset="-122"/>
              </a:defRPr>
            </a:lvl1pPr>
          </a:lstStyle>
          <a:p>
            <a:pPr marL="0" marR="0" lvl="0" indent="0" algn="ctr" defTabSz="914400" rtl="0" eaLnBrk="1" fontAlgn="auto" latinLnBrk="0" hangingPunct="1">
              <a:lnSpc>
                <a:spcPct val="120000"/>
              </a:lnSpc>
              <a:spcBef>
                <a:spcPts val="0"/>
              </a:spcBef>
              <a:spcAft>
                <a:spcPts val="0"/>
              </a:spcAft>
              <a:buClrTx/>
              <a:buSzTx/>
              <a:buFontTx/>
              <a:buNone/>
              <a:defRPr/>
            </a:pPr>
            <a:r>
              <a:rPr kumimoji="0" lang="zh-CN" altLang="en-US" sz="1800" b="1" i="0" u="none" strike="noStrike" kern="0" cap="none" spc="80" normalizeH="0" baseline="0" noProof="0" dirty="0">
                <a:ln>
                  <a:noFill/>
                </a:ln>
                <a:solidFill>
                  <a:schemeClr val="tx1">
                    <a:lumMod val="85000"/>
                    <a:lumOff val="15000"/>
                  </a:schemeClr>
                </a:solidFill>
                <a:effectLst/>
                <a:uLnTx/>
                <a:uFillTx/>
              </a:rPr>
              <a:t>全球老龄化趋势加重</a:t>
            </a:r>
            <a:endParaRPr kumimoji="0" lang="zh-CN" altLang="en-US" sz="1800" b="1" i="0" u="none" strike="noStrike" kern="0" cap="none" spc="80" normalizeH="0" baseline="0" noProof="0" dirty="0">
              <a:ln>
                <a:noFill/>
              </a:ln>
              <a:solidFill>
                <a:schemeClr val="tx1">
                  <a:lumMod val="85000"/>
                  <a:lumOff val="15000"/>
                </a:schemeClr>
              </a:solidFill>
              <a:effectLst/>
              <a:uLnTx/>
              <a:uFillTx/>
            </a:endParaRPr>
          </a:p>
        </p:txBody>
      </p:sp>
      <p:grpSp>
        <p:nvGrpSpPr>
          <p:cNvPr id="7" name="组合 6"/>
          <p:cNvGrpSpPr/>
          <p:nvPr/>
        </p:nvGrpSpPr>
        <p:grpSpPr>
          <a:xfrm rot="0">
            <a:off x="5013325" y="2799080"/>
            <a:ext cx="2381250" cy="2160905"/>
            <a:chOff x="4525154" y="1880044"/>
            <a:chExt cx="3141694" cy="3155064"/>
          </a:xfrm>
        </p:grpSpPr>
        <p:sp>
          <p:nvSpPr>
            <p:cNvPr id="8" name="任意多边形 39"/>
            <p:cNvSpPr/>
            <p:nvPr/>
          </p:nvSpPr>
          <p:spPr>
            <a:xfrm rot="5400000">
              <a:off x="5280404" y="1643171"/>
              <a:ext cx="1938667" cy="2412413"/>
            </a:xfrm>
            <a:custGeom>
              <a:avLst/>
              <a:gdLst>
                <a:gd name="connsiteX0" fmla="*/ 0 w 1938667"/>
                <a:gd name="connsiteY0" fmla="*/ 1359942 h 2412413"/>
                <a:gd name="connsiteX1" fmla="*/ 847598 w 1938667"/>
                <a:gd name="connsiteY1" fmla="*/ 0 h 2412413"/>
                <a:gd name="connsiteX2" fmla="*/ 1938667 w 1938667"/>
                <a:gd name="connsiteY2" fmla="*/ 0 h 2412413"/>
                <a:gd name="connsiteX3" fmla="*/ 655964 w 1938667"/>
                <a:gd name="connsiteY3" fmla="*/ 2412413 h 2412413"/>
                <a:gd name="connsiteX4" fmla="*/ 0 w 1938667"/>
                <a:gd name="connsiteY4" fmla="*/ 1359942 h 2412413"/>
                <a:gd name="connsiteX0-1" fmla="*/ 655964 w 1938667"/>
                <a:gd name="connsiteY0-2" fmla="*/ 2412413 h 2503853"/>
                <a:gd name="connsiteX1-3" fmla="*/ 0 w 1938667"/>
                <a:gd name="connsiteY1-4" fmla="*/ 1359942 h 2503853"/>
                <a:gd name="connsiteX2-5" fmla="*/ 847598 w 1938667"/>
                <a:gd name="connsiteY2-6" fmla="*/ 0 h 2503853"/>
                <a:gd name="connsiteX3-7" fmla="*/ 1938667 w 1938667"/>
                <a:gd name="connsiteY3-8" fmla="*/ 0 h 2503853"/>
                <a:gd name="connsiteX4-9" fmla="*/ 747404 w 1938667"/>
                <a:gd name="connsiteY4-10" fmla="*/ 2503853 h 2503853"/>
                <a:gd name="connsiteX0-11" fmla="*/ 655964 w 1938667"/>
                <a:gd name="connsiteY0-12" fmla="*/ 2412413 h 2412413"/>
                <a:gd name="connsiteX1-13" fmla="*/ 0 w 1938667"/>
                <a:gd name="connsiteY1-14" fmla="*/ 1359942 h 2412413"/>
                <a:gd name="connsiteX2-15" fmla="*/ 847598 w 1938667"/>
                <a:gd name="connsiteY2-16" fmla="*/ 0 h 2412413"/>
                <a:gd name="connsiteX3-17" fmla="*/ 1938667 w 1938667"/>
                <a:gd name="connsiteY3-18" fmla="*/ 0 h 2412413"/>
              </a:gdLst>
              <a:ahLst/>
              <a:cxnLst>
                <a:cxn ang="0">
                  <a:pos x="connsiteX0-1" y="connsiteY0-2"/>
                </a:cxn>
                <a:cxn ang="0">
                  <a:pos x="connsiteX1-3" y="connsiteY1-4"/>
                </a:cxn>
                <a:cxn ang="0">
                  <a:pos x="connsiteX2-5" y="connsiteY2-6"/>
                </a:cxn>
                <a:cxn ang="0">
                  <a:pos x="connsiteX3-7" y="connsiteY3-8"/>
                </a:cxn>
              </a:cxnLst>
              <a:rect l="l" t="t" r="r" b="b"/>
              <a:pathLst>
                <a:path w="1938667" h="2412413">
                  <a:moveTo>
                    <a:pt x="655964" y="2412413"/>
                  </a:moveTo>
                  <a:lnTo>
                    <a:pt x="0" y="1359942"/>
                  </a:lnTo>
                  <a:lnTo>
                    <a:pt x="847598" y="0"/>
                  </a:lnTo>
                  <a:lnTo>
                    <a:pt x="1938667" y="0"/>
                  </a:lnTo>
                </a:path>
              </a:pathLst>
            </a:custGeom>
            <a:noFill/>
            <a:ln>
              <a:solidFill>
                <a:srgbClr val="F4DE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sp>
          <p:nvSpPr>
            <p:cNvPr id="9" name="任意多边形 37"/>
            <p:cNvSpPr/>
            <p:nvPr/>
          </p:nvSpPr>
          <p:spPr>
            <a:xfrm rot="5400000">
              <a:off x="4973177" y="2862949"/>
              <a:ext cx="1935043" cy="2409276"/>
            </a:xfrm>
            <a:custGeom>
              <a:avLst/>
              <a:gdLst>
                <a:gd name="connsiteX0" fmla="*/ 0 w 1935043"/>
                <a:gd name="connsiteY0" fmla="*/ 2409276 h 2409276"/>
                <a:gd name="connsiteX1" fmla="*/ 1281034 w 1935043"/>
                <a:gd name="connsiteY1" fmla="*/ 0 h 2409276"/>
                <a:gd name="connsiteX2" fmla="*/ 1935043 w 1935043"/>
                <a:gd name="connsiteY2" fmla="*/ 1049335 h 2409276"/>
                <a:gd name="connsiteX3" fmla="*/ 1087446 w 1935043"/>
                <a:gd name="connsiteY3" fmla="*/ 2409276 h 2409276"/>
                <a:gd name="connsiteX4" fmla="*/ 0 w 1935043"/>
                <a:gd name="connsiteY4" fmla="*/ 2409276 h 2409276"/>
                <a:gd name="connsiteX0-1" fmla="*/ 1281034 w 1935043"/>
                <a:gd name="connsiteY0-2" fmla="*/ 0 h 2409276"/>
                <a:gd name="connsiteX1-3" fmla="*/ 1935043 w 1935043"/>
                <a:gd name="connsiteY1-4" fmla="*/ 1049335 h 2409276"/>
                <a:gd name="connsiteX2-5" fmla="*/ 1087446 w 1935043"/>
                <a:gd name="connsiteY2-6" fmla="*/ 2409276 h 2409276"/>
                <a:gd name="connsiteX3-7" fmla="*/ 0 w 1935043"/>
                <a:gd name="connsiteY3-8" fmla="*/ 2409276 h 2409276"/>
                <a:gd name="connsiteX4-9" fmla="*/ 1372474 w 1935043"/>
                <a:gd name="connsiteY4-10" fmla="*/ 91440 h 2409276"/>
                <a:gd name="connsiteX0-11" fmla="*/ 1281034 w 1935043"/>
                <a:gd name="connsiteY0-12" fmla="*/ 0 h 2409276"/>
                <a:gd name="connsiteX1-13" fmla="*/ 1935043 w 1935043"/>
                <a:gd name="connsiteY1-14" fmla="*/ 1049335 h 2409276"/>
                <a:gd name="connsiteX2-15" fmla="*/ 1087446 w 1935043"/>
                <a:gd name="connsiteY2-16" fmla="*/ 2409276 h 2409276"/>
                <a:gd name="connsiteX3-17" fmla="*/ 0 w 1935043"/>
                <a:gd name="connsiteY3-18" fmla="*/ 2409276 h 2409276"/>
              </a:gdLst>
              <a:ahLst/>
              <a:cxnLst>
                <a:cxn ang="0">
                  <a:pos x="connsiteX0-1" y="connsiteY0-2"/>
                </a:cxn>
                <a:cxn ang="0">
                  <a:pos x="connsiteX1-3" y="connsiteY1-4"/>
                </a:cxn>
                <a:cxn ang="0">
                  <a:pos x="connsiteX2-5" y="connsiteY2-6"/>
                </a:cxn>
                <a:cxn ang="0">
                  <a:pos x="connsiteX3-7" y="connsiteY3-8"/>
                </a:cxn>
              </a:cxnLst>
              <a:rect l="l" t="t" r="r" b="b"/>
              <a:pathLst>
                <a:path w="1935043" h="2409276">
                  <a:moveTo>
                    <a:pt x="1281034" y="0"/>
                  </a:moveTo>
                  <a:lnTo>
                    <a:pt x="1935043" y="1049335"/>
                  </a:lnTo>
                  <a:lnTo>
                    <a:pt x="1087446" y="2409276"/>
                  </a:lnTo>
                  <a:lnTo>
                    <a:pt x="0" y="2409276"/>
                  </a:lnTo>
                </a:path>
              </a:pathLst>
            </a:custGeom>
            <a:noFill/>
            <a:ln>
              <a:solidFill>
                <a:srgbClr val="F4DE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sp>
          <p:nvSpPr>
            <p:cNvPr id="10" name="六边形 9"/>
            <p:cNvSpPr/>
            <p:nvPr/>
          </p:nvSpPr>
          <p:spPr>
            <a:xfrm rot="5400000">
              <a:off x="4780183" y="2323249"/>
              <a:ext cx="2631636" cy="2268652"/>
            </a:xfrm>
            <a:prstGeom prst="hexagon">
              <a:avLst>
                <a:gd name="adj" fmla="val 31163"/>
                <a:gd name="vf" fmla="val 115470"/>
              </a:avLst>
            </a:prstGeom>
            <a:gradFill>
              <a:gsLst>
                <a:gs pos="50000">
                  <a:srgbClr val="F4DEBE"/>
                </a:gs>
                <a:gs pos="0">
                  <a:srgbClr val="D9A96A"/>
                </a:gs>
                <a:gs pos="100000">
                  <a:srgbClr val="F5E3C9"/>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grpSp>
          <p:nvGrpSpPr>
            <p:cNvPr id="50" name="组合 49"/>
            <p:cNvGrpSpPr/>
            <p:nvPr/>
          </p:nvGrpSpPr>
          <p:grpSpPr>
            <a:xfrm>
              <a:off x="4525154" y="2539183"/>
              <a:ext cx="378750" cy="351205"/>
              <a:chOff x="1048658" y="2003765"/>
              <a:chExt cx="284560" cy="263865"/>
            </a:xfrm>
            <a:solidFill>
              <a:schemeClr val="tx1">
                <a:lumMod val="75000"/>
                <a:lumOff val="25000"/>
              </a:schemeClr>
            </a:solidFill>
          </p:grpSpPr>
          <p:sp>
            <p:nvSpPr>
              <p:cNvPr id="11" name="Freeform 324"/>
              <p:cNvSpPr/>
              <p:nvPr/>
            </p:nvSpPr>
            <p:spPr bwMode="auto">
              <a:xfrm rot="10800000" flipH="1" flipV="1">
                <a:off x="1048658" y="2003765"/>
                <a:ext cx="116412" cy="263865"/>
              </a:xfrm>
              <a:custGeom>
                <a:avLst/>
                <a:gdLst>
                  <a:gd name="T0" fmla="*/ 0 w 118"/>
                  <a:gd name="T1" fmla="*/ 147 h 265"/>
                  <a:gd name="T2" fmla="*/ 0 w 118"/>
                  <a:gd name="T3" fmla="*/ 150 h 265"/>
                  <a:gd name="T4" fmla="*/ 0 w 118"/>
                  <a:gd name="T5" fmla="*/ 248 h 265"/>
                  <a:gd name="T6" fmla="*/ 17 w 118"/>
                  <a:gd name="T7" fmla="*/ 265 h 265"/>
                  <a:gd name="T8" fmla="*/ 101 w 118"/>
                  <a:gd name="T9" fmla="*/ 265 h 265"/>
                  <a:gd name="T10" fmla="*/ 118 w 118"/>
                  <a:gd name="T11" fmla="*/ 248 h 265"/>
                  <a:gd name="T12" fmla="*/ 118 w 118"/>
                  <a:gd name="T13" fmla="*/ 150 h 265"/>
                  <a:gd name="T14" fmla="*/ 101 w 118"/>
                  <a:gd name="T15" fmla="*/ 133 h 265"/>
                  <a:gd name="T16" fmla="*/ 70 w 118"/>
                  <a:gd name="T17" fmla="*/ 133 h 265"/>
                  <a:gd name="T18" fmla="*/ 71 w 118"/>
                  <a:gd name="T19" fmla="*/ 133 h 265"/>
                  <a:gd name="T20" fmla="*/ 118 w 118"/>
                  <a:gd name="T21" fmla="*/ 59 h 265"/>
                  <a:gd name="T22" fmla="*/ 118 w 118"/>
                  <a:gd name="T23" fmla="*/ 0 h 265"/>
                  <a:gd name="T24" fmla="*/ 0 w 118"/>
                  <a:gd name="T25" fmla="*/ 147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265">
                    <a:moveTo>
                      <a:pt x="0" y="147"/>
                    </a:moveTo>
                    <a:cubicBezTo>
                      <a:pt x="0" y="148"/>
                      <a:pt x="0" y="149"/>
                      <a:pt x="0" y="150"/>
                    </a:cubicBezTo>
                    <a:cubicBezTo>
                      <a:pt x="0" y="248"/>
                      <a:pt x="0" y="248"/>
                      <a:pt x="0" y="248"/>
                    </a:cubicBezTo>
                    <a:cubicBezTo>
                      <a:pt x="0" y="257"/>
                      <a:pt x="7" y="265"/>
                      <a:pt x="17" y="265"/>
                    </a:cubicBezTo>
                    <a:cubicBezTo>
                      <a:pt x="101" y="265"/>
                      <a:pt x="101" y="265"/>
                      <a:pt x="101" y="265"/>
                    </a:cubicBezTo>
                    <a:cubicBezTo>
                      <a:pt x="111" y="265"/>
                      <a:pt x="118" y="257"/>
                      <a:pt x="118" y="248"/>
                    </a:cubicBezTo>
                    <a:cubicBezTo>
                      <a:pt x="118" y="150"/>
                      <a:pt x="118" y="150"/>
                      <a:pt x="118" y="150"/>
                    </a:cubicBezTo>
                    <a:cubicBezTo>
                      <a:pt x="118" y="141"/>
                      <a:pt x="111" y="133"/>
                      <a:pt x="101" y="133"/>
                    </a:cubicBezTo>
                    <a:cubicBezTo>
                      <a:pt x="70" y="133"/>
                      <a:pt x="70" y="133"/>
                      <a:pt x="70" y="133"/>
                    </a:cubicBezTo>
                    <a:cubicBezTo>
                      <a:pt x="71" y="133"/>
                      <a:pt x="71" y="133"/>
                      <a:pt x="71" y="133"/>
                    </a:cubicBezTo>
                    <a:cubicBezTo>
                      <a:pt x="71" y="83"/>
                      <a:pt x="84" y="59"/>
                      <a:pt x="118" y="59"/>
                    </a:cubicBezTo>
                    <a:cubicBezTo>
                      <a:pt x="118" y="0"/>
                      <a:pt x="118" y="0"/>
                      <a:pt x="118" y="0"/>
                    </a:cubicBezTo>
                    <a:cubicBezTo>
                      <a:pt x="17" y="6"/>
                      <a:pt x="1" y="73"/>
                      <a:pt x="0" y="147"/>
                    </a:cubicBezTo>
                    <a:close/>
                  </a:path>
                </a:pathLst>
              </a:custGeom>
              <a:solidFill>
                <a:srgbClr val="F4DE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sp>
            <p:nvSpPr>
              <p:cNvPr id="12" name="Freeform 325"/>
              <p:cNvSpPr/>
              <p:nvPr/>
            </p:nvSpPr>
            <p:spPr bwMode="auto">
              <a:xfrm rot="10800000" flipH="1" flipV="1">
                <a:off x="1214220" y="2003765"/>
                <a:ext cx="118998" cy="263865"/>
              </a:xfrm>
              <a:custGeom>
                <a:avLst/>
                <a:gdLst>
                  <a:gd name="T0" fmla="*/ 1 w 119"/>
                  <a:gd name="T1" fmla="*/ 147 h 265"/>
                  <a:gd name="T2" fmla="*/ 0 w 119"/>
                  <a:gd name="T3" fmla="*/ 150 h 265"/>
                  <a:gd name="T4" fmla="*/ 0 w 119"/>
                  <a:gd name="T5" fmla="*/ 248 h 265"/>
                  <a:gd name="T6" fmla="*/ 17 w 119"/>
                  <a:gd name="T7" fmla="*/ 265 h 265"/>
                  <a:gd name="T8" fmla="*/ 102 w 119"/>
                  <a:gd name="T9" fmla="*/ 265 h 265"/>
                  <a:gd name="T10" fmla="*/ 119 w 119"/>
                  <a:gd name="T11" fmla="*/ 248 h 265"/>
                  <a:gd name="T12" fmla="*/ 119 w 119"/>
                  <a:gd name="T13" fmla="*/ 150 h 265"/>
                  <a:gd name="T14" fmla="*/ 102 w 119"/>
                  <a:gd name="T15" fmla="*/ 133 h 265"/>
                  <a:gd name="T16" fmla="*/ 71 w 119"/>
                  <a:gd name="T17" fmla="*/ 133 h 265"/>
                  <a:gd name="T18" fmla="*/ 72 w 119"/>
                  <a:gd name="T19" fmla="*/ 133 h 265"/>
                  <a:gd name="T20" fmla="*/ 119 w 119"/>
                  <a:gd name="T21" fmla="*/ 59 h 265"/>
                  <a:gd name="T22" fmla="*/ 119 w 119"/>
                  <a:gd name="T23" fmla="*/ 0 h 265"/>
                  <a:gd name="T24" fmla="*/ 1 w 119"/>
                  <a:gd name="T25" fmla="*/ 147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9" h="265">
                    <a:moveTo>
                      <a:pt x="1" y="147"/>
                    </a:moveTo>
                    <a:cubicBezTo>
                      <a:pt x="1" y="148"/>
                      <a:pt x="0" y="149"/>
                      <a:pt x="0" y="150"/>
                    </a:cubicBezTo>
                    <a:cubicBezTo>
                      <a:pt x="0" y="248"/>
                      <a:pt x="0" y="248"/>
                      <a:pt x="0" y="248"/>
                    </a:cubicBezTo>
                    <a:cubicBezTo>
                      <a:pt x="0" y="257"/>
                      <a:pt x="8" y="265"/>
                      <a:pt x="17" y="265"/>
                    </a:cubicBezTo>
                    <a:cubicBezTo>
                      <a:pt x="102" y="265"/>
                      <a:pt x="102" y="265"/>
                      <a:pt x="102" y="265"/>
                    </a:cubicBezTo>
                    <a:cubicBezTo>
                      <a:pt x="111" y="265"/>
                      <a:pt x="119" y="257"/>
                      <a:pt x="119" y="248"/>
                    </a:cubicBezTo>
                    <a:cubicBezTo>
                      <a:pt x="119" y="150"/>
                      <a:pt x="119" y="150"/>
                      <a:pt x="119" y="150"/>
                    </a:cubicBezTo>
                    <a:cubicBezTo>
                      <a:pt x="119" y="141"/>
                      <a:pt x="111" y="133"/>
                      <a:pt x="102" y="133"/>
                    </a:cubicBezTo>
                    <a:cubicBezTo>
                      <a:pt x="71" y="133"/>
                      <a:pt x="71" y="133"/>
                      <a:pt x="71" y="133"/>
                    </a:cubicBezTo>
                    <a:cubicBezTo>
                      <a:pt x="72" y="133"/>
                      <a:pt x="72" y="133"/>
                      <a:pt x="72" y="133"/>
                    </a:cubicBezTo>
                    <a:cubicBezTo>
                      <a:pt x="72" y="83"/>
                      <a:pt x="85" y="59"/>
                      <a:pt x="119" y="59"/>
                    </a:cubicBezTo>
                    <a:cubicBezTo>
                      <a:pt x="119" y="0"/>
                      <a:pt x="119" y="0"/>
                      <a:pt x="119" y="0"/>
                    </a:cubicBezTo>
                    <a:cubicBezTo>
                      <a:pt x="18" y="6"/>
                      <a:pt x="1" y="73"/>
                      <a:pt x="1" y="147"/>
                    </a:cubicBezTo>
                    <a:close/>
                  </a:path>
                </a:pathLst>
              </a:custGeom>
              <a:solidFill>
                <a:srgbClr val="F4DE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grpSp>
        <p:grpSp>
          <p:nvGrpSpPr>
            <p:cNvPr id="51" name="组合 50"/>
            <p:cNvGrpSpPr/>
            <p:nvPr/>
          </p:nvGrpSpPr>
          <p:grpSpPr>
            <a:xfrm rot="10800000">
              <a:off x="7288098" y="3998605"/>
              <a:ext cx="378750" cy="351205"/>
              <a:chOff x="1048658" y="2003765"/>
              <a:chExt cx="284560" cy="263865"/>
            </a:xfrm>
            <a:solidFill>
              <a:schemeClr val="tx1">
                <a:lumMod val="75000"/>
                <a:lumOff val="25000"/>
              </a:schemeClr>
            </a:solidFill>
          </p:grpSpPr>
          <p:sp>
            <p:nvSpPr>
              <p:cNvPr id="52" name="Freeform 324"/>
              <p:cNvSpPr/>
              <p:nvPr/>
            </p:nvSpPr>
            <p:spPr bwMode="auto">
              <a:xfrm rot="10800000" flipH="1" flipV="1">
                <a:off x="1048658" y="2003765"/>
                <a:ext cx="116412" cy="263865"/>
              </a:xfrm>
              <a:custGeom>
                <a:avLst/>
                <a:gdLst>
                  <a:gd name="T0" fmla="*/ 0 w 118"/>
                  <a:gd name="T1" fmla="*/ 147 h 265"/>
                  <a:gd name="T2" fmla="*/ 0 w 118"/>
                  <a:gd name="T3" fmla="*/ 150 h 265"/>
                  <a:gd name="T4" fmla="*/ 0 w 118"/>
                  <a:gd name="T5" fmla="*/ 248 h 265"/>
                  <a:gd name="T6" fmla="*/ 17 w 118"/>
                  <a:gd name="T7" fmla="*/ 265 h 265"/>
                  <a:gd name="T8" fmla="*/ 101 w 118"/>
                  <a:gd name="T9" fmla="*/ 265 h 265"/>
                  <a:gd name="T10" fmla="*/ 118 w 118"/>
                  <a:gd name="T11" fmla="*/ 248 h 265"/>
                  <a:gd name="T12" fmla="*/ 118 w 118"/>
                  <a:gd name="T13" fmla="*/ 150 h 265"/>
                  <a:gd name="T14" fmla="*/ 101 w 118"/>
                  <a:gd name="T15" fmla="*/ 133 h 265"/>
                  <a:gd name="T16" fmla="*/ 70 w 118"/>
                  <a:gd name="T17" fmla="*/ 133 h 265"/>
                  <a:gd name="T18" fmla="*/ 71 w 118"/>
                  <a:gd name="T19" fmla="*/ 133 h 265"/>
                  <a:gd name="T20" fmla="*/ 118 w 118"/>
                  <a:gd name="T21" fmla="*/ 59 h 265"/>
                  <a:gd name="T22" fmla="*/ 118 w 118"/>
                  <a:gd name="T23" fmla="*/ 0 h 265"/>
                  <a:gd name="T24" fmla="*/ 0 w 118"/>
                  <a:gd name="T25" fmla="*/ 147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265">
                    <a:moveTo>
                      <a:pt x="0" y="147"/>
                    </a:moveTo>
                    <a:cubicBezTo>
                      <a:pt x="0" y="148"/>
                      <a:pt x="0" y="149"/>
                      <a:pt x="0" y="150"/>
                    </a:cubicBezTo>
                    <a:cubicBezTo>
                      <a:pt x="0" y="248"/>
                      <a:pt x="0" y="248"/>
                      <a:pt x="0" y="248"/>
                    </a:cubicBezTo>
                    <a:cubicBezTo>
                      <a:pt x="0" y="257"/>
                      <a:pt x="7" y="265"/>
                      <a:pt x="17" y="265"/>
                    </a:cubicBezTo>
                    <a:cubicBezTo>
                      <a:pt x="101" y="265"/>
                      <a:pt x="101" y="265"/>
                      <a:pt x="101" y="265"/>
                    </a:cubicBezTo>
                    <a:cubicBezTo>
                      <a:pt x="111" y="265"/>
                      <a:pt x="118" y="257"/>
                      <a:pt x="118" y="248"/>
                    </a:cubicBezTo>
                    <a:cubicBezTo>
                      <a:pt x="118" y="150"/>
                      <a:pt x="118" y="150"/>
                      <a:pt x="118" y="150"/>
                    </a:cubicBezTo>
                    <a:cubicBezTo>
                      <a:pt x="118" y="141"/>
                      <a:pt x="111" y="133"/>
                      <a:pt x="101" y="133"/>
                    </a:cubicBezTo>
                    <a:cubicBezTo>
                      <a:pt x="70" y="133"/>
                      <a:pt x="70" y="133"/>
                      <a:pt x="70" y="133"/>
                    </a:cubicBezTo>
                    <a:cubicBezTo>
                      <a:pt x="71" y="133"/>
                      <a:pt x="71" y="133"/>
                      <a:pt x="71" y="133"/>
                    </a:cubicBezTo>
                    <a:cubicBezTo>
                      <a:pt x="71" y="83"/>
                      <a:pt x="84" y="59"/>
                      <a:pt x="118" y="59"/>
                    </a:cubicBezTo>
                    <a:cubicBezTo>
                      <a:pt x="118" y="0"/>
                      <a:pt x="118" y="0"/>
                      <a:pt x="118" y="0"/>
                    </a:cubicBezTo>
                    <a:cubicBezTo>
                      <a:pt x="17" y="6"/>
                      <a:pt x="1" y="73"/>
                      <a:pt x="0" y="147"/>
                    </a:cubicBezTo>
                    <a:close/>
                  </a:path>
                </a:pathLst>
              </a:custGeom>
              <a:solidFill>
                <a:srgbClr val="F4DE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sp>
            <p:nvSpPr>
              <p:cNvPr id="13" name="Freeform 325"/>
              <p:cNvSpPr/>
              <p:nvPr/>
            </p:nvSpPr>
            <p:spPr bwMode="auto">
              <a:xfrm rot="10800000" flipH="1" flipV="1">
                <a:off x="1214220" y="2003765"/>
                <a:ext cx="118998" cy="263865"/>
              </a:xfrm>
              <a:custGeom>
                <a:avLst/>
                <a:gdLst>
                  <a:gd name="T0" fmla="*/ 1 w 119"/>
                  <a:gd name="T1" fmla="*/ 147 h 265"/>
                  <a:gd name="T2" fmla="*/ 0 w 119"/>
                  <a:gd name="T3" fmla="*/ 150 h 265"/>
                  <a:gd name="T4" fmla="*/ 0 w 119"/>
                  <a:gd name="T5" fmla="*/ 248 h 265"/>
                  <a:gd name="T6" fmla="*/ 17 w 119"/>
                  <a:gd name="T7" fmla="*/ 265 h 265"/>
                  <a:gd name="T8" fmla="*/ 102 w 119"/>
                  <a:gd name="T9" fmla="*/ 265 h 265"/>
                  <a:gd name="T10" fmla="*/ 119 w 119"/>
                  <a:gd name="T11" fmla="*/ 248 h 265"/>
                  <a:gd name="T12" fmla="*/ 119 w 119"/>
                  <a:gd name="T13" fmla="*/ 150 h 265"/>
                  <a:gd name="T14" fmla="*/ 102 w 119"/>
                  <a:gd name="T15" fmla="*/ 133 h 265"/>
                  <a:gd name="T16" fmla="*/ 71 w 119"/>
                  <a:gd name="T17" fmla="*/ 133 h 265"/>
                  <a:gd name="T18" fmla="*/ 72 w 119"/>
                  <a:gd name="T19" fmla="*/ 133 h 265"/>
                  <a:gd name="T20" fmla="*/ 119 w 119"/>
                  <a:gd name="T21" fmla="*/ 59 h 265"/>
                  <a:gd name="T22" fmla="*/ 119 w 119"/>
                  <a:gd name="T23" fmla="*/ 0 h 265"/>
                  <a:gd name="T24" fmla="*/ 1 w 119"/>
                  <a:gd name="T25" fmla="*/ 147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9" h="265">
                    <a:moveTo>
                      <a:pt x="1" y="147"/>
                    </a:moveTo>
                    <a:cubicBezTo>
                      <a:pt x="1" y="148"/>
                      <a:pt x="0" y="149"/>
                      <a:pt x="0" y="150"/>
                    </a:cubicBezTo>
                    <a:cubicBezTo>
                      <a:pt x="0" y="248"/>
                      <a:pt x="0" y="248"/>
                      <a:pt x="0" y="248"/>
                    </a:cubicBezTo>
                    <a:cubicBezTo>
                      <a:pt x="0" y="257"/>
                      <a:pt x="8" y="265"/>
                      <a:pt x="17" y="265"/>
                    </a:cubicBezTo>
                    <a:cubicBezTo>
                      <a:pt x="102" y="265"/>
                      <a:pt x="102" y="265"/>
                      <a:pt x="102" y="265"/>
                    </a:cubicBezTo>
                    <a:cubicBezTo>
                      <a:pt x="111" y="265"/>
                      <a:pt x="119" y="257"/>
                      <a:pt x="119" y="248"/>
                    </a:cubicBezTo>
                    <a:cubicBezTo>
                      <a:pt x="119" y="150"/>
                      <a:pt x="119" y="150"/>
                      <a:pt x="119" y="150"/>
                    </a:cubicBezTo>
                    <a:cubicBezTo>
                      <a:pt x="119" y="141"/>
                      <a:pt x="111" y="133"/>
                      <a:pt x="102" y="133"/>
                    </a:cubicBezTo>
                    <a:cubicBezTo>
                      <a:pt x="71" y="133"/>
                      <a:pt x="71" y="133"/>
                      <a:pt x="71" y="133"/>
                    </a:cubicBezTo>
                    <a:cubicBezTo>
                      <a:pt x="72" y="133"/>
                      <a:pt x="72" y="133"/>
                      <a:pt x="72" y="133"/>
                    </a:cubicBezTo>
                    <a:cubicBezTo>
                      <a:pt x="72" y="83"/>
                      <a:pt x="85" y="59"/>
                      <a:pt x="119" y="59"/>
                    </a:cubicBezTo>
                    <a:cubicBezTo>
                      <a:pt x="119" y="0"/>
                      <a:pt x="119" y="0"/>
                      <a:pt x="119" y="0"/>
                    </a:cubicBezTo>
                    <a:cubicBezTo>
                      <a:pt x="18" y="6"/>
                      <a:pt x="1" y="73"/>
                      <a:pt x="1" y="147"/>
                    </a:cubicBezTo>
                    <a:close/>
                  </a:path>
                </a:pathLst>
              </a:custGeom>
              <a:solidFill>
                <a:srgbClr val="F4DE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grpSp>
      </p:grpSp>
      <p:sp>
        <p:nvSpPr>
          <p:cNvPr id="14" name="文本框 13"/>
          <p:cNvSpPr txBox="1"/>
          <p:nvPr/>
        </p:nvSpPr>
        <p:spPr>
          <a:xfrm flipH="1">
            <a:off x="5343525" y="3514725"/>
            <a:ext cx="1721485" cy="755650"/>
          </a:xfrm>
          <a:prstGeom prst="rect">
            <a:avLst/>
          </a:prstGeom>
          <a:noFill/>
        </p:spPr>
        <p:txBody>
          <a:bodyPr wrap="square" rtlCol="0">
            <a:spAutoFit/>
            <a:scene3d>
              <a:camera prst="orthographicFront"/>
              <a:lightRig rig="threePt" dir="t"/>
            </a:scene3d>
            <a:sp3d contourW="12700"/>
          </a:bodyPr>
          <a:lstStyle>
            <a:defPPr>
              <a:defRPr lang="zh-CN"/>
            </a:defPPr>
            <a:lvl1pPr algn="ctr">
              <a:lnSpc>
                <a:spcPct val="120000"/>
              </a:lnSpc>
              <a:defRPr sz="1400" spc="80">
                <a:solidFill>
                  <a:schemeClr val="tx1">
                    <a:lumMod val="75000"/>
                    <a:lumOff val="25000"/>
                  </a:schemeClr>
                </a:solidFill>
                <a:latin typeface="微软雅黑" panose="020B0503020204020204" charset="-122"/>
                <a:ea typeface="微软雅黑" panose="020B0503020204020204" charset="-122"/>
              </a:defRPr>
            </a:lvl1pPr>
          </a:lstStyle>
          <a:p>
            <a:pPr marL="0" marR="0" lvl="0" indent="0" algn="ctr" defTabSz="914400" rtl="0" eaLnBrk="1" fontAlgn="auto" latinLnBrk="0" hangingPunct="1">
              <a:lnSpc>
                <a:spcPct val="120000"/>
              </a:lnSpc>
              <a:spcBef>
                <a:spcPts val="0"/>
              </a:spcBef>
              <a:spcAft>
                <a:spcPts val="0"/>
              </a:spcAft>
              <a:buClrTx/>
              <a:buSzTx/>
              <a:buFontTx/>
              <a:buNone/>
              <a:defRPr/>
            </a:pPr>
            <a:r>
              <a:rPr kumimoji="0" lang="zh-CN" altLang="en-US" sz="1800" b="1" i="0" u="none" strike="noStrike" kern="0" cap="none" spc="80" normalizeH="0" baseline="0" noProof="0" dirty="0">
                <a:ln>
                  <a:noFill/>
                </a:ln>
                <a:solidFill>
                  <a:schemeClr val="tx1">
                    <a:lumMod val="85000"/>
                    <a:lumOff val="15000"/>
                  </a:schemeClr>
                </a:solidFill>
                <a:effectLst/>
                <a:uLnTx/>
                <a:uFillTx/>
              </a:rPr>
              <a:t>全球幸福产业的快速发展</a:t>
            </a:r>
            <a:endParaRPr kumimoji="0" lang="zh-CN" altLang="en-US" sz="1800" b="1" i="0" u="none" strike="noStrike" kern="0" cap="none" spc="80" normalizeH="0" baseline="0" noProof="0" dirty="0">
              <a:ln>
                <a:noFill/>
              </a:ln>
              <a:solidFill>
                <a:schemeClr val="tx1">
                  <a:lumMod val="85000"/>
                  <a:lumOff val="15000"/>
                </a:schemeClr>
              </a:solidFill>
              <a:effectLst/>
              <a:uLnTx/>
              <a:uFillTx/>
            </a:endParaRPr>
          </a:p>
        </p:txBody>
      </p:sp>
      <p:grpSp>
        <p:nvGrpSpPr>
          <p:cNvPr id="66" name="组合 65"/>
          <p:cNvGrpSpPr/>
          <p:nvPr/>
        </p:nvGrpSpPr>
        <p:grpSpPr>
          <a:xfrm rot="0">
            <a:off x="4353560" y="3780155"/>
            <a:ext cx="818515" cy="198120"/>
            <a:chOff x="3654164" y="3312907"/>
            <a:chExt cx="1079515" cy="289056"/>
          </a:xfrm>
        </p:grpSpPr>
        <p:cxnSp>
          <p:nvCxnSpPr>
            <p:cNvPr id="67" name="直接连接符 66"/>
            <p:cNvCxnSpPr/>
            <p:nvPr/>
          </p:nvCxnSpPr>
          <p:spPr>
            <a:xfrm>
              <a:off x="3654164" y="3457435"/>
              <a:ext cx="1079515" cy="0"/>
            </a:xfrm>
            <a:prstGeom prst="line">
              <a:avLst/>
            </a:prstGeom>
            <a:ln w="12700">
              <a:solidFill>
                <a:srgbClr val="F4DEBE"/>
              </a:solidFill>
            </a:ln>
          </p:spPr>
          <p:style>
            <a:lnRef idx="1">
              <a:schemeClr val="accent1"/>
            </a:lnRef>
            <a:fillRef idx="0">
              <a:schemeClr val="accent1"/>
            </a:fillRef>
            <a:effectRef idx="0">
              <a:schemeClr val="accent1"/>
            </a:effectRef>
            <a:fontRef idx="minor">
              <a:schemeClr val="tx1"/>
            </a:fontRef>
          </p:style>
        </p:cxnSp>
        <p:grpSp>
          <p:nvGrpSpPr>
            <p:cNvPr id="68" name="组合 67"/>
            <p:cNvGrpSpPr/>
            <p:nvPr/>
          </p:nvGrpSpPr>
          <p:grpSpPr>
            <a:xfrm>
              <a:off x="4051777" y="3312907"/>
              <a:ext cx="289056" cy="289056"/>
              <a:chOff x="4051777" y="3312907"/>
              <a:chExt cx="289056" cy="289056"/>
            </a:xfrm>
          </p:grpSpPr>
          <p:sp>
            <p:nvSpPr>
              <p:cNvPr id="69" name="椭圆 68"/>
              <p:cNvSpPr/>
              <p:nvPr/>
            </p:nvSpPr>
            <p:spPr>
              <a:xfrm>
                <a:off x="4051777" y="3312907"/>
                <a:ext cx="289056" cy="289056"/>
              </a:xfrm>
              <a:prstGeom prst="ellipse">
                <a:avLst/>
              </a:prstGeom>
              <a:solidFill>
                <a:srgbClr val="F4DEBE"/>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sp>
            <p:nvSpPr>
              <p:cNvPr id="70" name="等腰三角形 69"/>
              <p:cNvSpPr/>
              <p:nvPr/>
            </p:nvSpPr>
            <p:spPr>
              <a:xfrm rot="5400000">
                <a:off x="4141227" y="3402170"/>
                <a:ext cx="128215" cy="110531"/>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grpSp>
      </p:grpSp>
      <p:grpSp>
        <p:nvGrpSpPr>
          <p:cNvPr id="71" name="组合 70"/>
          <p:cNvGrpSpPr/>
          <p:nvPr/>
        </p:nvGrpSpPr>
        <p:grpSpPr>
          <a:xfrm rot="10800000">
            <a:off x="7245985" y="3780155"/>
            <a:ext cx="818515" cy="198120"/>
            <a:chOff x="7462624" y="3312907"/>
            <a:chExt cx="1079515" cy="289056"/>
          </a:xfrm>
        </p:grpSpPr>
        <p:cxnSp>
          <p:nvCxnSpPr>
            <p:cNvPr id="72" name="直接连接符 71"/>
            <p:cNvCxnSpPr/>
            <p:nvPr/>
          </p:nvCxnSpPr>
          <p:spPr>
            <a:xfrm>
              <a:off x="7462624" y="3457435"/>
              <a:ext cx="1079515" cy="0"/>
            </a:xfrm>
            <a:prstGeom prst="line">
              <a:avLst/>
            </a:prstGeom>
            <a:ln w="12700">
              <a:solidFill>
                <a:srgbClr val="F4DEBE"/>
              </a:solidFill>
            </a:ln>
          </p:spPr>
          <p:style>
            <a:lnRef idx="1">
              <a:schemeClr val="accent1"/>
            </a:lnRef>
            <a:fillRef idx="0">
              <a:schemeClr val="accent1"/>
            </a:fillRef>
            <a:effectRef idx="0">
              <a:schemeClr val="accent1"/>
            </a:effectRef>
            <a:fontRef idx="minor">
              <a:schemeClr val="tx1"/>
            </a:fontRef>
          </p:style>
        </p:cxnSp>
        <p:grpSp>
          <p:nvGrpSpPr>
            <p:cNvPr id="73" name="组合 72"/>
            <p:cNvGrpSpPr/>
            <p:nvPr/>
          </p:nvGrpSpPr>
          <p:grpSpPr>
            <a:xfrm>
              <a:off x="7858271" y="3312907"/>
              <a:ext cx="289056" cy="289056"/>
              <a:chOff x="4051777" y="3312907"/>
              <a:chExt cx="289056" cy="289056"/>
            </a:xfrm>
          </p:grpSpPr>
          <p:sp>
            <p:nvSpPr>
              <p:cNvPr id="74" name="椭圆 73"/>
              <p:cNvSpPr/>
              <p:nvPr/>
            </p:nvSpPr>
            <p:spPr>
              <a:xfrm>
                <a:off x="4051777" y="3312907"/>
                <a:ext cx="289056" cy="289056"/>
              </a:xfrm>
              <a:prstGeom prst="ellipse">
                <a:avLst/>
              </a:prstGeom>
              <a:solidFill>
                <a:srgbClr val="F4DEBE"/>
              </a:solidFill>
              <a:ln>
                <a:solidFill>
                  <a:srgbClr val="F4DE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sp>
            <p:nvSpPr>
              <p:cNvPr id="75" name="等腰三角形 74"/>
              <p:cNvSpPr/>
              <p:nvPr/>
            </p:nvSpPr>
            <p:spPr>
              <a:xfrm rot="5400000">
                <a:off x="4141227" y="3402170"/>
                <a:ext cx="128215" cy="110531"/>
              </a:xfrm>
              <a:prstGeom prst="triangle">
                <a:avLst/>
              </a:prstGeom>
              <a:solidFill>
                <a:schemeClr val="accent2"/>
              </a:solidFill>
              <a:ln>
                <a:solidFill>
                  <a:srgbClr val="F4DE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微软雅黑 Light" panose="020B0502040204020203" pitchFamily="34" charset="-122"/>
                  <a:ea typeface="微软雅黑 Light" panose="020B0502040204020203" pitchFamily="34" charset="-122"/>
                </a:endParaRPr>
              </a:p>
            </p:txBody>
          </p:sp>
        </p:grpSp>
      </p:grpSp>
      <p:sp>
        <p:nvSpPr>
          <p:cNvPr id="76" name="矩形 47"/>
          <p:cNvSpPr>
            <a:spLocks noChangeArrowheads="1"/>
          </p:cNvSpPr>
          <p:nvPr/>
        </p:nvSpPr>
        <p:spPr bwMode="auto">
          <a:xfrm>
            <a:off x="2393315" y="4852035"/>
            <a:ext cx="2172335" cy="1475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9pPr>
          </a:lstStyle>
          <a:p>
            <a:pPr algn="l">
              <a:buNone/>
            </a:pPr>
            <a:r>
              <a:rPr lang="zh-CN" altLang="en-US" sz="1800" b="1" dirty="0">
                <a:gradFill>
                  <a:gsLst>
                    <a:gs pos="50000">
                      <a:srgbClr val="F4DEBE"/>
                    </a:gs>
                    <a:gs pos="0">
                      <a:srgbClr val="D9A96A"/>
                    </a:gs>
                    <a:gs pos="100000">
                      <a:srgbClr val="F5E3C9"/>
                    </a:gs>
                  </a:gsLst>
                  <a:lin ang="5400000" scaled="1"/>
                </a:gradFill>
                <a:latin typeface="微软雅黑 Light" panose="020B0502040204020203" pitchFamily="34" charset="-122"/>
                <a:ea typeface="微软雅黑 Light" panose="020B0502040204020203" pitchFamily="34" charset="-122"/>
              </a:rPr>
              <a:t>全球经济发展，收入提高，人们开始更多的关注精神世界的满足和文化方面的建设。</a:t>
            </a:r>
            <a:endParaRPr lang="zh-CN" altLang="en-US" sz="1800" b="1" dirty="0">
              <a:gradFill>
                <a:gsLst>
                  <a:gs pos="50000">
                    <a:srgbClr val="F4DEBE"/>
                  </a:gs>
                  <a:gs pos="0">
                    <a:srgbClr val="D9A96A"/>
                  </a:gs>
                  <a:gs pos="100000">
                    <a:srgbClr val="F5E3C9"/>
                  </a:gs>
                </a:gsLst>
                <a:lin ang="5400000" scaled="1"/>
              </a:gradFill>
              <a:latin typeface="微软雅黑 Light" panose="020B0502040204020203" pitchFamily="34" charset="-122"/>
              <a:ea typeface="微软雅黑 Light" panose="020B0502040204020203" pitchFamily="34" charset="-122"/>
            </a:endParaRPr>
          </a:p>
        </p:txBody>
      </p:sp>
      <p:sp>
        <p:nvSpPr>
          <p:cNvPr id="15" name="矩形 47"/>
          <p:cNvSpPr>
            <a:spLocks noChangeArrowheads="1"/>
          </p:cNvSpPr>
          <p:nvPr/>
        </p:nvSpPr>
        <p:spPr bwMode="auto">
          <a:xfrm>
            <a:off x="7992110" y="4852035"/>
            <a:ext cx="1857375" cy="1475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9pPr>
          </a:lstStyle>
          <a:p>
            <a:pPr algn="just">
              <a:buNone/>
            </a:pPr>
            <a:r>
              <a:rPr lang="zh-CN" altLang="en-US" sz="1800" b="1" dirty="0">
                <a:gradFill>
                  <a:gsLst>
                    <a:gs pos="50000">
                      <a:srgbClr val="F4DEBE"/>
                    </a:gs>
                    <a:gs pos="0">
                      <a:srgbClr val="D9A96A"/>
                    </a:gs>
                    <a:gs pos="100000">
                      <a:srgbClr val="F5E3C9"/>
                    </a:gs>
                  </a:gsLst>
                  <a:lin ang="5400000" scaled="1"/>
                </a:gradFill>
                <a:latin typeface="微软雅黑 Light" panose="020B0502040204020203" pitchFamily="34" charset="-122"/>
                <a:ea typeface="微软雅黑 Light" panose="020B0502040204020203" pitchFamily="34" charset="-122"/>
              </a:rPr>
              <a:t>2018年，全球65岁或以上人口史无前例地超过了5岁以下人口数量。</a:t>
            </a:r>
            <a:endParaRPr lang="zh-CN" altLang="en-US" sz="1800" b="1" dirty="0">
              <a:gradFill>
                <a:gsLst>
                  <a:gs pos="50000">
                    <a:srgbClr val="F4DEBE"/>
                  </a:gs>
                  <a:gs pos="0">
                    <a:srgbClr val="D9A96A"/>
                  </a:gs>
                  <a:gs pos="100000">
                    <a:srgbClr val="F5E3C9"/>
                  </a:gs>
                </a:gsLst>
                <a:lin ang="5400000" scaled="1"/>
              </a:gradFill>
              <a:latin typeface="微软雅黑 Light" panose="020B0502040204020203" pitchFamily="34" charset="-122"/>
              <a:ea typeface="微软雅黑 Light" panose="020B0502040204020203" pitchFamily="34" charset="-122"/>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23"/>
                                        </p:tgtEl>
                                        <p:attrNameLst>
                                          <p:attrName>style.visibility</p:attrName>
                                        </p:attrNameLst>
                                      </p:cBhvr>
                                      <p:to>
                                        <p:strVal val="visible"/>
                                      </p:to>
                                    </p:set>
                                    <p:animEffect transition="in" filter="wipe(up)">
                                      <p:cBhvr>
                                        <p:cTn id="7" dur="500"/>
                                        <p:tgtEl>
                                          <p:spTgt spid="12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8"/>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childTnLst>
                                </p:cTn>
                              </p:par>
                            </p:childTnLst>
                          </p:cTn>
                        </p:par>
                        <p:par>
                          <p:cTn id="14" fill="hold">
                            <p:stCondLst>
                              <p:cond delay="0"/>
                            </p:stCondLst>
                            <p:childTnLst>
                              <p:par>
                                <p:cTn id="15" presetID="22" presetClass="entr" presetSubtype="8" fill="hold" nodeType="afterEffect">
                                  <p:stCondLst>
                                    <p:cond delay="0"/>
                                  </p:stCondLst>
                                  <p:childTnLst>
                                    <p:set>
                                      <p:cBhvr>
                                        <p:cTn id="16" dur="1" fill="hold">
                                          <p:stCondLst>
                                            <p:cond delay="0"/>
                                          </p:stCondLst>
                                        </p:cTn>
                                        <p:tgtEl>
                                          <p:spTgt spid="66"/>
                                        </p:tgtEl>
                                        <p:attrNameLst>
                                          <p:attrName>style.visibility</p:attrName>
                                        </p:attrNameLst>
                                      </p:cBhvr>
                                      <p:to>
                                        <p:strVal val="visible"/>
                                      </p:to>
                                    </p:set>
                                    <p:animEffect transition="in" filter="wipe(left)">
                                      <p:cBhvr>
                                        <p:cTn id="17" dur="500"/>
                                        <p:tgtEl>
                                          <p:spTgt spid="66"/>
                                        </p:tgtEl>
                                      </p:cBhvr>
                                    </p:animEffect>
                                  </p:childTnLst>
                                </p:cTn>
                              </p:par>
                              <p:par>
                                <p:cTn id="18" presetID="22" presetClass="entr" presetSubtype="1" fill="hold" grpId="0" nodeType="withEffect">
                                  <p:stCondLst>
                                    <p:cond delay="0"/>
                                  </p:stCondLst>
                                  <p:childTnLst>
                                    <p:set>
                                      <p:cBhvr>
                                        <p:cTn id="19" dur="1" fill="hold">
                                          <p:stCondLst>
                                            <p:cond delay="0"/>
                                          </p:stCondLst>
                                        </p:cTn>
                                        <p:tgtEl>
                                          <p:spTgt spid="76"/>
                                        </p:tgtEl>
                                        <p:attrNameLst>
                                          <p:attrName>style.visibility</p:attrName>
                                        </p:attrNameLst>
                                      </p:cBhvr>
                                      <p:to>
                                        <p:strVal val="visible"/>
                                      </p:to>
                                    </p:set>
                                    <p:animEffect transition="in" filter="wipe(up)">
                                      <p:cBhvr>
                                        <p:cTn id="20" dur="500"/>
                                        <p:tgtEl>
                                          <p:spTgt spid="76"/>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par>
                          <p:cTn id="27" fill="hold">
                            <p:stCondLst>
                              <p:cond delay="0"/>
                            </p:stCondLst>
                            <p:childTnLst>
                              <p:par>
                                <p:cTn id="28" presetID="22" presetClass="entr" presetSubtype="2" fill="hold" nodeType="afterEffect">
                                  <p:stCondLst>
                                    <p:cond delay="0"/>
                                  </p:stCondLst>
                                  <p:childTnLst>
                                    <p:set>
                                      <p:cBhvr>
                                        <p:cTn id="29" dur="1" fill="hold">
                                          <p:stCondLst>
                                            <p:cond delay="0"/>
                                          </p:stCondLst>
                                        </p:cTn>
                                        <p:tgtEl>
                                          <p:spTgt spid="71"/>
                                        </p:tgtEl>
                                        <p:attrNameLst>
                                          <p:attrName>style.visibility</p:attrName>
                                        </p:attrNameLst>
                                      </p:cBhvr>
                                      <p:to>
                                        <p:strVal val="visible"/>
                                      </p:to>
                                    </p:set>
                                    <p:animEffect transition="in" filter="wipe(right)">
                                      <p:cBhvr>
                                        <p:cTn id="30" dur="500"/>
                                        <p:tgtEl>
                                          <p:spTgt spid="71"/>
                                        </p:tgtEl>
                                      </p:cBhvr>
                                    </p:animEffect>
                                  </p:childTnLst>
                                </p:cTn>
                              </p:par>
                              <p:par>
                                <p:cTn id="31" presetID="22" presetClass="entr" presetSubtype="1"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wipe(up)">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7"/>
                                        </p:tgtEl>
                                        <p:attrNameLst>
                                          <p:attrName>style.visibility</p:attrName>
                                        </p:attrNameLst>
                                      </p:cBhvr>
                                      <p:to>
                                        <p:strVal val="visible"/>
                                      </p:to>
                                    </p:set>
                                  </p:childTnLst>
                                </p:cTn>
                              </p:par>
                              <p:par>
                                <p:cTn id="38" presetID="1" presetClass="entr" presetSubtype="0"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4" grpId="0"/>
      <p:bldP spid="76" grpId="0"/>
      <p:bldP spid="1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文本框 48"/>
          <p:cNvSpPr txBox="1">
            <a:spLocks noChangeArrowheads="1"/>
          </p:cNvSpPr>
          <p:nvPr/>
        </p:nvSpPr>
        <p:spPr bwMode="auto">
          <a:xfrm>
            <a:off x="4445000" y="338455"/>
            <a:ext cx="3202305"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Lao UI" panose="020B0502040204020203" pitchFamily="34" charset="0"/>
                <a:ea typeface="微软雅黑" panose="020B0503020204020204" charset="-122"/>
              </a:defRPr>
            </a:lvl1pPr>
            <a:lvl2pPr marL="742950" indent="-285750">
              <a:defRPr sz="1300">
                <a:solidFill>
                  <a:schemeClr val="tx1"/>
                </a:solidFill>
                <a:latin typeface="Lao UI" panose="020B0502040204020203" pitchFamily="34" charset="0"/>
                <a:ea typeface="微软雅黑" panose="020B0503020204020204" charset="-122"/>
              </a:defRPr>
            </a:lvl2pPr>
            <a:lvl3pPr marL="1143000" indent="-228600">
              <a:defRPr sz="1300">
                <a:solidFill>
                  <a:schemeClr val="tx1"/>
                </a:solidFill>
                <a:latin typeface="Lao UI" panose="020B0502040204020203" pitchFamily="34" charset="0"/>
                <a:ea typeface="微软雅黑" panose="020B0503020204020204" charset="-122"/>
              </a:defRPr>
            </a:lvl3pPr>
            <a:lvl4pPr marL="1600200" indent="-228600">
              <a:defRPr sz="1300">
                <a:solidFill>
                  <a:schemeClr val="tx1"/>
                </a:solidFill>
                <a:latin typeface="Lao UI" panose="020B0502040204020203" pitchFamily="34" charset="0"/>
                <a:ea typeface="微软雅黑" panose="020B0503020204020204" charset="-122"/>
              </a:defRPr>
            </a:lvl4pPr>
            <a:lvl5pPr marL="2057400" indent="-228600">
              <a:defRPr sz="1300">
                <a:solidFill>
                  <a:schemeClr val="tx1"/>
                </a:solidFill>
                <a:latin typeface="Lao UI" panose="020B0502040204020203" pitchFamily="34" charset="0"/>
                <a:ea typeface="微软雅黑" panose="020B0503020204020204" charset="-122"/>
              </a:defRPr>
            </a:lvl5pPr>
            <a:lvl6pPr marL="25146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6pPr>
            <a:lvl7pPr marL="29718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7pPr>
            <a:lvl8pPr marL="34290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8pPr>
            <a:lvl9pPr marL="38862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9pPr>
          </a:lstStyle>
          <a:p>
            <a:pPr>
              <a:defRPr/>
            </a:pPr>
            <a:r>
              <a:rPr lang="en-US" altLang="zh-CN" sz="3200" dirty="0">
                <a:gradFill>
                  <a:gsLst>
                    <a:gs pos="47700">
                      <a:srgbClr val="F4DEBE"/>
                    </a:gs>
                    <a:gs pos="0">
                      <a:srgbClr val="D9A96A"/>
                    </a:gs>
                    <a:gs pos="100000">
                      <a:srgbClr val="F5E3C9"/>
                    </a:gs>
                  </a:gsLst>
                  <a:lin ang="5400000" scaled="0"/>
                </a:gradFill>
                <a:latin typeface="Arial Black" panose="020B0A04020102020204" charset="0"/>
                <a:ea typeface="方正小标宋简体" panose="02000000000000000000" charset="-122"/>
                <a:cs typeface="Arial Black" panose="020B0A04020102020204" charset="0"/>
                <a:sym typeface="+mn-ea"/>
              </a:rPr>
              <a:t>NAT</a:t>
            </a:r>
            <a:r>
              <a:rPr lang="zh-CN" altLang="en-US" sz="3200" dirty="0">
                <a:gradFill>
                  <a:gsLst>
                    <a:gs pos="47700">
                      <a:srgbClr val="F4DEBE"/>
                    </a:gs>
                    <a:gs pos="0">
                      <a:srgbClr val="D9A96A"/>
                    </a:gs>
                    <a:gs pos="100000">
                      <a:srgbClr val="F5E3C9"/>
                    </a:gs>
                  </a:gsLst>
                  <a:lin ang="5400000" scaled="0"/>
                </a:gradFill>
                <a:latin typeface="Arial Black" panose="020B0A04020102020204" charset="0"/>
                <a:ea typeface="方正小标宋简体" panose="02000000000000000000" charset="-122"/>
                <a:cs typeface="Arial Black" panose="020B0A04020102020204" charset="0"/>
                <a:sym typeface="+mn-ea"/>
              </a:rPr>
              <a:t>的发展战略</a:t>
            </a:r>
            <a:endParaRPr lang="en-US" altLang="zh-CN" sz="3200" dirty="0">
              <a:gradFill>
                <a:gsLst>
                  <a:gs pos="47700">
                    <a:srgbClr val="F4DEBE"/>
                  </a:gs>
                  <a:gs pos="0">
                    <a:srgbClr val="D9A96A"/>
                  </a:gs>
                  <a:gs pos="100000">
                    <a:srgbClr val="F5E3C9"/>
                  </a:gs>
                </a:gsLst>
                <a:lin ang="5400000" scaled="0"/>
              </a:gradFill>
              <a:latin typeface="微软雅黑 Light" panose="020B0502040204020203" pitchFamily="34" charset="-122"/>
              <a:ea typeface="微软雅黑 Light" panose="020B0502040204020203" pitchFamily="34" charset="-122"/>
            </a:endParaRPr>
          </a:p>
        </p:txBody>
      </p:sp>
      <p:cxnSp>
        <p:nvCxnSpPr>
          <p:cNvPr id="94" name="直接连接符 93"/>
          <p:cNvCxnSpPr/>
          <p:nvPr/>
        </p:nvCxnSpPr>
        <p:spPr>
          <a:xfrm>
            <a:off x="7487543"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3263074"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grpSp>
        <p:nvGrpSpPr>
          <p:cNvPr id="37" name="组合 36"/>
          <p:cNvGrpSpPr/>
          <p:nvPr/>
        </p:nvGrpSpPr>
        <p:grpSpPr>
          <a:xfrm rot="0">
            <a:off x="1275715" y="2054225"/>
            <a:ext cx="806450" cy="785495"/>
            <a:chOff x="1318685" y="1753976"/>
            <a:chExt cx="806448" cy="785284"/>
          </a:xfrm>
        </p:grpSpPr>
        <p:sp>
          <p:nvSpPr>
            <p:cNvPr id="38" name="矩形 37"/>
            <p:cNvSpPr/>
            <p:nvPr/>
          </p:nvSpPr>
          <p:spPr>
            <a:xfrm>
              <a:off x="1318685" y="1753976"/>
              <a:ext cx="662516" cy="662517"/>
            </a:xfrm>
            <a:prstGeom prst="rect">
              <a:avLst/>
            </a:prstGeom>
            <a:solidFill>
              <a:srgbClr val="F4DEBE">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Light" panose="020B0502040204020203" pitchFamily="34" charset="-122"/>
                <a:ea typeface="微软雅黑 Light" panose="020B0502040204020203" pitchFamily="34" charset="-122"/>
              </a:endParaRPr>
            </a:p>
          </p:txBody>
        </p:sp>
        <p:sp>
          <p:nvSpPr>
            <p:cNvPr id="39" name="矩形 38"/>
            <p:cNvSpPr/>
            <p:nvPr/>
          </p:nvSpPr>
          <p:spPr>
            <a:xfrm>
              <a:off x="1464733" y="1876743"/>
              <a:ext cx="660400" cy="662517"/>
            </a:xfrm>
            <a:prstGeom prst="rect">
              <a:avLst/>
            </a:prstGeom>
            <a:solidFill>
              <a:srgbClr val="FFF2CC">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Light" panose="020B0502040204020203" pitchFamily="34" charset="-122"/>
                <a:ea typeface="微软雅黑 Light" panose="020B0502040204020203" pitchFamily="34" charset="-122"/>
              </a:endParaRPr>
            </a:p>
          </p:txBody>
        </p:sp>
        <p:sp>
          <p:nvSpPr>
            <p:cNvPr id="62" name="文本框 47"/>
            <p:cNvSpPr txBox="1">
              <a:spLocks noChangeArrowheads="1"/>
            </p:cNvSpPr>
            <p:nvPr/>
          </p:nvSpPr>
          <p:spPr bwMode="auto">
            <a:xfrm>
              <a:off x="1454151" y="1773026"/>
              <a:ext cx="516467" cy="666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735" b="1" i="0" u="none" strike="noStrike" kern="1200" cap="none" spc="0" normalizeH="0" baseline="0" noProof="0" dirty="0">
                <a:ln>
                  <a:noFill/>
                </a:ln>
                <a:solidFill>
                  <a:schemeClr val="tx1">
                    <a:lumMod val="85000"/>
                    <a:lumOff val="15000"/>
                  </a:schemeClr>
                </a:solidFill>
                <a:effectLst/>
                <a:uLnTx/>
                <a:uFillTx/>
                <a:latin typeface="微软雅黑 Light" panose="020B0502040204020203" pitchFamily="34" charset="-122"/>
                <a:ea typeface="微软雅黑 Light" panose="020B0502040204020203" pitchFamily="34" charset="-122"/>
                <a:cs typeface="Arial" panose="020B0604020202020204" pitchFamily="34" charset="0"/>
              </a:endParaRPr>
            </a:p>
          </p:txBody>
        </p:sp>
      </p:grpSp>
      <p:cxnSp>
        <p:nvCxnSpPr>
          <p:cNvPr id="63" name="直接连接符 62"/>
          <p:cNvCxnSpPr/>
          <p:nvPr/>
        </p:nvCxnSpPr>
        <p:spPr>
          <a:xfrm>
            <a:off x="3708400" y="1877060"/>
            <a:ext cx="10795" cy="3815715"/>
          </a:xfrm>
          <a:prstGeom prst="line">
            <a:avLst/>
          </a:prstGeom>
          <a:ln w="12700">
            <a:solidFill>
              <a:srgbClr val="F4DEBE"/>
            </a:solidFill>
            <a:prstDash val="dash"/>
          </a:ln>
        </p:spPr>
        <p:style>
          <a:lnRef idx="1">
            <a:schemeClr val="accent1"/>
          </a:lnRef>
          <a:fillRef idx="0">
            <a:schemeClr val="accent1"/>
          </a:fillRef>
          <a:effectRef idx="0">
            <a:schemeClr val="accent1"/>
          </a:effectRef>
          <a:fontRef idx="minor">
            <a:schemeClr val="tx1"/>
          </a:fontRef>
        </p:style>
      </p:cxnSp>
      <p:grpSp>
        <p:nvGrpSpPr>
          <p:cNvPr id="64" name="组合 51"/>
          <p:cNvGrpSpPr/>
          <p:nvPr/>
        </p:nvGrpSpPr>
        <p:grpSpPr bwMode="auto">
          <a:xfrm rot="0">
            <a:off x="4229735" y="2052320"/>
            <a:ext cx="806450" cy="785495"/>
            <a:chOff x="4697077" y="1440874"/>
            <a:chExt cx="616528" cy="598823"/>
          </a:xfrm>
        </p:grpSpPr>
        <p:sp>
          <p:nvSpPr>
            <p:cNvPr id="65" name="矩形 64"/>
            <p:cNvSpPr/>
            <p:nvPr/>
          </p:nvSpPr>
          <p:spPr>
            <a:xfrm>
              <a:off x="4697077" y="1440874"/>
              <a:ext cx="504874" cy="505207"/>
            </a:xfrm>
            <a:prstGeom prst="rect">
              <a:avLst/>
            </a:prstGeom>
            <a:solidFill>
              <a:srgbClr val="F4DEBE">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Light" panose="020B0502040204020203" pitchFamily="34" charset="-122"/>
                <a:ea typeface="微软雅黑 Light" panose="020B0502040204020203" pitchFamily="34" charset="-122"/>
              </a:endParaRPr>
            </a:p>
          </p:txBody>
        </p:sp>
        <p:sp>
          <p:nvSpPr>
            <p:cNvPr id="66" name="矩形 65"/>
            <p:cNvSpPr/>
            <p:nvPr/>
          </p:nvSpPr>
          <p:spPr>
            <a:xfrm>
              <a:off x="4808731" y="1534490"/>
              <a:ext cx="504874" cy="505207"/>
            </a:xfrm>
            <a:prstGeom prst="rect">
              <a:avLst/>
            </a:prstGeom>
            <a:solidFill>
              <a:srgbClr val="FFF2CC">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gradFill>
                  <a:gsLst>
                    <a:gs pos="50000">
                      <a:srgbClr val="F4DEBE"/>
                    </a:gs>
                    <a:gs pos="0">
                      <a:srgbClr val="D9A96A"/>
                    </a:gs>
                    <a:gs pos="100000">
                      <a:srgbClr val="F5E3C9"/>
                    </a:gs>
                  </a:gsLst>
                  <a:lin ang="5400000" scaled="1"/>
                </a:gradFill>
                <a:effectLst/>
                <a:uLnTx/>
                <a:uFillTx/>
                <a:latin typeface="微软雅黑 Light" panose="020B0502040204020203" pitchFamily="34" charset="-122"/>
                <a:ea typeface="微软雅黑 Light" panose="020B0502040204020203" pitchFamily="34" charset="-122"/>
              </a:endParaRPr>
            </a:p>
          </p:txBody>
        </p:sp>
      </p:grpSp>
      <p:grpSp>
        <p:nvGrpSpPr>
          <p:cNvPr id="68" name="组合 85"/>
          <p:cNvGrpSpPr/>
          <p:nvPr/>
        </p:nvGrpSpPr>
        <p:grpSpPr bwMode="auto">
          <a:xfrm rot="0">
            <a:off x="7193915" y="2054860"/>
            <a:ext cx="806450" cy="782955"/>
            <a:chOff x="4697077" y="1440874"/>
            <a:chExt cx="616528" cy="598823"/>
          </a:xfrm>
        </p:grpSpPr>
        <p:sp>
          <p:nvSpPr>
            <p:cNvPr id="69" name="矩形 68"/>
            <p:cNvSpPr/>
            <p:nvPr/>
          </p:nvSpPr>
          <p:spPr>
            <a:xfrm>
              <a:off x="4697077" y="1440874"/>
              <a:ext cx="504873" cy="504953"/>
            </a:xfrm>
            <a:prstGeom prst="rect">
              <a:avLst/>
            </a:prstGeom>
            <a:solidFill>
              <a:srgbClr val="F4DEBE">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Light" panose="020B0502040204020203" pitchFamily="34" charset="-122"/>
                <a:ea typeface="微软雅黑 Light" panose="020B0502040204020203" pitchFamily="34" charset="-122"/>
              </a:endParaRPr>
            </a:p>
          </p:txBody>
        </p:sp>
        <p:sp>
          <p:nvSpPr>
            <p:cNvPr id="70" name="矩形 69"/>
            <p:cNvSpPr/>
            <p:nvPr/>
          </p:nvSpPr>
          <p:spPr>
            <a:xfrm>
              <a:off x="4808732" y="1534744"/>
              <a:ext cx="504873" cy="504953"/>
            </a:xfrm>
            <a:prstGeom prst="rect">
              <a:avLst/>
            </a:prstGeom>
            <a:solidFill>
              <a:srgbClr val="FFF2CC">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Light" panose="020B0502040204020203" pitchFamily="34" charset="-122"/>
                <a:ea typeface="微软雅黑 Light" panose="020B0502040204020203" pitchFamily="34" charset="-122"/>
              </a:endParaRPr>
            </a:p>
          </p:txBody>
        </p:sp>
        <p:sp>
          <p:nvSpPr>
            <p:cNvPr id="71" name="文本框 88"/>
            <p:cNvSpPr txBox="1">
              <a:spLocks noChangeArrowheads="1"/>
            </p:cNvSpPr>
            <p:nvPr/>
          </p:nvSpPr>
          <p:spPr bwMode="auto">
            <a:xfrm>
              <a:off x="4800987" y="1454723"/>
              <a:ext cx="394854" cy="509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3735" b="1" i="0" u="none" strike="noStrike" kern="1200" cap="none" spc="0" normalizeH="0" baseline="0" noProof="0" dirty="0">
                <a:ln>
                  <a:noFill/>
                </a:ln>
                <a:solidFill>
                  <a:schemeClr val="tx1">
                    <a:lumMod val="85000"/>
                    <a:lumOff val="15000"/>
                  </a:schemeClr>
                </a:solidFill>
                <a:effectLst/>
                <a:uLnTx/>
                <a:uFillTx/>
                <a:latin typeface="微软雅黑 Light" panose="020B0502040204020203" pitchFamily="34" charset="-122"/>
                <a:ea typeface="微软雅黑 Light" panose="020B0502040204020203" pitchFamily="34" charset="-122"/>
                <a:cs typeface="Arial" panose="020B0604020202020204" pitchFamily="34" charset="0"/>
              </a:endParaRPr>
            </a:p>
          </p:txBody>
        </p:sp>
      </p:grpSp>
      <p:cxnSp>
        <p:nvCxnSpPr>
          <p:cNvPr id="72" name="直接连接符 71"/>
          <p:cNvCxnSpPr/>
          <p:nvPr/>
        </p:nvCxnSpPr>
        <p:spPr>
          <a:xfrm>
            <a:off x="6735445" y="1946910"/>
            <a:ext cx="8255" cy="3815715"/>
          </a:xfrm>
          <a:prstGeom prst="line">
            <a:avLst/>
          </a:prstGeom>
          <a:ln w="12700">
            <a:solidFill>
              <a:srgbClr val="F4DEBE"/>
            </a:solidFill>
            <a:prstDash val="dash"/>
          </a:ln>
        </p:spPr>
        <p:style>
          <a:lnRef idx="1">
            <a:schemeClr val="accent1"/>
          </a:lnRef>
          <a:fillRef idx="0">
            <a:schemeClr val="accent1"/>
          </a:fillRef>
          <a:effectRef idx="0">
            <a:schemeClr val="accent1"/>
          </a:effectRef>
          <a:fontRef idx="minor">
            <a:schemeClr val="tx1"/>
          </a:fontRef>
        </p:style>
      </p:cxnSp>
      <p:sp>
        <p:nvSpPr>
          <p:cNvPr id="76" name="文本框 75"/>
          <p:cNvSpPr txBox="1"/>
          <p:nvPr/>
        </p:nvSpPr>
        <p:spPr>
          <a:xfrm>
            <a:off x="1113790" y="3322955"/>
            <a:ext cx="2442845" cy="1198880"/>
          </a:xfrm>
          <a:prstGeom prst="rect">
            <a:avLst/>
          </a:prstGeom>
          <a:noFill/>
        </p:spPr>
        <p:txBody>
          <a:bodyPr wrap="square">
            <a:spAutoFit/>
          </a:bodyPr>
          <a:lstStyle/>
          <a:p>
            <a:pPr marL="0" marR="0" lvl="0" indent="0" algn="l" defTabSz="1015365" rtl="0" eaLnBrk="1" fontAlgn="auto" latinLnBrk="0" hangingPunct="1">
              <a:lnSpc>
                <a:spcPct val="150000"/>
              </a:lnSpc>
              <a:spcBef>
                <a:spcPts val="0"/>
              </a:spcBef>
              <a:spcAft>
                <a:spcPts val="0"/>
              </a:spcAft>
              <a:buClr>
                <a:srgbClr val="E84E2D"/>
              </a:buClr>
              <a:buSzTx/>
              <a:buFontTx/>
              <a:buNone/>
              <a:defRPr/>
            </a:pPr>
            <a:r>
              <a:rPr kumimoji="0" lang="en-US" altLang="zh-CN" sz="16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cs typeface="微软雅黑" panose="020B0503020204020204" charset="-122"/>
              </a:rPr>
              <a:t>私募、基金会、团队、项目预留的所有NAT都实行锁仓线性释放模式</a:t>
            </a:r>
            <a:endParaRPr kumimoji="0" lang="en-US" altLang="zh-CN" sz="16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cs typeface="微软雅黑" panose="020B0503020204020204" charset="-122"/>
            </a:endParaRPr>
          </a:p>
        </p:txBody>
      </p:sp>
      <p:sp>
        <p:nvSpPr>
          <p:cNvPr id="77" name="Text Box 9"/>
          <p:cNvSpPr txBox="1">
            <a:spLocks noChangeArrowheads="1"/>
          </p:cNvSpPr>
          <p:nvPr/>
        </p:nvSpPr>
        <p:spPr bwMode="auto">
          <a:xfrm>
            <a:off x="4029075" y="3322955"/>
            <a:ext cx="2548890" cy="1568450"/>
          </a:xfrm>
          <a:prstGeom prst="rect">
            <a:avLst/>
          </a:prstGeom>
          <a:noFill/>
          <a:ln w="9525">
            <a:noFill/>
            <a:miter lim="800000"/>
          </a:ln>
          <a:effectLst/>
        </p:spPr>
        <p:txBody>
          <a:bodyPr wrap="square">
            <a:spAutoFit/>
          </a:bodyPr>
          <a:lstStyle/>
          <a:p>
            <a:pPr marL="0" marR="0" lvl="0" indent="0" algn="l" defTabSz="1015365" rtl="0" eaLnBrk="1" fontAlgn="auto" latinLnBrk="0" hangingPunct="1">
              <a:lnSpc>
                <a:spcPct val="150000"/>
              </a:lnSpc>
              <a:spcBef>
                <a:spcPts val="0"/>
              </a:spcBef>
              <a:spcAft>
                <a:spcPts val="0"/>
              </a:spcAft>
              <a:buClr>
                <a:srgbClr val="E84E2D"/>
              </a:buClr>
              <a:buSzTx/>
              <a:buFontTx/>
              <a:buNone/>
              <a:defRPr/>
            </a:pPr>
            <a:r>
              <a:rPr kumimoji="0" sz="16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rPr>
              <a:t>NAT启动交易、消费、应用后，采用消费及项目部分收益回购双通缩模型</a:t>
            </a:r>
            <a:endParaRPr kumimoji="0" sz="16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endParaRPr>
          </a:p>
          <a:p>
            <a:pPr marL="0" marR="0" lvl="0" indent="0" algn="l" defTabSz="1015365" rtl="0" eaLnBrk="1" fontAlgn="auto" latinLnBrk="0" hangingPunct="1">
              <a:lnSpc>
                <a:spcPct val="150000"/>
              </a:lnSpc>
              <a:spcBef>
                <a:spcPts val="0"/>
              </a:spcBef>
              <a:spcAft>
                <a:spcPts val="0"/>
              </a:spcAft>
              <a:buClr>
                <a:srgbClr val="E84E2D"/>
              </a:buClr>
              <a:buSzTx/>
              <a:buFontTx/>
              <a:buNone/>
              <a:defRPr/>
            </a:pPr>
            <a:endParaRPr kumimoji="0" lang="en-US" altLang="zh-CN" sz="16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endParaRPr>
          </a:p>
        </p:txBody>
      </p:sp>
      <p:sp>
        <p:nvSpPr>
          <p:cNvPr id="78" name="Text Box 5"/>
          <p:cNvSpPr txBox="1">
            <a:spLocks noChangeArrowheads="1"/>
          </p:cNvSpPr>
          <p:nvPr/>
        </p:nvSpPr>
        <p:spPr bwMode="auto">
          <a:xfrm>
            <a:off x="7123430" y="3322955"/>
            <a:ext cx="3419475" cy="230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l" defTabSz="1015365" rtl="0" eaLnBrk="1" fontAlgn="auto" latinLnBrk="0" hangingPunct="1">
              <a:lnSpc>
                <a:spcPct val="150000"/>
              </a:lnSpc>
              <a:spcBef>
                <a:spcPts val="0"/>
              </a:spcBef>
              <a:spcAft>
                <a:spcPts val="0"/>
              </a:spcAft>
              <a:buClr>
                <a:srgbClr val="E84E2D"/>
              </a:buClr>
              <a:buSzTx/>
              <a:buFontTx/>
              <a:buNone/>
              <a:defRPr/>
            </a:pPr>
            <a:r>
              <a:rPr kumimoji="0" sz="16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rPr>
              <a:t>NAT总量通缩到619</a:t>
            </a:r>
            <a:r>
              <a:rPr kumimoji="0" lang="en-US" sz="16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rPr>
              <a:t>,</a:t>
            </a:r>
            <a:r>
              <a:rPr kumimoji="0" sz="16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rPr>
              <a:t>369</a:t>
            </a:r>
            <a:r>
              <a:rPr kumimoji="0" lang="en-US" sz="16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rPr>
              <a:t>,</a:t>
            </a:r>
            <a:r>
              <a:rPr kumimoji="0" sz="16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rPr>
              <a:t>081枚后，将不再通缩，并永久保持此合理数量，以满足应用中的合理的流动性需求，保证NAT在幸福产业中具有较好的含金量</a:t>
            </a:r>
            <a:r>
              <a:rPr kumimoji="0" lang="zh-CN" sz="16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rPr>
              <a:t>。</a:t>
            </a:r>
            <a:endParaRPr kumimoji="0" sz="16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endParaRPr>
          </a:p>
          <a:p>
            <a:pPr marL="0" marR="0" lvl="0" indent="0" algn="l" defTabSz="914400" rtl="0" eaLnBrk="1" fontAlgn="auto" latinLnBrk="0" hangingPunct="1">
              <a:lnSpc>
                <a:spcPct val="150000"/>
              </a:lnSpc>
              <a:spcBef>
                <a:spcPts val="0"/>
              </a:spcBef>
              <a:spcAft>
                <a:spcPts val="0"/>
              </a:spcAft>
              <a:buClrTx/>
              <a:buSzTx/>
              <a:buFontTx/>
              <a:buNone/>
              <a:defRPr/>
            </a:pPr>
            <a:endParaRPr kumimoji="0" lang="zh-CN" altLang="zh-CN" sz="16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endParaRPr>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up)">
                                      <p:cBhvr>
                                        <p:cTn id="7" dur="500"/>
                                        <p:tgtEl>
                                          <p:spTgt spid="37"/>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76"/>
                                        </p:tgtEl>
                                        <p:attrNameLst>
                                          <p:attrName>style.visibility</p:attrName>
                                        </p:attrNameLst>
                                      </p:cBhvr>
                                      <p:to>
                                        <p:strVal val="visible"/>
                                      </p:to>
                                    </p:set>
                                    <p:animEffect transition="in" filter="wipe(up)">
                                      <p:cBhvr>
                                        <p:cTn id="10" dur="500"/>
                                        <p:tgtEl>
                                          <p:spTgt spid="76"/>
                                        </p:tgtEl>
                                      </p:cBhvr>
                                    </p:animEffect>
                                  </p:childTnLst>
                                </p:cTn>
                              </p:par>
                            </p:childTnLst>
                          </p:cTn>
                        </p:par>
                      </p:childTnLst>
                    </p:cTn>
                  </p:par>
                  <p:par>
                    <p:cTn id="11" fill="hold">
                      <p:stCondLst>
                        <p:cond delay="indefinite"/>
                      </p:stCondLst>
                      <p:childTnLst>
                        <p:par>
                          <p:cTn id="12" fill="hold">
                            <p:stCondLst>
                              <p:cond delay="0"/>
                            </p:stCondLst>
                            <p:childTnLst>
                              <p:par>
                                <p:cTn id="13" presetID="12" presetClass="entr" presetSubtype="8" fill="hold" nodeType="clickEffect">
                                  <p:stCondLst>
                                    <p:cond delay="0"/>
                                  </p:stCondLst>
                                  <p:childTnLst>
                                    <p:set>
                                      <p:cBhvr>
                                        <p:cTn id="14" dur="1" fill="hold">
                                          <p:stCondLst>
                                            <p:cond delay="0"/>
                                          </p:stCondLst>
                                        </p:cTn>
                                        <p:tgtEl>
                                          <p:spTgt spid="63"/>
                                        </p:tgtEl>
                                        <p:attrNameLst>
                                          <p:attrName>style.visibility</p:attrName>
                                        </p:attrNameLst>
                                      </p:cBhvr>
                                      <p:to>
                                        <p:strVal val="visible"/>
                                      </p:to>
                                    </p:set>
                                    <p:anim calcmode="lin" valueType="num">
                                      <p:cBhvr additive="base">
                                        <p:cTn id="15" dur="500"/>
                                        <p:tgtEl>
                                          <p:spTgt spid="63"/>
                                        </p:tgtEl>
                                        <p:attrNameLst>
                                          <p:attrName>ppt_x</p:attrName>
                                        </p:attrNameLst>
                                      </p:cBhvr>
                                      <p:tavLst>
                                        <p:tav tm="0">
                                          <p:val>
                                            <p:strVal val="#ppt_x-#ppt_w*1.125000"/>
                                          </p:val>
                                        </p:tav>
                                        <p:tav tm="100000">
                                          <p:val>
                                            <p:strVal val="#ppt_x"/>
                                          </p:val>
                                        </p:tav>
                                      </p:tavLst>
                                    </p:anim>
                                    <p:animEffect transition="in" filter="wipe(right)">
                                      <p:cBhvr>
                                        <p:cTn id="16" dur="500"/>
                                        <p:tgtEl>
                                          <p:spTgt spid="63"/>
                                        </p:tgtEl>
                                      </p:cBhvr>
                                    </p:animEffect>
                                  </p:childTnLst>
                                </p:cTn>
                              </p:par>
                            </p:childTnLst>
                          </p:cTn>
                        </p:par>
                        <p:par>
                          <p:cTn id="17" fill="hold">
                            <p:stCondLst>
                              <p:cond delay="500"/>
                            </p:stCondLst>
                            <p:childTnLst>
                              <p:par>
                                <p:cTn id="18" presetID="22" presetClass="entr" presetSubtype="1" fill="hold" nodeType="afterEffect">
                                  <p:stCondLst>
                                    <p:cond delay="0"/>
                                  </p:stCondLst>
                                  <p:childTnLst>
                                    <p:set>
                                      <p:cBhvr>
                                        <p:cTn id="19" dur="1" fill="hold">
                                          <p:stCondLst>
                                            <p:cond delay="0"/>
                                          </p:stCondLst>
                                        </p:cTn>
                                        <p:tgtEl>
                                          <p:spTgt spid="64"/>
                                        </p:tgtEl>
                                        <p:attrNameLst>
                                          <p:attrName>style.visibility</p:attrName>
                                        </p:attrNameLst>
                                      </p:cBhvr>
                                      <p:to>
                                        <p:strVal val="visible"/>
                                      </p:to>
                                    </p:set>
                                    <p:animEffect transition="in" filter="wipe(up)">
                                      <p:cBhvr>
                                        <p:cTn id="20" dur="500"/>
                                        <p:tgtEl>
                                          <p:spTgt spid="64"/>
                                        </p:tgtEl>
                                      </p:cBhvr>
                                    </p:animEffect>
                                  </p:childTnLst>
                                </p:cTn>
                              </p:par>
                              <p:par>
                                <p:cTn id="21" presetID="22" presetClass="entr" presetSubtype="1" fill="hold" grpId="0" nodeType="withEffect">
                                  <p:stCondLst>
                                    <p:cond delay="0"/>
                                  </p:stCondLst>
                                  <p:childTnLst>
                                    <p:set>
                                      <p:cBhvr>
                                        <p:cTn id="22" dur="1" fill="hold">
                                          <p:stCondLst>
                                            <p:cond delay="0"/>
                                          </p:stCondLst>
                                        </p:cTn>
                                        <p:tgtEl>
                                          <p:spTgt spid="77"/>
                                        </p:tgtEl>
                                        <p:attrNameLst>
                                          <p:attrName>style.visibility</p:attrName>
                                        </p:attrNameLst>
                                      </p:cBhvr>
                                      <p:to>
                                        <p:strVal val="visible"/>
                                      </p:to>
                                    </p:set>
                                    <p:animEffect transition="in" filter="wipe(up)">
                                      <p:cBhvr>
                                        <p:cTn id="23" dur="500"/>
                                        <p:tgtEl>
                                          <p:spTgt spid="77"/>
                                        </p:tgtEl>
                                      </p:cBhvr>
                                    </p:animEffect>
                                  </p:childTnLst>
                                </p:cTn>
                              </p:par>
                            </p:childTnLst>
                          </p:cTn>
                        </p:par>
                      </p:childTnLst>
                    </p:cTn>
                  </p:par>
                  <p:par>
                    <p:cTn id="24" fill="hold">
                      <p:stCondLst>
                        <p:cond delay="indefinite"/>
                      </p:stCondLst>
                      <p:childTnLst>
                        <p:par>
                          <p:cTn id="25" fill="hold">
                            <p:stCondLst>
                              <p:cond delay="0"/>
                            </p:stCondLst>
                            <p:childTnLst>
                              <p:par>
                                <p:cTn id="26" presetID="12" presetClass="entr" presetSubtype="8" fill="hold" nodeType="clickEffect">
                                  <p:stCondLst>
                                    <p:cond delay="0"/>
                                  </p:stCondLst>
                                  <p:childTnLst>
                                    <p:set>
                                      <p:cBhvr>
                                        <p:cTn id="27" dur="1" fill="hold">
                                          <p:stCondLst>
                                            <p:cond delay="0"/>
                                          </p:stCondLst>
                                        </p:cTn>
                                        <p:tgtEl>
                                          <p:spTgt spid="72"/>
                                        </p:tgtEl>
                                        <p:attrNameLst>
                                          <p:attrName>style.visibility</p:attrName>
                                        </p:attrNameLst>
                                      </p:cBhvr>
                                      <p:to>
                                        <p:strVal val="visible"/>
                                      </p:to>
                                    </p:set>
                                    <p:anim calcmode="lin" valueType="num">
                                      <p:cBhvr additive="base">
                                        <p:cTn id="28" dur="500"/>
                                        <p:tgtEl>
                                          <p:spTgt spid="72"/>
                                        </p:tgtEl>
                                        <p:attrNameLst>
                                          <p:attrName>ppt_x</p:attrName>
                                        </p:attrNameLst>
                                      </p:cBhvr>
                                      <p:tavLst>
                                        <p:tav tm="0">
                                          <p:val>
                                            <p:strVal val="#ppt_x-#ppt_w*1.125000"/>
                                          </p:val>
                                        </p:tav>
                                        <p:tav tm="100000">
                                          <p:val>
                                            <p:strVal val="#ppt_x"/>
                                          </p:val>
                                        </p:tav>
                                      </p:tavLst>
                                    </p:anim>
                                    <p:animEffect transition="in" filter="wipe(right)">
                                      <p:cBhvr>
                                        <p:cTn id="29" dur="500"/>
                                        <p:tgtEl>
                                          <p:spTgt spid="72"/>
                                        </p:tgtEl>
                                      </p:cBhvr>
                                    </p:animEffect>
                                  </p:childTnLst>
                                </p:cTn>
                              </p:par>
                            </p:childTnLst>
                          </p:cTn>
                        </p:par>
                        <p:par>
                          <p:cTn id="30" fill="hold">
                            <p:stCondLst>
                              <p:cond delay="500"/>
                            </p:stCondLst>
                            <p:childTnLst>
                              <p:par>
                                <p:cTn id="31" presetID="22" presetClass="entr" presetSubtype="1" fill="hold" nodeType="afterEffect">
                                  <p:stCondLst>
                                    <p:cond delay="0"/>
                                  </p:stCondLst>
                                  <p:childTnLst>
                                    <p:set>
                                      <p:cBhvr>
                                        <p:cTn id="32" dur="1" fill="hold">
                                          <p:stCondLst>
                                            <p:cond delay="0"/>
                                          </p:stCondLst>
                                        </p:cTn>
                                        <p:tgtEl>
                                          <p:spTgt spid="68"/>
                                        </p:tgtEl>
                                        <p:attrNameLst>
                                          <p:attrName>style.visibility</p:attrName>
                                        </p:attrNameLst>
                                      </p:cBhvr>
                                      <p:to>
                                        <p:strVal val="visible"/>
                                      </p:to>
                                    </p:set>
                                    <p:animEffect transition="in" filter="wipe(up)">
                                      <p:cBhvr>
                                        <p:cTn id="33" dur="500"/>
                                        <p:tgtEl>
                                          <p:spTgt spid="68"/>
                                        </p:tgtEl>
                                      </p:cBhvr>
                                    </p:animEffect>
                                  </p:childTnLst>
                                </p:cTn>
                              </p:par>
                              <p:par>
                                <p:cTn id="34" presetID="22" presetClass="entr" presetSubtype="1" fill="hold" grpId="0" nodeType="withEffect">
                                  <p:stCondLst>
                                    <p:cond delay="0"/>
                                  </p:stCondLst>
                                  <p:childTnLst>
                                    <p:set>
                                      <p:cBhvr>
                                        <p:cTn id="35" dur="1" fill="hold">
                                          <p:stCondLst>
                                            <p:cond delay="0"/>
                                          </p:stCondLst>
                                        </p:cTn>
                                        <p:tgtEl>
                                          <p:spTgt spid="78"/>
                                        </p:tgtEl>
                                        <p:attrNameLst>
                                          <p:attrName>style.visibility</p:attrName>
                                        </p:attrNameLst>
                                      </p:cBhvr>
                                      <p:to>
                                        <p:strVal val="visible"/>
                                      </p:to>
                                    </p:set>
                                    <p:animEffect transition="in" filter="wipe(up)">
                                      <p:cBhvr>
                                        <p:cTn id="36"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77" grpId="0" animBg="1"/>
      <p:bldP spid="7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文本框 63"/>
          <p:cNvSpPr txBox="1"/>
          <p:nvPr/>
        </p:nvSpPr>
        <p:spPr>
          <a:xfrm>
            <a:off x="1691446" y="1494995"/>
            <a:ext cx="2532380" cy="4707890"/>
          </a:xfrm>
          <a:prstGeom prst="rect">
            <a:avLst/>
          </a:prstGeom>
          <a:noFill/>
        </p:spPr>
        <p:txBody>
          <a:bodyPr wrap="non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30000" b="1" i="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cs typeface="微软雅黑" panose="020B0503020204020204" charset="-122"/>
              </a:rPr>
              <a:t>4</a:t>
            </a:r>
            <a:endParaRPr kumimoji="0" lang="en-US" altLang="zh-CN" sz="30000" b="1" i="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cs typeface="微软雅黑" panose="020B0503020204020204" charset="-122"/>
            </a:endParaRPr>
          </a:p>
        </p:txBody>
      </p:sp>
      <p:sp>
        <p:nvSpPr>
          <p:cNvPr id="65" name="文本框 64"/>
          <p:cNvSpPr txBox="1"/>
          <p:nvPr/>
        </p:nvSpPr>
        <p:spPr>
          <a:xfrm>
            <a:off x="4598682" y="2721687"/>
            <a:ext cx="5631180" cy="1938020"/>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6000" b="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cs typeface="微软雅黑" panose="020B0503020204020204" charset="-122"/>
                <a:sym typeface="+mn-lt"/>
              </a:rPr>
              <a:t>NAT</a:t>
            </a:r>
            <a:r>
              <a:rPr kumimoji="0" lang="zh-CN" altLang="en-US" sz="6000" b="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cs typeface="微软雅黑" panose="020B0503020204020204" charset="-122"/>
                <a:sym typeface="+mn-lt"/>
              </a:rPr>
              <a:t>的商业模式</a:t>
            </a:r>
            <a:endParaRPr kumimoji="0" lang="zh-CN" altLang="en-US" sz="6000" b="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cs typeface="微软雅黑" panose="020B0503020204020204" charset="-122"/>
              <a:sym typeface="+mn-lt"/>
            </a:endParaRPr>
          </a:p>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6000" b="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cs typeface="微软雅黑" panose="020B0503020204020204" charset="-122"/>
                <a:sym typeface="+mn-lt"/>
              </a:rPr>
              <a:t>与机制</a:t>
            </a:r>
            <a:endParaRPr kumimoji="0" lang="zh-CN" altLang="en-US" sz="6000" b="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cs typeface="微软雅黑" panose="020B0503020204020204" charset="-122"/>
              <a:sym typeface="+mn-lt"/>
            </a:endParaRPr>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4" name="任意多边形: 形状 73"/>
          <p:cNvSpPr/>
          <p:nvPr/>
        </p:nvSpPr>
        <p:spPr>
          <a:xfrm rot="2700000">
            <a:off x="4733290" y="3153410"/>
            <a:ext cx="2583180" cy="2583180"/>
          </a:xfrm>
          <a:custGeom>
            <a:avLst/>
            <a:gdLst>
              <a:gd name="connsiteX0" fmla="*/ 0 w 2582979"/>
              <a:gd name="connsiteY0" fmla="*/ 1697757 h 2582979"/>
              <a:gd name="connsiteX1" fmla="*/ 1697759 w 2582979"/>
              <a:gd name="connsiteY1" fmla="*/ 0 h 2582979"/>
              <a:gd name="connsiteX2" fmla="*/ 2582979 w 2582979"/>
              <a:gd name="connsiteY2" fmla="*/ 2582979 h 2582979"/>
              <a:gd name="connsiteX3" fmla="*/ 0 w 2582979"/>
              <a:gd name="connsiteY3" fmla="*/ 1697757 h 2582979"/>
            </a:gdLst>
            <a:ahLst/>
            <a:cxnLst>
              <a:cxn ang="0">
                <a:pos x="connsiteX0" y="connsiteY0"/>
              </a:cxn>
              <a:cxn ang="0">
                <a:pos x="connsiteX1" y="connsiteY1"/>
              </a:cxn>
              <a:cxn ang="0">
                <a:pos x="connsiteX2" y="connsiteY2"/>
              </a:cxn>
              <a:cxn ang="0">
                <a:pos x="connsiteX3" y="connsiteY3"/>
              </a:cxn>
            </a:cxnLst>
            <a:rect l="l" t="t" r="r" b="b"/>
            <a:pathLst>
              <a:path w="2582979" h="2582979">
                <a:moveTo>
                  <a:pt x="0" y="1697757"/>
                </a:moveTo>
                <a:lnTo>
                  <a:pt x="1697759" y="0"/>
                </a:lnTo>
                <a:lnTo>
                  <a:pt x="2582979" y="2582979"/>
                </a:lnTo>
                <a:lnTo>
                  <a:pt x="0" y="1697757"/>
                </a:lnTo>
                <a:close/>
              </a:path>
            </a:pathLst>
          </a:custGeom>
          <a:gradFill>
            <a:gsLst>
              <a:gs pos="50000">
                <a:srgbClr val="F4DEBE"/>
              </a:gs>
              <a:gs pos="0">
                <a:srgbClr val="D9A96A"/>
              </a:gs>
              <a:gs pos="100000">
                <a:srgbClr val="F5E3C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任意多边形: 形状 77"/>
          <p:cNvSpPr/>
          <p:nvPr/>
        </p:nvSpPr>
        <p:spPr>
          <a:xfrm rot="2700000">
            <a:off x="4737100" y="1866900"/>
            <a:ext cx="2581275" cy="2581275"/>
          </a:xfrm>
          <a:custGeom>
            <a:avLst/>
            <a:gdLst>
              <a:gd name="connsiteX0" fmla="*/ 0 w 2581207"/>
              <a:gd name="connsiteY0" fmla="*/ 0 h 2581208"/>
              <a:gd name="connsiteX1" fmla="*/ 2581207 w 2581207"/>
              <a:gd name="connsiteY1" fmla="*/ 884613 h 2581208"/>
              <a:gd name="connsiteX2" fmla="*/ 884612 w 2581207"/>
              <a:gd name="connsiteY2" fmla="*/ 2581208 h 2581208"/>
              <a:gd name="connsiteX3" fmla="*/ 0 w 2581207"/>
              <a:gd name="connsiteY3" fmla="*/ 0 h 2581208"/>
            </a:gdLst>
            <a:ahLst/>
            <a:cxnLst>
              <a:cxn ang="0">
                <a:pos x="connsiteX0" y="connsiteY0"/>
              </a:cxn>
              <a:cxn ang="0">
                <a:pos x="connsiteX1" y="connsiteY1"/>
              </a:cxn>
              <a:cxn ang="0">
                <a:pos x="connsiteX2" y="connsiteY2"/>
              </a:cxn>
              <a:cxn ang="0">
                <a:pos x="connsiteX3" y="connsiteY3"/>
              </a:cxn>
            </a:cxnLst>
            <a:rect l="l" t="t" r="r" b="b"/>
            <a:pathLst>
              <a:path w="2581207" h="2581208">
                <a:moveTo>
                  <a:pt x="0" y="0"/>
                </a:moveTo>
                <a:lnTo>
                  <a:pt x="2581207" y="884613"/>
                </a:lnTo>
                <a:lnTo>
                  <a:pt x="884612" y="2581208"/>
                </a:lnTo>
                <a:lnTo>
                  <a:pt x="0" y="0"/>
                </a:lnTo>
                <a:close/>
              </a:path>
            </a:pathLst>
          </a:custGeom>
          <a:gradFill>
            <a:gsLst>
              <a:gs pos="50000">
                <a:srgbClr val="F4DEBE"/>
              </a:gs>
              <a:gs pos="0">
                <a:srgbClr val="D9A96A"/>
              </a:gs>
              <a:gs pos="100000">
                <a:srgbClr val="F5E3C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8" name="组合 27"/>
          <p:cNvGrpSpPr/>
          <p:nvPr/>
        </p:nvGrpSpPr>
        <p:grpSpPr>
          <a:xfrm>
            <a:off x="3116135" y="2147784"/>
            <a:ext cx="1427824" cy="136641"/>
            <a:chOff x="3014117" y="2133600"/>
            <a:chExt cx="1427824" cy="136641"/>
          </a:xfrm>
          <a:gradFill>
            <a:gsLst>
              <a:gs pos="50000">
                <a:srgbClr val="F4DEBE"/>
              </a:gs>
              <a:gs pos="0">
                <a:srgbClr val="D9A96A"/>
              </a:gs>
              <a:gs pos="100000">
                <a:srgbClr val="F5E3C9"/>
              </a:gs>
            </a:gsLst>
            <a:lin ang="5400000" scaled="0"/>
          </a:gradFill>
        </p:grpSpPr>
        <p:cxnSp>
          <p:nvCxnSpPr>
            <p:cNvPr id="24" name="直接连接符 23"/>
            <p:cNvCxnSpPr/>
            <p:nvPr/>
          </p:nvCxnSpPr>
          <p:spPr>
            <a:xfrm>
              <a:off x="3014117" y="2189843"/>
              <a:ext cx="1291183" cy="0"/>
            </a:xfrm>
            <a:prstGeom prst="line">
              <a:avLst/>
            </a:prstGeom>
            <a:grpFill/>
            <a:ln>
              <a:gradFill>
                <a:gsLst>
                  <a:gs pos="0">
                    <a:schemeClr val="accent1">
                      <a:lumMod val="5000"/>
                      <a:lumOff val="95000"/>
                    </a:schemeClr>
                  </a:gs>
                  <a:gs pos="74000">
                    <a:srgbClr val="ECCDA4"/>
                  </a:gs>
                  <a:gs pos="83000">
                    <a:srgbClr val="F1D9B6"/>
                  </a:gs>
                  <a:gs pos="100000">
                    <a:srgbClr val="DCB074"/>
                  </a:gs>
                </a:gsLst>
                <a:lin ang="5400000" scaled="1"/>
              </a:gradFill>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4305300" y="2133600"/>
              <a:ext cx="136641" cy="13664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3" name="组合 82"/>
          <p:cNvGrpSpPr/>
          <p:nvPr/>
        </p:nvGrpSpPr>
        <p:grpSpPr>
          <a:xfrm>
            <a:off x="3280698" y="2399352"/>
            <a:ext cx="3537190" cy="1259883"/>
            <a:chOff x="3295303" y="2331407"/>
            <a:chExt cx="3537190" cy="1259883"/>
          </a:xfrm>
          <a:gradFill>
            <a:gsLst>
              <a:gs pos="50000">
                <a:srgbClr val="F4DEBE"/>
              </a:gs>
              <a:gs pos="0">
                <a:srgbClr val="D9A96A"/>
              </a:gs>
              <a:gs pos="100000">
                <a:srgbClr val="F5E3C9"/>
              </a:gs>
            </a:gsLst>
            <a:lin ang="5400000" scaled="0"/>
          </a:gradFill>
        </p:grpSpPr>
        <p:sp>
          <p:nvSpPr>
            <p:cNvPr id="80" name="任意多边形: 形状 79"/>
            <p:cNvSpPr/>
            <p:nvPr/>
          </p:nvSpPr>
          <p:spPr>
            <a:xfrm rot="2700000">
              <a:off x="4612483" y="1014227"/>
              <a:ext cx="902830" cy="3537190"/>
            </a:xfrm>
            <a:custGeom>
              <a:avLst/>
              <a:gdLst>
                <a:gd name="connsiteX0" fmla="*/ 0 w 902830"/>
                <a:gd name="connsiteY0" fmla="*/ 0 h 3537190"/>
                <a:gd name="connsiteX1" fmla="*/ 902830 w 902830"/>
                <a:gd name="connsiteY1" fmla="*/ 2634360 h 3537190"/>
                <a:gd name="connsiteX2" fmla="*/ 0 w 902830"/>
                <a:gd name="connsiteY2" fmla="*/ 3537190 h 3537190"/>
                <a:gd name="connsiteX3" fmla="*/ 0 w 902830"/>
                <a:gd name="connsiteY3" fmla="*/ 0 h 3537190"/>
              </a:gdLst>
              <a:ahLst/>
              <a:cxnLst>
                <a:cxn ang="0">
                  <a:pos x="connsiteX0" y="connsiteY0"/>
                </a:cxn>
                <a:cxn ang="0">
                  <a:pos x="connsiteX1" y="connsiteY1"/>
                </a:cxn>
                <a:cxn ang="0">
                  <a:pos x="connsiteX2" y="connsiteY2"/>
                </a:cxn>
                <a:cxn ang="0">
                  <a:pos x="connsiteX3" y="connsiteY3"/>
                </a:cxn>
              </a:cxnLst>
              <a:rect l="l" t="t" r="r" b="b"/>
              <a:pathLst>
                <a:path w="902830" h="3537190">
                  <a:moveTo>
                    <a:pt x="0" y="0"/>
                  </a:moveTo>
                  <a:lnTo>
                    <a:pt x="902830" y="2634360"/>
                  </a:lnTo>
                  <a:lnTo>
                    <a:pt x="0" y="353719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4061629" y="3007725"/>
              <a:ext cx="782905" cy="583565"/>
            </a:xfrm>
            <a:prstGeom prst="rect">
              <a:avLst/>
            </a:prstGeom>
            <a:noFill/>
          </p:spPr>
          <p:txBody>
            <a:bodyPr wrap="square" rtlCol="0">
              <a:spAutoFit/>
            </a:bodyPr>
            <a:lstStyle/>
            <a:p>
              <a:pPr algn="ctr"/>
              <a:endParaRPr lang="zh-CN" altLang="en-US" sz="3200" dirty="0">
                <a:solidFill>
                  <a:schemeClr val="bg1"/>
                </a:solidFill>
                <a:latin typeface="微软雅黑" panose="020B0503020204020204" charset="-122"/>
                <a:ea typeface="微软雅黑" panose="020B0503020204020204" charset="-122"/>
              </a:endParaRPr>
            </a:p>
          </p:txBody>
        </p:sp>
      </p:grpSp>
      <p:grpSp>
        <p:nvGrpSpPr>
          <p:cNvPr id="84" name="组合 83"/>
          <p:cNvGrpSpPr/>
          <p:nvPr/>
        </p:nvGrpSpPr>
        <p:grpSpPr>
          <a:xfrm>
            <a:off x="6534795" y="1087429"/>
            <a:ext cx="1445923" cy="3534154"/>
            <a:chOff x="6534795" y="1075999"/>
            <a:chExt cx="1445923" cy="3534154"/>
          </a:xfrm>
          <a:gradFill>
            <a:gsLst>
              <a:gs pos="50000">
                <a:srgbClr val="F4DEBE"/>
              </a:gs>
              <a:gs pos="0">
                <a:srgbClr val="D9A96A"/>
              </a:gs>
              <a:gs pos="100000">
                <a:srgbClr val="F5E3C9"/>
              </a:gs>
            </a:gsLst>
            <a:lin ang="5400000" scaled="0"/>
          </a:gradFill>
        </p:grpSpPr>
        <p:sp>
          <p:nvSpPr>
            <p:cNvPr id="79" name="任意多边形: 形状 78"/>
            <p:cNvSpPr/>
            <p:nvPr/>
          </p:nvSpPr>
          <p:spPr>
            <a:xfrm rot="2700000">
              <a:off x="5218687" y="2392106"/>
              <a:ext cx="3534154" cy="901939"/>
            </a:xfrm>
            <a:custGeom>
              <a:avLst/>
              <a:gdLst>
                <a:gd name="connsiteX0" fmla="*/ 0 w 3534154"/>
                <a:gd name="connsiteY0" fmla="*/ 0 h 901939"/>
                <a:gd name="connsiteX1" fmla="*/ 3534154 w 3534154"/>
                <a:gd name="connsiteY1" fmla="*/ 0 h 901939"/>
                <a:gd name="connsiteX2" fmla="*/ 2644482 w 3534154"/>
                <a:gd name="connsiteY2" fmla="*/ 889671 h 901939"/>
                <a:gd name="connsiteX3" fmla="*/ 2644255 w 3534154"/>
                <a:gd name="connsiteY3" fmla="*/ 889446 h 901939"/>
                <a:gd name="connsiteX4" fmla="*/ 2631762 w 3534154"/>
                <a:gd name="connsiteY4" fmla="*/ 901939 h 901939"/>
                <a:gd name="connsiteX5" fmla="*/ 0 w 3534154"/>
                <a:gd name="connsiteY5" fmla="*/ 0 h 901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34154" h="901939">
                  <a:moveTo>
                    <a:pt x="0" y="0"/>
                  </a:moveTo>
                  <a:lnTo>
                    <a:pt x="3534154" y="0"/>
                  </a:lnTo>
                  <a:lnTo>
                    <a:pt x="2644482" y="889671"/>
                  </a:lnTo>
                  <a:lnTo>
                    <a:pt x="2644255" y="889446"/>
                  </a:lnTo>
                  <a:lnTo>
                    <a:pt x="2631762" y="90193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p:cNvSpPr txBox="1"/>
            <p:nvPr/>
          </p:nvSpPr>
          <p:spPr>
            <a:xfrm>
              <a:off x="7197813" y="3007725"/>
              <a:ext cx="782905" cy="583565"/>
            </a:xfrm>
            <a:prstGeom prst="rect">
              <a:avLst/>
            </a:prstGeom>
            <a:noFill/>
          </p:spPr>
          <p:txBody>
            <a:bodyPr wrap="square" rtlCol="0">
              <a:spAutoFit/>
            </a:bodyPr>
            <a:lstStyle/>
            <a:p>
              <a:pPr algn="ctr"/>
              <a:endParaRPr lang="zh-CN" altLang="en-US" sz="3200" dirty="0">
                <a:solidFill>
                  <a:schemeClr val="bg1"/>
                </a:solidFill>
                <a:latin typeface="微软雅黑" panose="020B0503020204020204" charset="-122"/>
                <a:ea typeface="微软雅黑" panose="020B0503020204020204" charset="-122"/>
              </a:endParaRPr>
            </a:p>
          </p:txBody>
        </p:sp>
      </p:grpSp>
      <p:grpSp>
        <p:nvGrpSpPr>
          <p:cNvPr id="85" name="组合 84"/>
          <p:cNvGrpSpPr/>
          <p:nvPr/>
        </p:nvGrpSpPr>
        <p:grpSpPr>
          <a:xfrm>
            <a:off x="4046814" y="2986875"/>
            <a:ext cx="1463846" cy="3507601"/>
            <a:chOff x="4046814" y="2986875"/>
            <a:chExt cx="1463846" cy="3507601"/>
          </a:xfrm>
          <a:gradFill>
            <a:gsLst>
              <a:gs pos="50000">
                <a:srgbClr val="F4DEBE"/>
              </a:gs>
              <a:gs pos="0">
                <a:srgbClr val="D9A96A"/>
              </a:gs>
              <a:gs pos="100000">
                <a:srgbClr val="F5E3C9"/>
              </a:gs>
            </a:gsLst>
            <a:lin ang="5400000" scaled="0"/>
          </a:gradFill>
        </p:grpSpPr>
        <p:sp>
          <p:nvSpPr>
            <p:cNvPr id="75" name="任意多边形: 形状 74"/>
            <p:cNvSpPr/>
            <p:nvPr/>
          </p:nvSpPr>
          <p:spPr>
            <a:xfrm rot="2700000">
              <a:off x="3309220" y="4293036"/>
              <a:ext cx="3507601" cy="895278"/>
            </a:xfrm>
            <a:custGeom>
              <a:avLst/>
              <a:gdLst>
                <a:gd name="connsiteX0" fmla="*/ 895276 w 3507601"/>
                <a:gd name="connsiteY0" fmla="*/ 0 h 895278"/>
                <a:gd name="connsiteX1" fmla="*/ 3507601 w 3507601"/>
                <a:gd name="connsiteY1" fmla="*/ 895278 h 895278"/>
                <a:gd name="connsiteX2" fmla="*/ 0 w 3507601"/>
                <a:gd name="connsiteY2" fmla="*/ 895278 h 895278"/>
                <a:gd name="connsiteX3" fmla="*/ 895276 w 3507601"/>
                <a:gd name="connsiteY3" fmla="*/ 0 h 895278"/>
              </a:gdLst>
              <a:ahLst/>
              <a:cxnLst>
                <a:cxn ang="0">
                  <a:pos x="connsiteX0" y="connsiteY0"/>
                </a:cxn>
                <a:cxn ang="0">
                  <a:pos x="connsiteX1" y="connsiteY1"/>
                </a:cxn>
                <a:cxn ang="0">
                  <a:pos x="connsiteX2" y="connsiteY2"/>
                </a:cxn>
                <a:cxn ang="0">
                  <a:pos x="connsiteX3" y="connsiteY3"/>
                </a:cxn>
              </a:cxnLst>
              <a:rect l="l" t="t" r="r" b="b"/>
              <a:pathLst>
                <a:path w="3507601" h="895278">
                  <a:moveTo>
                    <a:pt x="895276" y="0"/>
                  </a:moveTo>
                  <a:lnTo>
                    <a:pt x="3507601" y="895278"/>
                  </a:lnTo>
                  <a:lnTo>
                    <a:pt x="0" y="895278"/>
                  </a:lnTo>
                  <a:lnTo>
                    <a:pt x="895276"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p:cNvSpPr txBox="1"/>
            <p:nvPr/>
          </p:nvSpPr>
          <p:spPr>
            <a:xfrm>
              <a:off x="4046814" y="3770781"/>
              <a:ext cx="782905" cy="583565"/>
            </a:xfrm>
            <a:prstGeom prst="rect">
              <a:avLst/>
            </a:prstGeom>
            <a:noFill/>
          </p:spPr>
          <p:txBody>
            <a:bodyPr wrap="square" rtlCol="0">
              <a:spAutoFit/>
            </a:bodyPr>
            <a:lstStyle/>
            <a:p>
              <a:pPr algn="ctr"/>
              <a:endParaRPr lang="zh-CN" altLang="en-US" sz="3200" dirty="0">
                <a:solidFill>
                  <a:schemeClr val="bg1"/>
                </a:solidFill>
                <a:latin typeface="微软雅黑" panose="020B0503020204020204" charset="-122"/>
                <a:ea typeface="微软雅黑" panose="020B0503020204020204" charset="-122"/>
              </a:endParaRPr>
            </a:p>
          </p:txBody>
        </p:sp>
      </p:grpSp>
      <p:grpSp>
        <p:nvGrpSpPr>
          <p:cNvPr id="86" name="组合 85"/>
          <p:cNvGrpSpPr/>
          <p:nvPr/>
        </p:nvGrpSpPr>
        <p:grpSpPr>
          <a:xfrm>
            <a:off x="5239857" y="3843987"/>
            <a:ext cx="3493732" cy="1341249"/>
            <a:chOff x="5239857" y="3786837"/>
            <a:chExt cx="3493732" cy="1341249"/>
          </a:xfrm>
          <a:gradFill>
            <a:gsLst>
              <a:gs pos="50000">
                <a:srgbClr val="F4DEBE"/>
              </a:gs>
              <a:gs pos="0">
                <a:srgbClr val="D9A96A"/>
              </a:gs>
              <a:gs pos="100000">
                <a:srgbClr val="F5E3C9"/>
              </a:gs>
            </a:gsLst>
            <a:lin ang="5400000" scaled="0"/>
          </a:gradFill>
        </p:grpSpPr>
        <p:sp>
          <p:nvSpPr>
            <p:cNvPr id="73" name="任意多边形: 形状 72"/>
            <p:cNvSpPr/>
            <p:nvPr/>
          </p:nvSpPr>
          <p:spPr>
            <a:xfrm rot="2700000">
              <a:off x="6540854" y="2935351"/>
              <a:ext cx="891737" cy="3493732"/>
            </a:xfrm>
            <a:custGeom>
              <a:avLst/>
              <a:gdLst>
                <a:gd name="connsiteX0" fmla="*/ 0 w 891737"/>
                <a:gd name="connsiteY0" fmla="*/ 891736 h 3493732"/>
                <a:gd name="connsiteX1" fmla="*/ 891737 w 891737"/>
                <a:gd name="connsiteY1" fmla="*/ 0 h 3493732"/>
                <a:gd name="connsiteX2" fmla="*/ 891737 w 891737"/>
                <a:gd name="connsiteY2" fmla="*/ 3493732 h 3493732"/>
                <a:gd name="connsiteX3" fmla="*/ 0 w 891737"/>
                <a:gd name="connsiteY3" fmla="*/ 891736 h 3493732"/>
              </a:gdLst>
              <a:ahLst/>
              <a:cxnLst>
                <a:cxn ang="0">
                  <a:pos x="connsiteX0" y="connsiteY0"/>
                </a:cxn>
                <a:cxn ang="0">
                  <a:pos x="connsiteX1" y="connsiteY1"/>
                </a:cxn>
                <a:cxn ang="0">
                  <a:pos x="connsiteX2" y="connsiteY2"/>
                </a:cxn>
                <a:cxn ang="0">
                  <a:pos x="connsiteX3" y="connsiteY3"/>
                </a:cxn>
              </a:cxnLst>
              <a:rect l="l" t="t" r="r" b="b"/>
              <a:pathLst>
                <a:path w="891737" h="3493732">
                  <a:moveTo>
                    <a:pt x="0" y="891736"/>
                  </a:moveTo>
                  <a:lnTo>
                    <a:pt x="891737" y="0"/>
                  </a:lnTo>
                  <a:lnTo>
                    <a:pt x="891737" y="3493732"/>
                  </a:lnTo>
                  <a:lnTo>
                    <a:pt x="0" y="89173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7249566" y="3786837"/>
              <a:ext cx="782905" cy="583565"/>
            </a:xfrm>
            <a:prstGeom prst="rect">
              <a:avLst/>
            </a:prstGeom>
            <a:noFill/>
          </p:spPr>
          <p:txBody>
            <a:bodyPr wrap="square" rtlCol="0">
              <a:spAutoFit/>
            </a:bodyPr>
            <a:lstStyle/>
            <a:p>
              <a:pPr algn="ctr"/>
              <a:endParaRPr lang="zh-CN" altLang="en-US" sz="3200" dirty="0">
                <a:solidFill>
                  <a:schemeClr val="bg1"/>
                </a:solidFill>
                <a:latin typeface="微软雅黑" panose="020B0503020204020204" charset="-122"/>
                <a:ea typeface="微软雅黑" panose="020B0503020204020204" charset="-122"/>
              </a:endParaRPr>
            </a:p>
          </p:txBody>
        </p:sp>
      </p:grpSp>
      <p:grpSp>
        <p:nvGrpSpPr>
          <p:cNvPr id="33" name="组合 32"/>
          <p:cNvGrpSpPr/>
          <p:nvPr/>
        </p:nvGrpSpPr>
        <p:grpSpPr>
          <a:xfrm>
            <a:off x="3116135" y="5228361"/>
            <a:ext cx="1427824" cy="136641"/>
            <a:chOff x="3014117" y="2133600"/>
            <a:chExt cx="1427824" cy="136641"/>
          </a:xfrm>
          <a:gradFill>
            <a:gsLst>
              <a:gs pos="50000">
                <a:srgbClr val="F4DEBE"/>
              </a:gs>
              <a:gs pos="0">
                <a:srgbClr val="D9A96A"/>
              </a:gs>
              <a:gs pos="100000">
                <a:srgbClr val="F5E3C9"/>
              </a:gs>
            </a:gsLst>
            <a:lin ang="5400000" scaled="0"/>
          </a:gradFill>
        </p:grpSpPr>
        <p:cxnSp>
          <p:nvCxnSpPr>
            <p:cNvPr id="34" name="直接连接符 33"/>
            <p:cNvCxnSpPr/>
            <p:nvPr/>
          </p:nvCxnSpPr>
          <p:spPr>
            <a:xfrm>
              <a:off x="3014117" y="2189843"/>
              <a:ext cx="1291183" cy="0"/>
            </a:xfrm>
            <a:prstGeom prst="line">
              <a:avLst/>
            </a:prstGeom>
            <a:grpFill/>
            <a:ln>
              <a:gradFill>
                <a:gsLst>
                  <a:gs pos="0">
                    <a:schemeClr val="accent1">
                      <a:lumMod val="5000"/>
                      <a:lumOff val="95000"/>
                    </a:schemeClr>
                  </a:gs>
                  <a:gs pos="74000">
                    <a:srgbClr val="ECCDA4"/>
                  </a:gs>
                  <a:gs pos="83000">
                    <a:srgbClr val="F1D9B6"/>
                  </a:gs>
                  <a:gs pos="100000">
                    <a:srgbClr val="DCB074"/>
                  </a:gs>
                </a:gsLst>
                <a:lin ang="5400000" scaled="1"/>
              </a:gradFill>
            </a:ln>
          </p:spPr>
          <p:style>
            <a:lnRef idx="1">
              <a:schemeClr val="accent1"/>
            </a:lnRef>
            <a:fillRef idx="0">
              <a:schemeClr val="accent1"/>
            </a:fillRef>
            <a:effectRef idx="0">
              <a:schemeClr val="accent1"/>
            </a:effectRef>
            <a:fontRef idx="minor">
              <a:schemeClr val="tx1"/>
            </a:fontRef>
          </p:style>
        </p:cxnSp>
        <p:sp>
          <p:nvSpPr>
            <p:cNvPr id="35" name="椭圆 34"/>
            <p:cNvSpPr/>
            <p:nvPr/>
          </p:nvSpPr>
          <p:spPr>
            <a:xfrm>
              <a:off x="4305300" y="2133600"/>
              <a:ext cx="136641" cy="13664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flipH="1">
            <a:off x="7691213" y="2147784"/>
            <a:ext cx="1427824" cy="136641"/>
            <a:chOff x="3014117" y="2133600"/>
            <a:chExt cx="1427824" cy="136641"/>
          </a:xfrm>
          <a:gradFill>
            <a:gsLst>
              <a:gs pos="50000">
                <a:srgbClr val="F4DEBE"/>
              </a:gs>
              <a:gs pos="0">
                <a:srgbClr val="D9A96A"/>
              </a:gs>
              <a:gs pos="100000">
                <a:srgbClr val="F5E3C9"/>
              </a:gs>
            </a:gsLst>
            <a:lin ang="5400000" scaled="0"/>
          </a:gradFill>
        </p:grpSpPr>
        <p:cxnSp>
          <p:nvCxnSpPr>
            <p:cNvPr id="37" name="直接连接符 36"/>
            <p:cNvCxnSpPr/>
            <p:nvPr/>
          </p:nvCxnSpPr>
          <p:spPr>
            <a:xfrm>
              <a:off x="3014117" y="2189843"/>
              <a:ext cx="1291183" cy="0"/>
            </a:xfrm>
            <a:prstGeom prst="line">
              <a:avLst/>
            </a:prstGeom>
            <a:grpFill/>
            <a:ln>
              <a:gradFill>
                <a:gsLst>
                  <a:gs pos="0">
                    <a:schemeClr val="accent1">
                      <a:lumMod val="5000"/>
                      <a:lumOff val="95000"/>
                    </a:schemeClr>
                  </a:gs>
                  <a:gs pos="74000">
                    <a:srgbClr val="ECCDA4"/>
                  </a:gs>
                  <a:gs pos="83000">
                    <a:srgbClr val="F1D9B6"/>
                  </a:gs>
                  <a:gs pos="100000">
                    <a:srgbClr val="DCB074"/>
                  </a:gs>
                </a:gsLst>
                <a:lin ang="5400000" scaled="1"/>
              </a:gradFill>
            </a:ln>
          </p:spPr>
          <p:style>
            <a:lnRef idx="1">
              <a:schemeClr val="accent1"/>
            </a:lnRef>
            <a:fillRef idx="0">
              <a:schemeClr val="accent1"/>
            </a:fillRef>
            <a:effectRef idx="0">
              <a:schemeClr val="accent1"/>
            </a:effectRef>
            <a:fontRef idx="minor">
              <a:schemeClr val="tx1"/>
            </a:fontRef>
          </p:style>
        </p:cxnSp>
        <p:sp>
          <p:nvSpPr>
            <p:cNvPr id="38" name="椭圆 37"/>
            <p:cNvSpPr/>
            <p:nvPr/>
          </p:nvSpPr>
          <p:spPr>
            <a:xfrm>
              <a:off x="4305300" y="2133600"/>
              <a:ext cx="136641" cy="13664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p:cNvGrpSpPr/>
          <p:nvPr/>
        </p:nvGrpSpPr>
        <p:grpSpPr>
          <a:xfrm flipH="1">
            <a:off x="7691213" y="5228361"/>
            <a:ext cx="1427824" cy="136641"/>
            <a:chOff x="3014117" y="2133600"/>
            <a:chExt cx="1427824" cy="136641"/>
          </a:xfrm>
          <a:gradFill>
            <a:gsLst>
              <a:gs pos="50000">
                <a:srgbClr val="F4DEBE"/>
              </a:gs>
              <a:gs pos="0">
                <a:srgbClr val="D9A96A"/>
              </a:gs>
              <a:gs pos="100000">
                <a:srgbClr val="F5E3C9"/>
              </a:gs>
            </a:gsLst>
            <a:lin ang="5400000" scaled="0"/>
          </a:gradFill>
        </p:grpSpPr>
        <p:cxnSp>
          <p:nvCxnSpPr>
            <p:cNvPr id="43" name="直接连接符 42"/>
            <p:cNvCxnSpPr/>
            <p:nvPr/>
          </p:nvCxnSpPr>
          <p:spPr>
            <a:xfrm>
              <a:off x="3014117" y="2189843"/>
              <a:ext cx="1291183" cy="0"/>
            </a:xfrm>
            <a:prstGeom prst="line">
              <a:avLst/>
            </a:prstGeom>
            <a:grpFill/>
            <a:ln>
              <a:gradFill>
                <a:gsLst>
                  <a:gs pos="0">
                    <a:schemeClr val="accent1">
                      <a:lumMod val="5000"/>
                      <a:lumOff val="95000"/>
                    </a:schemeClr>
                  </a:gs>
                  <a:gs pos="74000">
                    <a:srgbClr val="ECCDA4"/>
                  </a:gs>
                  <a:gs pos="83000">
                    <a:srgbClr val="F1D9B6"/>
                  </a:gs>
                  <a:gs pos="100000">
                    <a:srgbClr val="DCB074"/>
                  </a:gs>
                </a:gsLst>
                <a:lin ang="5400000" scaled="1"/>
              </a:gradFill>
            </a:ln>
          </p:spPr>
          <p:style>
            <a:lnRef idx="1">
              <a:schemeClr val="accent1"/>
            </a:lnRef>
            <a:fillRef idx="0">
              <a:schemeClr val="accent1"/>
            </a:fillRef>
            <a:effectRef idx="0">
              <a:schemeClr val="accent1"/>
            </a:effectRef>
            <a:fontRef idx="minor">
              <a:schemeClr val="tx1"/>
            </a:fontRef>
          </p:style>
        </p:cxnSp>
        <p:sp>
          <p:nvSpPr>
            <p:cNvPr id="44" name="椭圆 43"/>
            <p:cNvSpPr/>
            <p:nvPr/>
          </p:nvSpPr>
          <p:spPr>
            <a:xfrm>
              <a:off x="4305300" y="2133600"/>
              <a:ext cx="136641" cy="13664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PA_矩形 75"/>
          <p:cNvSpPr/>
          <p:nvPr>
            <p:custDataLst>
              <p:tags r:id="rId1"/>
            </p:custDataLst>
          </p:nvPr>
        </p:nvSpPr>
        <p:spPr>
          <a:xfrm>
            <a:off x="839470" y="1557655"/>
            <a:ext cx="2524125" cy="169164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000" b="1" dirty="0">
                <a:gradFill>
                  <a:gsLst>
                    <a:gs pos="47700">
                      <a:srgbClr val="F4DEBE"/>
                    </a:gs>
                    <a:gs pos="0">
                      <a:srgbClr val="D9A96A"/>
                    </a:gs>
                    <a:gs pos="100000">
                      <a:srgbClr val="F5E3C9"/>
                    </a:gs>
                  </a:gsLst>
                  <a:lin ang="5400000" scaled="0"/>
                </a:gradFill>
                <a:latin typeface="Arial Black" panose="020B0A04020102020204" charset="0"/>
                <a:ea typeface="微软雅黑" panose="020B0503020204020204" charset="-122"/>
                <a:cs typeface="Arial Black" panose="020B0A04020102020204" charset="0"/>
              </a:rPr>
              <a:t>计划完成发行</a:t>
            </a:r>
            <a:r>
              <a:rPr lang="en-US" altLang="zh-CN" sz="2000" b="1" dirty="0">
                <a:gradFill>
                  <a:gsLst>
                    <a:gs pos="47700">
                      <a:srgbClr val="F4DEBE"/>
                    </a:gs>
                    <a:gs pos="0">
                      <a:srgbClr val="D9A96A"/>
                    </a:gs>
                    <a:gs pos="100000">
                      <a:srgbClr val="F5E3C9"/>
                    </a:gs>
                  </a:gsLst>
                  <a:lin ang="5400000" scaled="0"/>
                </a:gradFill>
                <a:latin typeface="Arial Black" panose="020B0A04020102020204" charset="0"/>
                <a:ea typeface="微软雅黑" panose="020B0503020204020204" charset="-122"/>
                <a:cs typeface="Arial Black" panose="020B0A04020102020204" charset="0"/>
              </a:rPr>
              <a:t> 6,193,690,081枚</a:t>
            </a:r>
            <a:endParaRPr lang="en-US" altLang="zh-CN" sz="2000" b="1" dirty="0">
              <a:gradFill>
                <a:gsLst>
                  <a:gs pos="47700">
                    <a:srgbClr val="F4DEBE"/>
                  </a:gs>
                  <a:gs pos="0">
                    <a:srgbClr val="D9A96A"/>
                  </a:gs>
                  <a:gs pos="100000">
                    <a:srgbClr val="F5E3C9"/>
                  </a:gs>
                </a:gsLst>
                <a:lin ang="5400000" scaled="0"/>
              </a:gradFill>
              <a:latin typeface="Arial Black" panose="020B0A04020102020204" charset="0"/>
              <a:ea typeface="微软雅黑" panose="020B0503020204020204" charset="-122"/>
              <a:cs typeface="Arial Black" panose="020B0A04020102020204" charset="0"/>
            </a:endParaRPr>
          </a:p>
          <a:p>
            <a:pPr>
              <a:lnSpc>
                <a:spcPct val="130000"/>
              </a:lnSpc>
            </a:pPr>
            <a:r>
              <a:rPr lang="zh-CN" altLang="en-US" sz="2000" b="1" dirty="0">
                <a:gradFill>
                  <a:gsLst>
                    <a:gs pos="47700">
                      <a:srgbClr val="F4DEBE"/>
                    </a:gs>
                    <a:gs pos="0">
                      <a:srgbClr val="D9A96A"/>
                    </a:gs>
                    <a:gs pos="100000">
                      <a:srgbClr val="F5E3C9"/>
                    </a:gs>
                  </a:gsLst>
                  <a:lin ang="5400000" scaled="0"/>
                </a:gradFill>
                <a:latin typeface="Arial Black" panose="020B0A04020102020204" charset="0"/>
                <a:ea typeface="微软雅黑" panose="020B0503020204020204" charset="-122"/>
                <a:cs typeface="Arial Black" panose="020B0A04020102020204" charset="0"/>
              </a:rPr>
              <a:t>最后通缩为</a:t>
            </a:r>
            <a:endParaRPr lang="zh-CN" altLang="en-US" sz="2000" b="1" dirty="0">
              <a:gradFill>
                <a:gsLst>
                  <a:gs pos="47700">
                    <a:srgbClr val="F4DEBE"/>
                  </a:gs>
                  <a:gs pos="0">
                    <a:srgbClr val="D9A96A"/>
                  </a:gs>
                  <a:gs pos="100000">
                    <a:srgbClr val="F5E3C9"/>
                  </a:gs>
                </a:gsLst>
                <a:lin ang="5400000" scaled="0"/>
              </a:gradFill>
              <a:latin typeface="Arial Black" panose="020B0A04020102020204" charset="0"/>
              <a:ea typeface="微软雅黑" panose="020B0503020204020204" charset="-122"/>
              <a:cs typeface="Arial Black" panose="020B0A04020102020204" charset="0"/>
            </a:endParaRPr>
          </a:p>
          <a:p>
            <a:pPr>
              <a:lnSpc>
                <a:spcPct val="130000"/>
              </a:lnSpc>
            </a:pPr>
            <a:r>
              <a:rPr lang="en-US" altLang="zh-CN" sz="2000" b="1" dirty="0">
                <a:gradFill>
                  <a:gsLst>
                    <a:gs pos="47700">
                      <a:srgbClr val="F4DEBE"/>
                    </a:gs>
                    <a:gs pos="0">
                      <a:srgbClr val="D9A96A"/>
                    </a:gs>
                    <a:gs pos="100000">
                      <a:srgbClr val="F5E3C9"/>
                    </a:gs>
                  </a:gsLst>
                  <a:lin ang="5400000" scaled="0"/>
                </a:gradFill>
                <a:latin typeface="Arial Black" panose="020B0A04020102020204" charset="0"/>
                <a:ea typeface="微软雅黑" panose="020B0503020204020204" charset="-122"/>
                <a:cs typeface="Arial Black" panose="020B0A04020102020204" charset="0"/>
                <a:sym typeface="+mn-ea"/>
              </a:rPr>
              <a:t>619,369,081枚</a:t>
            </a:r>
            <a:endParaRPr lang="zh-CN" altLang="en-US" sz="2000" b="1" dirty="0">
              <a:gradFill>
                <a:gsLst>
                  <a:gs pos="47700">
                    <a:srgbClr val="F4DEBE"/>
                  </a:gs>
                  <a:gs pos="0">
                    <a:srgbClr val="D9A96A"/>
                  </a:gs>
                  <a:gs pos="100000">
                    <a:srgbClr val="F5E3C9"/>
                  </a:gs>
                </a:gsLst>
                <a:lin ang="5400000" scaled="0"/>
              </a:gradFill>
              <a:latin typeface="Arial Black" panose="020B0A04020102020204" charset="0"/>
              <a:ea typeface="微软雅黑" panose="020B0503020204020204" charset="-122"/>
              <a:cs typeface="Arial Black" panose="020B0A04020102020204" charset="0"/>
            </a:endParaRPr>
          </a:p>
        </p:txBody>
      </p:sp>
      <p:sp>
        <p:nvSpPr>
          <p:cNvPr id="49" name="PA_矩形 75"/>
          <p:cNvSpPr/>
          <p:nvPr>
            <p:custDataLst>
              <p:tags r:id="rId2"/>
            </p:custDataLst>
          </p:nvPr>
        </p:nvSpPr>
        <p:spPr>
          <a:xfrm>
            <a:off x="839470" y="4651375"/>
            <a:ext cx="2215515" cy="129159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30000"/>
              </a:lnSpc>
              <a:buClrTx/>
              <a:buSzTx/>
              <a:buFontTx/>
            </a:pPr>
            <a:r>
              <a:rPr lang="en-US" altLang="zh-CN" sz="2000" b="1" dirty="0">
                <a:gradFill>
                  <a:gsLst>
                    <a:gs pos="47700">
                      <a:srgbClr val="F4DEBE"/>
                    </a:gs>
                    <a:gs pos="0">
                      <a:srgbClr val="D9A96A"/>
                    </a:gs>
                    <a:gs pos="100000">
                      <a:srgbClr val="F5E3C9"/>
                    </a:gs>
                  </a:gsLst>
                  <a:lin ang="5400000" scaled="0"/>
                </a:gradFill>
                <a:latin typeface="Arial Black" panose="020B0A04020102020204" charset="0"/>
                <a:ea typeface="微软雅黑" panose="020B0503020204020204" charset="-122"/>
                <a:cs typeface="Arial Black" panose="020B0A04020102020204" charset="0"/>
              </a:rPr>
              <a:t>未来12个月内</a:t>
            </a:r>
            <a:endParaRPr lang="en-US" altLang="zh-CN" sz="2000" b="1" dirty="0">
              <a:gradFill>
                <a:gsLst>
                  <a:gs pos="47700">
                    <a:srgbClr val="F4DEBE"/>
                  </a:gs>
                  <a:gs pos="0">
                    <a:srgbClr val="D9A96A"/>
                  </a:gs>
                  <a:gs pos="100000">
                    <a:srgbClr val="F5E3C9"/>
                  </a:gs>
                </a:gsLst>
                <a:lin ang="5400000" scaled="0"/>
              </a:gradFill>
              <a:latin typeface="Arial Black" panose="020B0A04020102020204" charset="0"/>
              <a:ea typeface="微软雅黑" panose="020B0503020204020204" charset="-122"/>
              <a:cs typeface="Arial Black" panose="020B0A04020102020204" charset="0"/>
            </a:endParaRPr>
          </a:p>
          <a:p>
            <a:pPr algn="l">
              <a:lnSpc>
                <a:spcPct val="130000"/>
              </a:lnSpc>
              <a:buClrTx/>
              <a:buSzTx/>
              <a:buFontTx/>
            </a:pPr>
            <a:r>
              <a:rPr lang="en-US" altLang="zh-CN" sz="2000" b="1" dirty="0">
                <a:gradFill>
                  <a:gsLst>
                    <a:gs pos="47700">
                      <a:srgbClr val="F4DEBE"/>
                    </a:gs>
                    <a:gs pos="0">
                      <a:srgbClr val="D9A96A"/>
                    </a:gs>
                    <a:gs pos="100000">
                      <a:srgbClr val="F5E3C9"/>
                    </a:gs>
                  </a:gsLst>
                  <a:lin ang="5400000" scaled="0"/>
                </a:gradFill>
                <a:latin typeface="Arial Black" panose="020B0A04020102020204" charset="0"/>
                <a:ea typeface="微软雅黑" panose="020B0503020204020204" charset="-122"/>
                <a:cs typeface="Arial Black" panose="020B0A04020102020204" charset="0"/>
              </a:rPr>
              <a:t>在2-3个国际数字资产交易所上币</a:t>
            </a:r>
            <a:endParaRPr lang="zh-CN" altLang="en-US" sz="2000" b="1" dirty="0">
              <a:solidFill>
                <a:srgbClr val="2F2D2E"/>
              </a:solidFill>
              <a:latin typeface="Arial Black" panose="020B0A04020102020204" charset="0"/>
              <a:ea typeface="微软雅黑" panose="020B0503020204020204" charset="-122"/>
              <a:cs typeface="Arial Black" panose="020B0A04020102020204" charset="0"/>
            </a:endParaRPr>
          </a:p>
        </p:txBody>
      </p:sp>
      <p:sp>
        <p:nvSpPr>
          <p:cNvPr id="52" name="PA_矩形 75"/>
          <p:cNvSpPr/>
          <p:nvPr>
            <p:custDataLst>
              <p:tags r:id="rId3"/>
            </p:custDataLst>
          </p:nvPr>
        </p:nvSpPr>
        <p:spPr>
          <a:xfrm>
            <a:off x="9255760" y="1557655"/>
            <a:ext cx="2276475" cy="129159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30000"/>
              </a:lnSpc>
              <a:buClrTx/>
              <a:buSzTx/>
              <a:buNone/>
            </a:pPr>
            <a:r>
              <a:rPr lang="en-US" altLang="zh-CN" sz="2000" b="1" dirty="0">
                <a:gradFill>
                  <a:gsLst>
                    <a:gs pos="47700">
                      <a:srgbClr val="F4DEBE"/>
                    </a:gs>
                    <a:gs pos="0">
                      <a:srgbClr val="D9A96A"/>
                    </a:gs>
                    <a:gs pos="100000">
                      <a:srgbClr val="F5E3C9"/>
                    </a:gs>
                  </a:gsLst>
                  <a:lin ang="5400000" scaled="0"/>
                </a:gradFill>
                <a:latin typeface="Arial Black" panose="020B0A04020102020204" charset="0"/>
                <a:ea typeface="微软雅黑" panose="020B0503020204020204" charset="-122"/>
                <a:cs typeface="Arial Black" panose="020B0A04020102020204" charset="0"/>
              </a:rPr>
              <a:t>应用区块链技术接纳并吸收实物资产和数字资产</a:t>
            </a:r>
            <a:endParaRPr lang="en-US" altLang="zh-CN" sz="2000" b="1" dirty="0">
              <a:gradFill>
                <a:gsLst>
                  <a:gs pos="47700">
                    <a:srgbClr val="F4DEBE"/>
                  </a:gs>
                  <a:gs pos="0">
                    <a:srgbClr val="D9A96A"/>
                  </a:gs>
                  <a:gs pos="100000">
                    <a:srgbClr val="F5E3C9"/>
                  </a:gs>
                </a:gsLst>
                <a:lin ang="5400000" scaled="0"/>
              </a:gradFill>
              <a:latin typeface="Arial Black" panose="020B0A04020102020204" charset="0"/>
              <a:ea typeface="微软雅黑" panose="020B0503020204020204" charset="-122"/>
              <a:cs typeface="Arial Black" panose="020B0A04020102020204" charset="0"/>
            </a:endParaRPr>
          </a:p>
        </p:txBody>
      </p:sp>
      <p:sp>
        <p:nvSpPr>
          <p:cNvPr id="55" name="PA_矩形 75"/>
          <p:cNvSpPr/>
          <p:nvPr>
            <p:custDataLst>
              <p:tags r:id="rId4"/>
            </p:custDataLst>
          </p:nvPr>
        </p:nvSpPr>
        <p:spPr>
          <a:xfrm>
            <a:off x="9255760" y="4851400"/>
            <a:ext cx="2276475" cy="89154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30000"/>
              </a:lnSpc>
              <a:buClrTx/>
              <a:buSzTx/>
              <a:buNone/>
            </a:pPr>
            <a:r>
              <a:rPr lang="en-US" altLang="zh-CN" sz="2000" b="1" dirty="0">
                <a:gradFill>
                  <a:gsLst>
                    <a:gs pos="47700">
                      <a:srgbClr val="F4DEBE"/>
                    </a:gs>
                    <a:gs pos="0">
                      <a:srgbClr val="D9A96A"/>
                    </a:gs>
                    <a:gs pos="100000">
                      <a:srgbClr val="F5E3C9"/>
                    </a:gs>
                  </a:gsLst>
                  <a:lin ang="5400000" scaled="0"/>
                </a:gradFill>
                <a:latin typeface="微软雅黑" panose="020B0503020204020204" charset="-122"/>
                <a:ea typeface="微软雅黑" panose="020B0503020204020204" charset="-122"/>
                <a:cs typeface="Arial Black" panose="020B0A04020102020204" charset="0"/>
              </a:rPr>
              <a:t>落地大中华幸福产业生态应用场景</a:t>
            </a:r>
            <a:endParaRPr lang="en-US" altLang="zh-CN" sz="2000" b="1" dirty="0">
              <a:gradFill>
                <a:gsLst>
                  <a:gs pos="47700">
                    <a:srgbClr val="F4DEBE"/>
                  </a:gs>
                  <a:gs pos="0">
                    <a:srgbClr val="D9A96A"/>
                  </a:gs>
                  <a:gs pos="100000">
                    <a:srgbClr val="F5E3C9"/>
                  </a:gs>
                </a:gsLst>
                <a:lin ang="5400000" scaled="0"/>
              </a:gradFill>
              <a:latin typeface="微软雅黑" panose="020B0503020204020204" charset="-122"/>
              <a:ea typeface="微软雅黑" panose="020B0503020204020204" charset="-122"/>
              <a:cs typeface="Arial Black" panose="020B0A04020102020204" charset="0"/>
            </a:endParaRPr>
          </a:p>
        </p:txBody>
      </p:sp>
      <p:sp>
        <p:nvSpPr>
          <p:cNvPr id="13" name="文本框 12"/>
          <p:cNvSpPr txBox="1"/>
          <p:nvPr/>
        </p:nvSpPr>
        <p:spPr>
          <a:xfrm>
            <a:off x="4909185" y="2458720"/>
            <a:ext cx="2011045" cy="2646045"/>
          </a:xfrm>
          <a:prstGeom prst="rect">
            <a:avLst/>
          </a:prstGeom>
          <a:noFill/>
        </p:spPr>
        <p:txBody>
          <a:bodyPr wrap="square" rtlCol="0" anchor="t">
            <a:spAutoFit/>
          </a:bodyPr>
          <a:p>
            <a:r>
              <a:rPr lang="zh-CN" altLang="en-US" sz="16600">
                <a:solidFill>
                  <a:schemeClr val="bg1"/>
                </a:solidFill>
                <a:latin typeface="Arial Black" panose="020B0A04020102020204" charset="0"/>
                <a:ea typeface="黑体" panose="02010609060101010101" charset="-122"/>
              </a:rPr>
              <a:t>＄</a:t>
            </a:r>
            <a:endParaRPr lang="zh-CN" altLang="en-US" sz="16600">
              <a:solidFill>
                <a:schemeClr val="bg1"/>
              </a:solidFill>
              <a:latin typeface="Arial Black" panose="020B0A04020102020204" charset="0"/>
              <a:ea typeface="黑体" panose="02010609060101010101" charset="-122"/>
            </a:endParaRPr>
          </a:p>
        </p:txBody>
      </p:sp>
      <p:sp>
        <p:nvSpPr>
          <p:cNvPr id="92" name="文本框 48"/>
          <p:cNvSpPr txBox="1">
            <a:spLocks noChangeArrowheads="1"/>
          </p:cNvSpPr>
          <p:nvPr/>
        </p:nvSpPr>
        <p:spPr bwMode="auto">
          <a:xfrm>
            <a:off x="3841750" y="338455"/>
            <a:ext cx="4388485"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Lao UI" panose="020B0502040204020203" pitchFamily="34" charset="0"/>
                <a:ea typeface="微软雅黑" panose="020B0503020204020204" charset="-122"/>
              </a:defRPr>
            </a:lvl1pPr>
            <a:lvl2pPr marL="742950" indent="-285750">
              <a:defRPr sz="1300">
                <a:solidFill>
                  <a:schemeClr val="tx1"/>
                </a:solidFill>
                <a:latin typeface="Lao UI" panose="020B0502040204020203" pitchFamily="34" charset="0"/>
                <a:ea typeface="微软雅黑" panose="020B0503020204020204" charset="-122"/>
              </a:defRPr>
            </a:lvl2pPr>
            <a:lvl3pPr marL="1143000" indent="-228600">
              <a:defRPr sz="1300">
                <a:solidFill>
                  <a:schemeClr val="tx1"/>
                </a:solidFill>
                <a:latin typeface="Lao UI" panose="020B0502040204020203" pitchFamily="34" charset="0"/>
                <a:ea typeface="微软雅黑" panose="020B0503020204020204" charset="-122"/>
              </a:defRPr>
            </a:lvl3pPr>
            <a:lvl4pPr marL="1600200" indent="-228600">
              <a:defRPr sz="1300">
                <a:solidFill>
                  <a:schemeClr val="tx1"/>
                </a:solidFill>
                <a:latin typeface="Lao UI" panose="020B0502040204020203" pitchFamily="34" charset="0"/>
                <a:ea typeface="微软雅黑" panose="020B0503020204020204" charset="-122"/>
              </a:defRPr>
            </a:lvl4pPr>
            <a:lvl5pPr marL="2057400" indent="-228600">
              <a:defRPr sz="1300">
                <a:solidFill>
                  <a:schemeClr val="tx1"/>
                </a:solidFill>
                <a:latin typeface="Lao UI" panose="020B0502040204020203" pitchFamily="34" charset="0"/>
                <a:ea typeface="微软雅黑" panose="020B0503020204020204" charset="-122"/>
              </a:defRPr>
            </a:lvl5pPr>
            <a:lvl6pPr marL="25146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6pPr>
            <a:lvl7pPr marL="29718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7pPr>
            <a:lvl8pPr marL="34290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8pPr>
            <a:lvl9pPr marL="38862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9pPr>
          </a:lstStyle>
          <a:p>
            <a:pPr>
              <a:defRPr/>
            </a:pPr>
            <a:r>
              <a:rPr lang="en-US" altLang="zh-CN" sz="3200" b="1"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sym typeface="+mn-ea"/>
              </a:rPr>
              <a:t>NAT</a:t>
            </a:r>
            <a:r>
              <a:rPr lang="zh-CN" altLang="en-US" sz="3200" b="1"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sym typeface="+mn-ea"/>
              </a:rPr>
              <a:t>的商业模式与机制</a:t>
            </a:r>
            <a:endParaRPr lang="zh-CN" sz="3200" b="1"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endParaRPr>
          </a:p>
        </p:txBody>
      </p:sp>
      <p:cxnSp>
        <p:nvCxnSpPr>
          <p:cNvPr id="94" name="直接连接符 93"/>
          <p:cNvCxnSpPr/>
          <p:nvPr/>
        </p:nvCxnSpPr>
        <p:spPr>
          <a:xfrm>
            <a:off x="8230493"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2382329" y="62992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path" presetSubtype="0" accel="50000" decel="50000" fill="hold" nodeType="clickEffect">
                                      <p:stCondLst>
                                        <p:cond delay="0"/>
                                      </p:stCondLst>
                                      <p:childTnLst>
                                        <p:animMotion origin="layout" path="M -4.58333E-6 -4.44444E-6 L -0.0302 -0.03888 " pathEditMode="relative" rAng="0" ptsTypes="AA">
                                          <p:cBhvr>
                                            <p:cTn id="6" dur="500" fill="hold"/>
                                            <p:tgtEl>
                                              <p:spTgt spid="83"/>
                                            </p:tgtEl>
                                            <p:attrNameLst>
                                              <p:attrName>ppt_x</p:attrName>
                                              <p:attrName>ppt_y</p:attrName>
                                            </p:attrNameLst>
                                          </p:cBhvr>
                                          <p:rCtr x="-1510" y="-1944"/>
                                        </p:animMotion>
                                      </p:childTnLst>
                                    </p:cTn>
                                  </p:par>
                                </p:childTnLst>
                              </p:cTn>
                            </p:par>
                            <p:par>
                              <p:cTn id="7" fill="hold">
                                <p:stCondLst>
                                  <p:cond delay="500"/>
                                </p:stCondLst>
                                <p:childTnLst>
                                  <p:par>
                                    <p:cTn id="8" presetID="49" presetClass="path" presetSubtype="0" accel="50000" fill="hold" nodeType="afterEffect" p14:presetBounceEnd="50000">
                                      <p:stCondLst>
                                        <p:cond delay="0"/>
                                      </p:stCondLst>
                                      <p:childTnLst>
                                        <p:animMotion origin="layout" path="M -0.0302 -0.03889 L -4.58333E-6 -4.44444E-6 " pathEditMode="relative" rAng="0" ptsTypes="AA" p14:bounceEnd="50000">
                                          <p:cBhvr>
                                            <p:cTn id="9" dur="500" fill="hold"/>
                                            <p:tgtEl>
                                              <p:spTgt spid="83"/>
                                            </p:tgtEl>
                                            <p:attrNameLst>
                                              <p:attrName>ppt_x</p:attrName>
                                              <p:attrName>ppt_y</p:attrName>
                                            </p:attrNameLst>
                                          </p:cBhvr>
                                          <p:rCtr x="1823" y="2361"/>
                                        </p:animMotion>
                                      </p:childTnLst>
                                    </p:cTn>
                                  </p:par>
                                </p:childTnLst>
                              </p:cTn>
                            </p:par>
                            <p:par>
                              <p:cTn id="10" fill="hold">
                                <p:stCondLst>
                                  <p:cond delay="1000"/>
                                </p:stCondLst>
                                <p:childTnLst>
                                  <p:par>
                                    <p:cTn id="11" presetID="2" presetClass="entr" presetSubtype="8" accel="50000" fill="hold" nodeType="afterEffect" p14:presetBounceEnd="40000">
                                      <p:stCondLst>
                                        <p:cond delay="0"/>
                                      </p:stCondLst>
                                      <p:childTnLst>
                                        <p:set>
                                          <p:cBhvr>
                                            <p:cTn id="12" dur="500" fill="hold">
                                              <p:stCondLst>
                                                <p:cond delay="0"/>
                                              </p:stCondLst>
                                            </p:cTn>
                                            <p:tgtEl>
                                              <p:spTgt spid="28"/>
                                            </p:tgtEl>
                                            <p:attrNameLst>
                                              <p:attrName>style.visibility</p:attrName>
                                            </p:attrNameLst>
                                          </p:cBhvr>
                                          <p:to>
                                            <p:strVal val="visible"/>
                                          </p:to>
                                        </p:set>
                                        <p:anim calcmode="lin" valueType="num" p14:bounceEnd="40000">
                                          <p:cBhvr additive="base">
                                            <p:cTn id="13" dur="500" fill="hold"/>
                                            <p:tgtEl>
                                              <p:spTgt spid="28"/>
                                            </p:tgtEl>
                                            <p:attrNameLst>
                                              <p:attrName>ppt_x</p:attrName>
                                            </p:attrNameLst>
                                          </p:cBhvr>
                                          <p:tavLst>
                                            <p:tav tm="0">
                                              <p:val>
                                                <p:strVal val="0-#ppt_w/2"/>
                                              </p:val>
                                            </p:tav>
                                            <p:tav tm="100000">
                                              <p:val>
                                                <p:strVal val="#ppt_x"/>
                                              </p:val>
                                            </p:tav>
                                          </p:tavLst>
                                        </p:anim>
                                        <p:anim calcmode="lin" valueType="num" p14:bounceEnd="40000">
                                          <p:cBhvr additive="base">
                                            <p:cTn id="14" dur="500" fill="hold"/>
                                            <p:tgtEl>
                                              <p:spTgt spid="28"/>
                                            </p:tgtEl>
                                            <p:attrNameLst>
                                              <p:attrName>ppt_y</p:attrName>
                                            </p:attrNameLst>
                                          </p:cBhvr>
                                          <p:tavLst>
                                            <p:tav tm="0">
                                              <p:val>
                                                <p:strVal val="#ppt_y"/>
                                              </p:val>
                                            </p:tav>
                                            <p:tav tm="100000">
                                              <p:val>
                                                <p:strVal val="#ppt_y"/>
                                              </p:val>
                                            </p:tav>
                                          </p:tavLst>
                                        </p:anim>
                                      </p:childTnLst>
                                    </p:cTn>
                                  </p:par>
                                </p:childTnLst>
                              </p:cTn>
                            </p:par>
                            <p:par>
                              <p:cTn id="15" fill="hold">
                                <p:stCondLst>
                                  <p:cond delay="1500"/>
                                </p:stCondLst>
                                <p:childTnLst>
                                  <p:par>
                                    <p:cTn id="16" presetID="1" presetClass="entr" presetSubtype="0" fill="hold" grpId="0" nodeType="afterEffect">
                                      <p:stCondLst>
                                        <p:cond delay="0"/>
                                      </p:stCondLst>
                                      <p:childTnLst>
                                        <p:set>
                                          <p:cBhvr>
                                            <p:cTn id="17" dur="1" fill="hold">
                                              <p:stCondLst>
                                                <p:cond delay="0"/>
                                              </p:stCondLst>
                                            </p:cTn>
                                            <p:tgtEl>
                                              <p:spTgt spid="46"/>
                                            </p:tgtEl>
                                            <p:attrNameLst>
                                              <p:attrName>style.visibility</p:attrName>
                                            </p:attrNameLst>
                                          </p:cBhvr>
                                          <p:to>
                                            <p:strVal val="visible"/>
                                          </p:to>
                                        </p:set>
                                        <p:extLst>
                                          <p:ext uri="{505F2C04-C923-438B-8C0F-E0CD2BADF298}">
                                            <wppc:dynamicDigit xmlns:wppc="http://www.wps.cn/officeDocument/PresentationCustomData" type="0">
                                              <p:anim to="" calcmode="lin" valueType="num">
                                                <p:cBhvr>
                                                  <p:cTn id="18" dur="3000" fill="hold"/>
                                                  <p:tgtEl>
                                                    <p:spTgt spid="46"/>
                                                  </p:tgtEl>
                                                  <p:attrNameLst>
                                                    <p:attrName>num.show</p:attrName>
                                                  </p:attrNameLst>
                                                </p:cBhvr>
                                                <p:tavLst>
                                                  <p:tav tm="0">
                                                    <p:val>
                                                      <p:fltVal val="0"/>
                                                    </p:val>
                                                  </p:tav>
                                                  <p:tav tm="100000">
                                                    <p:val>
                                                      <p:strVal val="#ppt_v"/>
                                                    </p:val>
                                                  </p:tav>
                                                </p:tavLst>
                                              </p:anim>
                                            </wppc:dynamicDigit>
                                          </p:ext>
                                        </p:extLst>
                                      </p:childTnLst>
                                    </p:cTn>
                                  </p:par>
                                </p:childTnLst>
                              </p:cTn>
                            </p:par>
                          </p:childTnLst>
                        </p:cTn>
                      </p:par>
                      <p:par>
                        <p:cTn id="19" fill="hold">
                          <p:stCondLst>
                            <p:cond delay="indefinite"/>
                          </p:stCondLst>
                          <p:childTnLst>
                            <p:par>
                              <p:cTn id="20" fill="hold">
                                <p:stCondLst>
                                  <p:cond delay="0"/>
                                </p:stCondLst>
                                <p:childTnLst>
                                  <p:par>
                                    <p:cTn id="21" presetID="56" presetClass="path" presetSubtype="0" accel="50000" decel="50000" fill="hold" nodeType="clickEffect">
                                      <p:stCondLst>
                                        <p:cond delay="0"/>
                                      </p:stCondLst>
                                      <p:childTnLst>
                                        <p:animMotion origin="layout" path="M -2.29167E-6 0 L 0.03568 -0.01319 " pathEditMode="relative" rAng="0" ptsTypes="AA">
                                          <p:cBhvr>
                                            <p:cTn id="22" dur="500" fill="hold"/>
                                            <p:tgtEl>
                                              <p:spTgt spid="84"/>
                                            </p:tgtEl>
                                            <p:attrNameLst>
                                              <p:attrName>ppt_x</p:attrName>
                                              <p:attrName>ppt_y</p:attrName>
                                            </p:attrNameLst>
                                          </p:cBhvr>
                                          <p:rCtr x="1784" y="-671"/>
                                        </p:animMotion>
                                      </p:childTnLst>
                                    </p:cTn>
                                  </p:par>
                                </p:childTnLst>
                              </p:cTn>
                            </p:par>
                            <p:par>
                              <p:cTn id="23" fill="hold">
                                <p:stCondLst>
                                  <p:cond delay="500"/>
                                </p:stCondLst>
                                <p:childTnLst>
                                  <p:par>
                                    <p:cTn id="24" presetID="56" presetClass="path" presetSubtype="0" accel="50000" fill="hold" nodeType="afterEffect" p14:presetBounceEnd="30000">
                                      <p:stCondLst>
                                        <p:cond delay="0"/>
                                      </p:stCondLst>
                                      <p:childTnLst>
                                        <p:animMotion origin="layout" path="M 0.03568 -0.01319 L -2.29167E-6 0 " pathEditMode="relative" rAng="0" ptsTypes="AA" p14:bounceEnd="30000">
                                          <p:cBhvr>
                                            <p:cTn id="25" dur="500" fill="hold"/>
                                            <p:tgtEl>
                                              <p:spTgt spid="84"/>
                                            </p:tgtEl>
                                            <p:attrNameLst>
                                              <p:attrName>ppt_x</p:attrName>
                                              <p:attrName>ppt_y</p:attrName>
                                            </p:attrNameLst>
                                          </p:cBhvr>
                                          <p:rCtr x="-1784" y="394"/>
                                        </p:animMotion>
                                      </p:childTnLst>
                                    </p:cTn>
                                  </p:par>
                                </p:childTnLst>
                              </p:cTn>
                            </p:par>
                            <p:par>
                              <p:cTn id="26" fill="hold">
                                <p:stCondLst>
                                  <p:cond delay="1000"/>
                                </p:stCondLst>
                                <p:childTnLst>
                                  <p:par>
                                    <p:cTn id="27" presetID="2" presetClass="entr" presetSubtype="2" accel="50000" fill="hold" nodeType="afterEffect" p14:presetBounceEnd="40000">
                                      <p:stCondLst>
                                        <p:cond delay="0"/>
                                      </p:stCondLst>
                                      <p:childTnLst>
                                        <p:set>
                                          <p:cBhvr>
                                            <p:cTn id="28" dur="1" fill="hold">
                                              <p:stCondLst>
                                                <p:cond delay="0"/>
                                              </p:stCondLst>
                                            </p:cTn>
                                            <p:tgtEl>
                                              <p:spTgt spid="36"/>
                                            </p:tgtEl>
                                            <p:attrNameLst>
                                              <p:attrName>style.visibility</p:attrName>
                                            </p:attrNameLst>
                                          </p:cBhvr>
                                          <p:to>
                                            <p:strVal val="visible"/>
                                          </p:to>
                                        </p:set>
                                        <p:anim calcmode="lin" valueType="num" p14:bounceEnd="40000">
                                          <p:cBhvr additive="base">
                                            <p:cTn id="29" dur="500" fill="hold"/>
                                            <p:tgtEl>
                                              <p:spTgt spid="36"/>
                                            </p:tgtEl>
                                            <p:attrNameLst>
                                              <p:attrName>ppt_x</p:attrName>
                                            </p:attrNameLst>
                                          </p:cBhvr>
                                          <p:tavLst>
                                            <p:tav tm="0">
                                              <p:val>
                                                <p:strVal val="1+#ppt_w/2"/>
                                              </p:val>
                                            </p:tav>
                                            <p:tav tm="100000">
                                              <p:val>
                                                <p:strVal val="#ppt_x"/>
                                              </p:val>
                                            </p:tav>
                                          </p:tavLst>
                                        </p:anim>
                                        <p:anim calcmode="lin" valueType="num" p14:bounceEnd="40000">
                                          <p:cBhvr additive="base">
                                            <p:cTn id="30" dur="500" fill="hold"/>
                                            <p:tgtEl>
                                              <p:spTgt spid="36"/>
                                            </p:tgtEl>
                                            <p:attrNameLst>
                                              <p:attrName>ppt_y</p:attrName>
                                            </p:attrNameLst>
                                          </p:cBhvr>
                                          <p:tavLst>
                                            <p:tav tm="0">
                                              <p:val>
                                                <p:strVal val="#ppt_y"/>
                                              </p:val>
                                            </p:tav>
                                            <p:tav tm="100000">
                                              <p:val>
                                                <p:strVal val="#ppt_y"/>
                                              </p:val>
                                            </p:tav>
                                          </p:tavLst>
                                        </p:anim>
                                      </p:childTnLst>
                                    </p:cTn>
                                  </p:par>
                                </p:childTnLst>
                              </p:cTn>
                            </p:par>
                            <p:par>
                              <p:cTn id="31" fill="hold">
                                <p:stCondLst>
                                  <p:cond delay="1500"/>
                                </p:stCondLst>
                                <p:childTnLst>
                                  <p:par>
                                    <p:cTn id="32" presetID="22" presetClass="entr" presetSubtype="1" fill="hold" grpId="0" nodeType="afterEffect">
                                      <p:stCondLst>
                                        <p:cond delay="0"/>
                                      </p:stCondLst>
                                      <p:childTnLst>
                                        <p:set>
                                          <p:cBhvr>
                                            <p:cTn id="33" dur="1000" fill="hold">
                                              <p:stCondLst>
                                                <p:cond delay="0"/>
                                              </p:stCondLst>
                                            </p:cTn>
                                            <p:tgtEl>
                                              <p:spTgt spid="52"/>
                                            </p:tgtEl>
                                            <p:attrNameLst>
                                              <p:attrName>style.visibility</p:attrName>
                                            </p:attrNameLst>
                                          </p:cBhvr>
                                          <p:to>
                                            <p:strVal val="visible"/>
                                          </p:to>
                                        </p:set>
                                        <p:animEffect transition="in" filter="wipe(up)">
                                          <p:cBhvr>
                                            <p:cTn id="34" dur="1000"/>
                                            <p:tgtEl>
                                              <p:spTgt spid="52"/>
                                            </p:tgtEl>
                                          </p:cBhvr>
                                        </p:animEffect>
                                      </p:childTnLst>
                                    </p:cTn>
                                  </p:par>
                                </p:childTnLst>
                              </p:cTn>
                            </p:par>
                          </p:childTnLst>
                        </p:cTn>
                      </p:par>
                      <p:par>
                        <p:cTn id="35" fill="hold">
                          <p:stCondLst>
                            <p:cond delay="indefinite"/>
                          </p:stCondLst>
                          <p:childTnLst>
                            <p:par>
                              <p:cTn id="36" fill="hold">
                                <p:stCondLst>
                                  <p:cond delay="0"/>
                                </p:stCondLst>
                                <p:childTnLst>
                                  <p:par>
                                    <p:cTn id="37" presetID="56" presetClass="path" presetSubtype="0" accel="50000" decel="50000" fill="hold" nodeType="clickEffect">
                                      <p:stCondLst>
                                        <p:cond delay="0"/>
                                      </p:stCondLst>
                                      <p:childTnLst>
                                        <p:animMotion origin="layout" path="M 2.91667E-6 -3.7037E-7 L -0.03841 0.03403 " pathEditMode="relative" rAng="0" ptsTypes="AA">
                                          <p:cBhvr>
                                            <p:cTn id="38" dur="500" fill="hold"/>
                                            <p:tgtEl>
                                              <p:spTgt spid="85"/>
                                            </p:tgtEl>
                                            <p:attrNameLst>
                                              <p:attrName>ppt_x</p:attrName>
                                              <p:attrName>ppt_y</p:attrName>
                                            </p:attrNameLst>
                                          </p:cBhvr>
                                          <p:rCtr x="-1927" y="1690"/>
                                        </p:animMotion>
                                      </p:childTnLst>
                                    </p:cTn>
                                  </p:par>
                                </p:childTnLst>
                              </p:cTn>
                            </p:par>
                            <p:par>
                              <p:cTn id="39" fill="hold">
                                <p:stCondLst>
                                  <p:cond delay="500"/>
                                </p:stCondLst>
                                <p:childTnLst>
                                  <p:par>
                                    <p:cTn id="40" presetID="56" presetClass="path" presetSubtype="0" accel="50000" fill="hold" nodeType="afterEffect" p14:presetBounceEnd="50000">
                                      <p:stCondLst>
                                        <p:cond delay="0"/>
                                      </p:stCondLst>
                                      <p:childTnLst>
                                        <p:animMotion origin="layout" path="M -0.03841 0.03403 L -3.75E-6 1.85185E-6 " pathEditMode="relative" rAng="0" ptsTypes="AA" p14:bounceEnd="50000">
                                          <p:cBhvr>
                                            <p:cTn id="41" dur="500" fill="hold"/>
                                            <p:tgtEl>
                                              <p:spTgt spid="85"/>
                                            </p:tgtEl>
                                            <p:attrNameLst>
                                              <p:attrName>ppt_x</p:attrName>
                                              <p:attrName>ppt_y</p:attrName>
                                            </p:attrNameLst>
                                          </p:cBhvr>
                                          <p:rCtr x="2122" y="-1574"/>
                                        </p:animMotion>
                                      </p:childTnLst>
                                    </p:cTn>
                                  </p:par>
                                </p:childTnLst>
                              </p:cTn>
                            </p:par>
                            <p:par>
                              <p:cTn id="42" fill="hold">
                                <p:stCondLst>
                                  <p:cond delay="1000"/>
                                </p:stCondLst>
                                <p:childTnLst>
                                  <p:par>
                                    <p:cTn id="43" presetID="2" presetClass="entr" presetSubtype="8" accel="50000" fill="hold" nodeType="afterEffect" p14:presetBounceEnd="40000">
                                      <p:stCondLst>
                                        <p:cond delay="0"/>
                                      </p:stCondLst>
                                      <p:childTnLst>
                                        <p:set>
                                          <p:cBhvr>
                                            <p:cTn id="44" dur="1" fill="hold">
                                              <p:stCondLst>
                                                <p:cond delay="0"/>
                                              </p:stCondLst>
                                            </p:cTn>
                                            <p:tgtEl>
                                              <p:spTgt spid="33"/>
                                            </p:tgtEl>
                                            <p:attrNameLst>
                                              <p:attrName>style.visibility</p:attrName>
                                            </p:attrNameLst>
                                          </p:cBhvr>
                                          <p:to>
                                            <p:strVal val="visible"/>
                                          </p:to>
                                        </p:set>
                                        <p:anim calcmode="lin" valueType="num" p14:bounceEnd="40000">
                                          <p:cBhvr additive="base">
                                            <p:cTn id="45" dur="500" fill="hold"/>
                                            <p:tgtEl>
                                              <p:spTgt spid="33"/>
                                            </p:tgtEl>
                                            <p:attrNameLst>
                                              <p:attrName>ppt_x</p:attrName>
                                            </p:attrNameLst>
                                          </p:cBhvr>
                                          <p:tavLst>
                                            <p:tav tm="0">
                                              <p:val>
                                                <p:strVal val="0-#ppt_w/2"/>
                                              </p:val>
                                            </p:tav>
                                            <p:tav tm="100000">
                                              <p:val>
                                                <p:strVal val="#ppt_x"/>
                                              </p:val>
                                            </p:tav>
                                          </p:tavLst>
                                        </p:anim>
                                        <p:anim calcmode="lin" valueType="num" p14:bounceEnd="40000">
                                          <p:cBhvr additive="base">
                                            <p:cTn id="46" dur="500" fill="hold"/>
                                            <p:tgtEl>
                                              <p:spTgt spid="33"/>
                                            </p:tgtEl>
                                            <p:attrNameLst>
                                              <p:attrName>ppt_y</p:attrName>
                                            </p:attrNameLst>
                                          </p:cBhvr>
                                          <p:tavLst>
                                            <p:tav tm="0">
                                              <p:val>
                                                <p:strVal val="#ppt_y"/>
                                              </p:val>
                                            </p:tav>
                                            <p:tav tm="100000">
                                              <p:val>
                                                <p:strVal val="#ppt_y"/>
                                              </p:val>
                                            </p:tav>
                                          </p:tavLst>
                                        </p:anim>
                                      </p:childTnLst>
                                    </p:cTn>
                                  </p:par>
                                </p:childTnLst>
                              </p:cTn>
                            </p:par>
                            <p:par>
                              <p:cTn id="47" fill="hold">
                                <p:stCondLst>
                                  <p:cond delay="1500"/>
                                </p:stCondLst>
                                <p:childTnLst>
                                  <p:par>
                                    <p:cTn id="48" presetID="22" presetClass="entr" presetSubtype="1" fill="hold" grpId="0" nodeType="afterEffect">
                                      <p:stCondLst>
                                        <p:cond delay="0"/>
                                      </p:stCondLst>
                                      <p:childTnLst>
                                        <p:set>
                                          <p:cBhvr>
                                            <p:cTn id="49" dur="1000" fill="hold">
                                              <p:stCondLst>
                                                <p:cond delay="0"/>
                                              </p:stCondLst>
                                            </p:cTn>
                                            <p:tgtEl>
                                              <p:spTgt spid="49"/>
                                            </p:tgtEl>
                                            <p:attrNameLst>
                                              <p:attrName>style.visibility</p:attrName>
                                            </p:attrNameLst>
                                          </p:cBhvr>
                                          <p:to>
                                            <p:strVal val="visible"/>
                                          </p:to>
                                        </p:set>
                                        <p:animEffect transition="in" filter="wipe(up)">
                                          <p:cBhvr>
                                            <p:cTn id="50" dur="1000"/>
                                            <p:tgtEl>
                                              <p:spTgt spid="49"/>
                                            </p:tgtEl>
                                          </p:cBhvr>
                                        </p:animEffect>
                                      </p:childTnLst>
                                    </p:cTn>
                                  </p:par>
                                </p:childTnLst>
                              </p:cTn>
                            </p:par>
                          </p:childTnLst>
                        </p:cTn>
                      </p:par>
                      <p:par>
                        <p:cTn id="51" fill="hold">
                          <p:stCondLst>
                            <p:cond delay="indefinite"/>
                          </p:stCondLst>
                          <p:childTnLst>
                            <p:par>
                              <p:cTn id="52" fill="hold">
                                <p:stCondLst>
                                  <p:cond delay="0"/>
                                </p:stCondLst>
                                <p:childTnLst>
                                  <p:par>
                                    <p:cTn id="53" presetID="49" presetClass="path" presetSubtype="0" decel="25000" fill="hold" nodeType="clickEffect">
                                      <p:stCondLst>
                                        <p:cond delay="0"/>
                                      </p:stCondLst>
                                      <p:childTnLst>
                                        <p:animMotion origin="layout" path="M 3.125E-6 1.48148E-6 L 0.03047 0.06713 " pathEditMode="relative" rAng="0" ptsTypes="AA">
                                          <p:cBhvr>
                                            <p:cTn id="54" dur="500" fill="hold"/>
                                            <p:tgtEl>
                                              <p:spTgt spid="86"/>
                                            </p:tgtEl>
                                            <p:attrNameLst>
                                              <p:attrName>ppt_x</p:attrName>
                                              <p:attrName>ppt_y</p:attrName>
                                            </p:attrNameLst>
                                          </p:cBhvr>
                                          <p:rCtr x="1523" y="3356"/>
                                        </p:animMotion>
                                      </p:childTnLst>
                                    </p:cTn>
                                  </p:par>
                                </p:childTnLst>
                              </p:cTn>
                            </p:par>
                            <p:par>
                              <p:cTn id="55" fill="hold">
                                <p:stCondLst>
                                  <p:cond delay="500"/>
                                </p:stCondLst>
                                <p:childTnLst>
                                  <p:par>
                                    <p:cTn id="56" presetID="49" presetClass="path" presetSubtype="0" accel="50000" fill="hold" nodeType="afterEffect" p14:presetBounceEnd="50000">
                                      <p:stCondLst>
                                        <p:cond delay="0"/>
                                      </p:stCondLst>
                                      <p:childTnLst>
                                        <p:animMotion origin="layout" path="M 0.03047 0.06713 L 3.125E-6 1.48148E-6 " pathEditMode="relative" rAng="0" ptsTypes="AA" p14:bounceEnd="50000">
                                          <p:cBhvr>
                                            <p:cTn id="57" dur="500" fill="hold"/>
                                            <p:tgtEl>
                                              <p:spTgt spid="86"/>
                                            </p:tgtEl>
                                            <p:attrNameLst>
                                              <p:attrName>ppt_x</p:attrName>
                                              <p:attrName>ppt_y</p:attrName>
                                            </p:attrNameLst>
                                          </p:cBhvr>
                                          <p:rCtr x="-1523" y="-3542"/>
                                        </p:animMotion>
                                      </p:childTnLst>
                                    </p:cTn>
                                  </p:par>
                                </p:childTnLst>
                              </p:cTn>
                            </p:par>
                            <p:par>
                              <p:cTn id="58" fill="hold">
                                <p:stCondLst>
                                  <p:cond delay="1000"/>
                                </p:stCondLst>
                                <p:childTnLst>
                                  <p:par>
                                    <p:cTn id="59" presetID="2" presetClass="entr" presetSubtype="2" accel="50000" fill="hold" nodeType="afterEffect" p14:presetBounceEnd="40000">
                                      <p:stCondLst>
                                        <p:cond delay="0"/>
                                      </p:stCondLst>
                                      <p:childTnLst>
                                        <p:set>
                                          <p:cBhvr>
                                            <p:cTn id="60" dur="1" fill="hold">
                                              <p:stCondLst>
                                                <p:cond delay="0"/>
                                              </p:stCondLst>
                                            </p:cTn>
                                            <p:tgtEl>
                                              <p:spTgt spid="42"/>
                                            </p:tgtEl>
                                            <p:attrNameLst>
                                              <p:attrName>style.visibility</p:attrName>
                                            </p:attrNameLst>
                                          </p:cBhvr>
                                          <p:to>
                                            <p:strVal val="visible"/>
                                          </p:to>
                                        </p:set>
                                        <p:anim calcmode="lin" valueType="num" p14:bounceEnd="40000">
                                          <p:cBhvr additive="base">
                                            <p:cTn id="61" dur="500" fill="hold"/>
                                            <p:tgtEl>
                                              <p:spTgt spid="42"/>
                                            </p:tgtEl>
                                            <p:attrNameLst>
                                              <p:attrName>ppt_x</p:attrName>
                                            </p:attrNameLst>
                                          </p:cBhvr>
                                          <p:tavLst>
                                            <p:tav tm="0">
                                              <p:val>
                                                <p:strVal val="1+#ppt_w/2"/>
                                              </p:val>
                                            </p:tav>
                                            <p:tav tm="100000">
                                              <p:val>
                                                <p:strVal val="#ppt_x"/>
                                              </p:val>
                                            </p:tav>
                                          </p:tavLst>
                                        </p:anim>
                                        <p:anim calcmode="lin" valueType="num" p14:bounceEnd="40000">
                                          <p:cBhvr additive="base">
                                            <p:cTn id="62" dur="500" fill="hold"/>
                                            <p:tgtEl>
                                              <p:spTgt spid="42"/>
                                            </p:tgtEl>
                                            <p:attrNameLst>
                                              <p:attrName>ppt_y</p:attrName>
                                            </p:attrNameLst>
                                          </p:cBhvr>
                                          <p:tavLst>
                                            <p:tav tm="0">
                                              <p:val>
                                                <p:strVal val="#ppt_y"/>
                                              </p:val>
                                            </p:tav>
                                            <p:tav tm="100000">
                                              <p:val>
                                                <p:strVal val="#ppt_y"/>
                                              </p:val>
                                            </p:tav>
                                          </p:tavLst>
                                        </p:anim>
                                      </p:childTnLst>
                                    </p:cTn>
                                  </p:par>
                                </p:childTnLst>
                              </p:cTn>
                            </p:par>
                            <p:par>
                              <p:cTn id="63" fill="hold">
                                <p:stCondLst>
                                  <p:cond delay="1500"/>
                                </p:stCondLst>
                                <p:childTnLst>
                                  <p:par>
                                    <p:cTn id="64" presetID="22" presetClass="entr" presetSubtype="1" fill="hold" grpId="0" nodeType="afterEffect">
                                      <p:stCondLst>
                                        <p:cond delay="0"/>
                                      </p:stCondLst>
                                      <p:childTnLst>
                                        <p:set>
                                          <p:cBhvr>
                                            <p:cTn id="65" dur="1000" fill="hold">
                                              <p:stCondLst>
                                                <p:cond delay="0"/>
                                              </p:stCondLst>
                                            </p:cTn>
                                            <p:tgtEl>
                                              <p:spTgt spid="55"/>
                                            </p:tgtEl>
                                            <p:attrNameLst>
                                              <p:attrName>style.visibility</p:attrName>
                                            </p:attrNameLst>
                                          </p:cBhvr>
                                          <p:to>
                                            <p:strVal val="visible"/>
                                          </p:to>
                                        </p:set>
                                        <p:animEffect transition="in" filter="wipe(up)">
                                          <p:cBhvr>
                                            <p:cTn id="66" dur="10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52" grpId="0"/>
          <p:bldP spid="49" grpId="0"/>
          <p:bldP spid="55" grpId="0"/>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path" presetSubtype="0" accel="50000" decel="50000" fill="hold" nodeType="clickEffect">
                                      <p:stCondLst>
                                        <p:cond delay="0"/>
                                      </p:stCondLst>
                                      <p:childTnLst>
                                        <p:animMotion origin="layout" path="M -4.58333E-6 -4.44444E-6 L -0.0302 -0.03888 " pathEditMode="relative" rAng="0" ptsTypes="AA">
                                          <p:cBhvr>
                                            <p:cTn id="6" dur="500" fill="hold"/>
                                            <p:tgtEl>
                                              <p:spTgt spid="83"/>
                                            </p:tgtEl>
                                            <p:attrNameLst>
                                              <p:attrName>ppt_x</p:attrName>
                                              <p:attrName>ppt_y</p:attrName>
                                            </p:attrNameLst>
                                          </p:cBhvr>
                                          <p:rCtr x="-1510" y="-1944"/>
                                        </p:animMotion>
                                      </p:childTnLst>
                                    </p:cTn>
                                  </p:par>
                                </p:childTnLst>
                              </p:cTn>
                            </p:par>
                            <p:par>
                              <p:cTn id="7" fill="hold">
                                <p:stCondLst>
                                  <p:cond delay="500"/>
                                </p:stCondLst>
                                <p:childTnLst>
                                  <p:par>
                                    <p:cTn id="8" presetID="49" presetClass="path" presetSubtype="0" accel="50000" fill="hold" nodeType="afterEffect">
                                      <p:stCondLst>
                                        <p:cond delay="0"/>
                                      </p:stCondLst>
                                      <p:childTnLst>
                                        <p:animMotion origin="layout" path="M -0.0302 -0.03889 L -4.58333E-6 -4.44444E-6 " pathEditMode="relative" rAng="0" ptsTypes="AA">
                                          <p:cBhvr>
                                            <p:cTn id="9" dur="500" fill="hold"/>
                                            <p:tgtEl>
                                              <p:spTgt spid="83"/>
                                            </p:tgtEl>
                                            <p:attrNameLst>
                                              <p:attrName>ppt_x</p:attrName>
                                              <p:attrName>ppt_y</p:attrName>
                                            </p:attrNameLst>
                                          </p:cBhvr>
                                          <p:rCtr x="1823" y="2361"/>
                                        </p:animMotion>
                                      </p:childTnLst>
                                    </p:cTn>
                                  </p:par>
                                </p:childTnLst>
                              </p:cTn>
                            </p:par>
                            <p:par>
                              <p:cTn id="10" fill="hold">
                                <p:stCondLst>
                                  <p:cond delay="1000"/>
                                </p:stCondLst>
                                <p:childTnLst>
                                  <p:par>
                                    <p:cTn id="11" presetID="2" presetClass="entr" presetSubtype="8" accel="50000" fill="hold" nodeType="afterEffect">
                                      <p:stCondLst>
                                        <p:cond delay="0"/>
                                      </p:stCondLst>
                                      <p:childTnLst>
                                        <p:set>
                                          <p:cBhvr>
                                            <p:cTn id="12" dur="500" fill="hold">
                                              <p:stCondLst>
                                                <p:cond delay="0"/>
                                              </p:stCondLst>
                                            </p:cTn>
                                            <p:tgtEl>
                                              <p:spTgt spid="28"/>
                                            </p:tgtEl>
                                            <p:attrNameLst>
                                              <p:attrName>style.visibility</p:attrName>
                                            </p:attrNameLst>
                                          </p:cBhvr>
                                          <p:to>
                                            <p:strVal val="visible"/>
                                          </p:to>
                                        </p:set>
                                        <p:anim calcmode="lin" valueType="num">
                                          <p:cBhvr additive="base">
                                            <p:cTn id="13" dur="500" fill="hold"/>
                                            <p:tgtEl>
                                              <p:spTgt spid="28"/>
                                            </p:tgtEl>
                                            <p:attrNameLst>
                                              <p:attrName>ppt_x</p:attrName>
                                            </p:attrNameLst>
                                          </p:cBhvr>
                                          <p:tavLst>
                                            <p:tav tm="0">
                                              <p:val>
                                                <p:strVal val="0-#ppt_w/2"/>
                                              </p:val>
                                            </p:tav>
                                            <p:tav tm="100000">
                                              <p:val>
                                                <p:strVal val="#ppt_x"/>
                                              </p:val>
                                            </p:tav>
                                          </p:tavLst>
                                        </p:anim>
                                        <p:anim calcmode="lin" valueType="num">
                                          <p:cBhvr additive="base">
                                            <p:cTn id="14" dur="500" fill="hold"/>
                                            <p:tgtEl>
                                              <p:spTgt spid="28"/>
                                            </p:tgtEl>
                                            <p:attrNameLst>
                                              <p:attrName>ppt_y</p:attrName>
                                            </p:attrNameLst>
                                          </p:cBhvr>
                                          <p:tavLst>
                                            <p:tav tm="0">
                                              <p:val>
                                                <p:strVal val="#ppt_y"/>
                                              </p:val>
                                            </p:tav>
                                            <p:tav tm="100000">
                                              <p:val>
                                                <p:strVal val="#ppt_y"/>
                                              </p:val>
                                            </p:tav>
                                          </p:tavLst>
                                        </p:anim>
                                      </p:childTnLst>
                                    </p:cTn>
                                  </p:par>
                                </p:childTnLst>
                              </p:cTn>
                            </p:par>
                            <p:par>
                              <p:cTn id="15" fill="hold">
                                <p:stCondLst>
                                  <p:cond delay="1500"/>
                                </p:stCondLst>
                                <p:childTnLst>
                                  <p:par>
                                    <p:cTn id="16" presetID="1" presetClass="entr" presetSubtype="0" fill="hold" grpId="0" nodeType="afterEffect">
                                      <p:stCondLst>
                                        <p:cond delay="0"/>
                                      </p:stCondLst>
                                      <p:childTnLst>
                                        <p:set>
                                          <p:cBhvr>
                                            <p:cTn id="17" dur="1" fill="hold">
                                              <p:stCondLst>
                                                <p:cond delay="0"/>
                                              </p:stCondLst>
                                            </p:cTn>
                                            <p:tgtEl>
                                              <p:spTgt spid="46"/>
                                            </p:tgtEl>
                                            <p:attrNameLst>
                                              <p:attrName>style.visibility</p:attrName>
                                            </p:attrNameLst>
                                          </p:cBhvr>
                                          <p:to>
                                            <p:strVal val="visible"/>
                                          </p:to>
                                        </p:set>
                                        <p:extLst>
                                          <p:ext uri="{505F2C04-C923-438B-8C0F-E0CD2BADF298}">
                                            <wppc:dynamicDigit xmlns:wppc="http://www.wps.cn/officeDocument/PresentationCustomData" type="0">
                                              <p:anim to="" calcmode="lin" valueType="num">
                                                <p:cBhvr>
                                                  <p:cTn id="18" dur="3000" fill="hold"/>
                                                  <p:tgtEl>
                                                    <p:spTgt spid="46"/>
                                                  </p:tgtEl>
                                                  <p:attrNameLst>
                                                    <p:attrName>num.show</p:attrName>
                                                  </p:attrNameLst>
                                                </p:cBhvr>
                                                <p:tavLst>
                                                  <p:tav tm="0">
                                                    <p:val>
                                                      <p:fltVal val="0"/>
                                                    </p:val>
                                                  </p:tav>
                                                  <p:tav tm="100000">
                                                    <p:val>
                                                      <p:strVal val="#ppt_v"/>
                                                    </p:val>
                                                  </p:tav>
                                                </p:tavLst>
                                              </p:anim>
                                            </wppc:dynamicDigit>
                                          </p:ext>
                                        </p:extLst>
                                      </p:childTnLst>
                                    </p:cTn>
                                  </p:par>
                                </p:childTnLst>
                              </p:cTn>
                            </p:par>
                          </p:childTnLst>
                        </p:cTn>
                      </p:par>
                      <p:par>
                        <p:cTn id="19" fill="hold">
                          <p:stCondLst>
                            <p:cond delay="indefinite"/>
                          </p:stCondLst>
                          <p:childTnLst>
                            <p:par>
                              <p:cTn id="20" fill="hold">
                                <p:stCondLst>
                                  <p:cond delay="0"/>
                                </p:stCondLst>
                                <p:childTnLst>
                                  <p:par>
                                    <p:cTn id="21" presetID="56" presetClass="path" presetSubtype="0" accel="50000" decel="50000" fill="hold" nodeType="clickEffect">
                                      <p:stCondLst>
                                        <p:cond delay="0"/>
                                      </p:stCondLst>
                                      <p:childTnLst>
                                        <p:animMotion origin="layout" path="M -2.29167E-6 0 L 0.03568 -0.01319 " pathEditMode="relative" rAng="0" ptsTypes="AA">
                                          <p:cBhvr>
                                            <p:cTn id="22" dur="500" fill="hold"/>
                                            <p:tgtEl>
                                              <p:spTgt spid="84"/>
                                            </p:tgtEl>
                                            <p:attrNameLst>
                                              <p:attrName>ppt_x</p:attrName>
                                              <p:attrName>ppt_y</p:attrName>
                                            </p:attrNameLst>
                                          </p:cBhvr>
                                          <p:rCtr x="1784" y="-671"/>
                                        </p:animMotion>
                                      </p:childTnLst>
                                    </p:cTn>
                                  </p:par>
                                </p:childTnLst>
                              </p:cTn>
                            </p:par>
                            <p:par>
                              <p:cTn id="23" fill="hold">
                                <p:stCondLst>
                                  <p:cond delay="500"/>
                                </p:stCondLst>
                                <p:childTnLst>
                                  <p:par>
                                    <p:cTn id="24" presetID="56" presetClass="path" presetSubtype="0" accel="50000" fill="hold" nodeType="afterEffect">
                                      <p:stCondLst>
                                        <p:cond delay="0"/>
                                      </p:stCondLst>
                                      <p:childTnLst>
                                        <p:animMotion origin="layout" path="M 0.03568 -0.01319 L -2.29167E-6 0 " pathEditMode="relative" rAng="0" ptsTypes="AA">
                                          <p:cBhvr>
                                            <p:cTn id="25" dur="500" fill="hold"/>
                                            <p:tgtEl>
                                              <p:spTgt spid="84"/>
                                            </p:tgtEl>
                                            <p:attrNameLst>
                                              <p:attrName>ppt_x</p:attrName>
                                              <p:attrName>ppt_y</p:attrName>
                                            </p:attrNameLst>
                                          </p:cBhvr>
                                          <p:rCtr x="-1784" y="394"/>
                                        </p:animMotion>
                                      </p:childTnLst>
                                    </p:cTn>
                                  </p:par>
                                </p:childTnLst>
                              </p:cTn>
                            </p:par>
                            <p:par>
                              <p:cTn id="26" fill="hold">
                                <p:stCondLst>
                                  <p:cond delay="1000"/>
                                </p:stCondLst>
                                <p:childTnLst>
                                  <p:par>
                                    <p:cTn id="27" presetID="2" presetClass="entr" presetSubtype="2" accel="50000" fill="hold" nodeType="afterEffect">
                                      <p:stCondLst>
                                        <p:cond delay="0"/>
                                      </p:stCondLst>
                                      <p:childTnLst>
                                        <p:set>
                                          <p:cBhvr>
                                            <p:cTn id="28" dur="1" fill="hold">
                                              <p:stCondLst>
                                                <p:cond delay="0"/>
                                              </p:stCondLst>
                                            </p:cTn>
                                            <p:tgtEl>
                                              <p:spTgt spid="36"/>
                                            </p:tgtEl>
                                            <p:attrNameLst>
                                              <p:attrName>style.visibility</p:attrName>
                                            </p:attrNameLst>
                                          </p:cBhvr>
                                          <p:to>
                                            <p:strVal val="visible"/>
                                          </p:to>
                                        </p:set>
                                        <p:anim calcmode="lin" valueType="num">
                                          <p:cBhvr additive="base">
                                            <p:cTn id="29" dur="500" fill="hold"/>
                                            <p:tgtEl>
                                              <p:spTgt spid="36"/>
                                            </p:tgtEl>
                                            <p:attrNameLst>
                                              <p:attrName>ppt_x</p:attrName>
                                            </p:attrNameLst>
                                          </p:cBhvr>
                                          <p:tavLst>
                                            <p:tav tm="0">
                                              <p:val>
                                                <p:strVal val="1+#ppt_w/2"/>
                                              </p:val>
                                            </p:tav>
                                            <p:tav tm="100000">
                                              <p:val>
                                                <p:strVal val="#ppt_x"/>
                                              </p:val>
                                            </p:tav>
                                          </p:tavLst>
                                        </p:anim>
                                        <p:anim calcmode="lin" valueType="num">
                                          <p:cBhvr additive="base">
                                            <p:cTn id="30" dur="500" fill="hold"/>
                                            <p:tgtEl>
                                              <p:spTgt spid="36"/>
                                            </p:tgtEl>
                                            <p:attrNameLst>
                                              <p:attrName>ppt_y</p:attrName>
                                            </p:attrNameLst>
                                          </p:cBhvr>
                                          <p:tavLst>
                                            <p:tav tm="0">
                                              <p:val>
                                                <p:strVal val="#ppt_y"/>
                                              </p:val>
                                            </p:tav>
                                            <p:tav tm="100000">
                                              <p:val>
                                                <p:strVal val="#ppt_y"/>
                                              </p:val>
                                            </p:tav>
                                          </p:tavLst>
                                        </p:anim>
                                      </p:childTnLst>
                                    </p:cTn>
                                  </p:par>
                                </p:childTnLst>
                              </p:cTn>
                            </p:par>
                            <p:par>
                              <p:cTn id="31" fill="hold">
                                <p:stCondLst>
                                  <p:cond delay="1500"/>
                                </p:stCondLst>
                                <p:childTnLst>
                                  <p:par>
                                    <p:cTn id="32" presetID="22" presetClass="entr" presetSubtype="1" fill="hold" grpId="0" nodeType="afterEffect">
                                      <p:stCondLst>
                                        <p:cond delay="0"/>
                                      </p:stCondLst>
                                      <p:childTnLst>
                                        <p:set>
                                          <p:cBhvr>
                                            <p:cTn id="33" dur="1000" fill="hold">
                                              <p:stCondLst>
                                                <p:cond delay="0"/>
                                              </p:stCondLst>
                                            </p:cTn>
                                            <p:tgtEl>
                                              <p:spTgt spid="52"/>
                                            </p:tgtEl>
                                            <p:attrNameLst>
                                              <p:attrName>style.visibility</p:attrName>
                                            </p:attrNameLst>
                                          </p:cBhvr>
                                          <p:to>
                                            <p:strVal val="visible"/>
                                          </p:to>
                                        </p:set>
                                        <p:animEffect transition="in" filter="wipe(up)">
                                          <p:cBhvr>
                                            <p:cTn id="34" dur="1000"/>
                                            <p:tgtEl>
                                              <p:spTgt spid="52"/>
                                            </p:tgtEl>
                                          </p:cBhvr>
                                        </p:animEffect>
                                      </p:childTnLst>
                                    </p:cTn>
                                  </p:par>
                                </p:childTnLst>
                              </p:cTn>
                            </p:par>
                          </p:childTnLst>
                        </p:cTn>
                      </p:par>
                      <p:par>
                        <p:cTn id="35" fill="hold">
                          <p:stCondLst>
                            <p:cond delay="indefinite"/>
                          </p:stCondLst>
                          <p:childTnLst>
                            <p:par>
                              <p:cTn id="36" fill="hold">
                                <p:stCondLst>
                                  <p:cond delay="0"/>
                                </p:stCondLst>
                                <p:childTnLst>
                                  <p:par>
                                    <p:cTn id="37" presetID="56" presetClass="path" presetSubtype="0" accel="50000" decel="50000" fill="hold" nodeType="clickEffect">
                                      <p:stCondLst>
                                        <p:cond delay="0"/>
                                      </p:stCondLst>
                                      <p:childTnLst>
                                        <p:animMotion origin="layout" path="M 2.91667E-6 -3.7037E-7 L -0.03841 0.03403 " pathEditMode="relative" rAng="0" ptsTypes="AA">
                                          <p:cBhvr>
                                            <p:cTn id="38" dur="500" fill="hold"/>
                                            <p:tgtEl>
                                              <p:spTgt spid="85"/>
                                            </p:tgtEl>
                                            <p:attrNameLst>
                                              <p:attrName>ppt_x</p:attrName>
                                              <p:attrName>ppt_y</p:attrName>
                                            </p:attrNameLst>
                                          </p:cBhvr>
                                          <p:rCtr x="-1927" y="1690"/>
                                        </p:animMotion>
                                      </p:childTnLst>
                                    </p:cTn>
                                  </p:par>
                                </p:childTnLst>
                              </p:cTn>
                            </p:par>
                            <p:par>
                              <p:cTn id="39" fill="hold">
                                <p:stCondLst>
                                  <p:cond delay="500"/>
                                </p:stCondLst>
                                <p:childTnLst>
                                  <p:par>
                                    <p:cTn id="40" presetID="56" presetClass="path" presetSubtype="0" accel="50000" fill="hold" nodeType="afterEffect">
                                      <p:stCondLst>
                                        <p:cond delay="0"/>
                                      </p:stCondLst>
                                      <p:childTnLst>
                                        <p:animMotion origin="layout" path="M -0.03841 0.03403 L -3.75E-6 1.85185E-6 " pathEditMode="relative" rAng="0" ptsTypes="AA">
                                          <p:cBhvr>
                                            <p:cTn id="41" dur="500" fill="hold"/>
                                            <p:tgtEl>
                                              <p:spTgt spid="85"/>
                                            </p:tgtEl>
                                            <p:attrNameLst>
                                              <p:attrName>ppt_x</p:attrName>
                                              <p:attrName>ppt_y</p:attrName>
                                            </p:attrNameLst>
                                          </p:cBhvr>
                                          <p:rCtr x="2122" y="-1574"/>
                                        </p:animMotion>
                                      </p:childTnLst>
                                    </p:cTn>
                                  </p:par>
                                </p:childTnLst>
                              </p:cTn>
                            </p:par>
                            <p:par>
                              <p:cTn id="42" fill="hold">
                                <p:stCondLst>
                                  <p:cond delay="1000"/>
                                </p:stCondLst>
                                <p:childTnLst>
                                  <p:par>
                                    <p:cTn id="43" presetID="2" presetClass="entr" presetSubtype="8" accel="50000" fill="hold" nodeType="afterEffect">
                                      <p:stCondLst>
                                        <p:cond delay="0"/>
                                      </p:stCondLst>
                                      <p:childTnLst>
                                        <p:set>
                                          <p:cBhvr>
                                            <p:cTn id="44" dur="1" fill="hold">
                                              <p:stCondLst>
                                                <p:cond delay="0"/>
                                              </p:stCondLst>
                                            </p:cTn>
                                            <p:tgtEl>
                                              <p:spTgt spid="33"/>
                                            </p:tgtEl>
                                            <p:attrNameLst>
                                              <p:attrName>style.visibility</p:attrName>
                                            </p:attrNameLst>
                                          </p:cBhvr>
                                          <p:to>
                                            <p:strVal val="visible"/>
                                          </p:to>
                                        </p:set>
                                        <p:anim calcmode="lin" valueType="num">
                                          <p:cBhvr additive="base">
                                            <p:cTn id="45" dur="500" fill="hold"/>
                                            <p:tgtEl>
                                              <p:spTgt spid="33"/>
                                            </p:tgtEl>
                                            <p:attrNameLst>
                                              <p:attrName>ppt_x</p:attrName>
                                            </p:attrNameLst>
                                          </p:cBhvr>
                                          <p:tavLst>
                                            <p:tav tm="0">
                                              <p:val>
                                                <p:strVal val="0-#ppt_w/2"/>
                                              </p:val>
                                            </p:tav>
                                            <p:tav tm="100000">
                                              <p:val>
                                                <p:strVal val="#ppt_x"/>
                                              </p:val>
                                            </p:tav>
                                          </p:tavLst>
                                        </p:anim>
                                        <p:anim calcmode="lin" valueType="num">
                                          <p:cBhvr additive="base">
                                            <p:cTn id="46" dur="500" fill="hold"/>
                                            <p:tgtEl>
                                              <p:spTgt spid="33"/>
                                            </p:tgtEl>
                                            <p:attrNameLst>
                                              <p:attrName>ppt_y</p:attrName>
                                            </p:attrNameLst>
                                          </p:cBhvr>
                                          <p:tavLst>
                                            <p:tav tm="0">
                                              <p:val>
                                                <p:strVal val="#ppt_y"/>
                                              </p:val>
                                            </p:tav>
                                            <p:tav tm="100000">
                                              <p:val>
                                                <p:strVal val="#ppt_y"/>
                                              </p:val>
                                            </p:tav>
                                          </p:tavLst>
                                        </p:anim>
                                      </p:childTnLst>
                                    </p:cTn>
                                  </p:par>
                                </p:childTnLst>
                              </p:cTn>
                            </p:par>
                            <p:par>
                              <p:cTn id="47" fill="hold">
                                <p:stCondLst>
                                  <p:cond delay="1500"/>
                                </p:stCondLst>
                                <p:childTnLst>
                                  <p:par>
                                    <p:cTn id="48" presetID="22" presetClass="entr" presetSubtype="1" fill="hold" grpId="0" nodeType="afterEffect">
                                      <p:stCondLst>
                                        <p:cond delay="0"/>
                                      </p:stCondLst>
                                      <p:childTnLst>
                                        <p:set>
                                          <p:cBhvr>
                                            <p:cTn id="49" dur="1000" fill="hold">
                                              <p:stCondLst>
                                                <p:cond delay="0"/>
                                              </p:stCondLst>
                                            </p:cTn>
                                            <p:tgtEl>
                                              <p:spTgt spid="49"/>
                                            </p:tgtEl>
                                            <p:attrNameLst>
                                              <p:attrName>style.visibility</p:attrName>
                                            </p:attrNameLst>
                                          </p:cBhvr>
                                          <p:to>
                                            <p:strVal val="visible"/>
                                          </p:to>
                                        </p:set>
                                        <p:animEffect transition="in" filter="wipe(up)">
                                          <p:cBhvr>
                                            <p:cTn id="50" dur="1000"/>
                                            <p:tgtEl>
                                              <p:spTgt spid="49"/>
                                            </p:tgtEl>
                                          </p:cBhvr>
                                        </p:animEffect>
                                      </p:childTnLst>
                                    </p:cTn>
                                  </p:par>
                                </p:childTnLst>
                              </p:cTn>
                            </p:par>
                          </p:childTnLst>
                        </p:cTn>
                      </p:par>
                      <p:par>
                        <p:cTn id="51" fill="hold">
                          <p:stCondLst>
                            <p:cond delay="indefinite"/>
                          </p:stCondLst>
                          <p:childTnLst>
                            <p:par>
                              <p:cTn id="52" fill="hold">
                                <p:stCondLst>
                                  <p:cond delay="0"/>
                                </p:stCondLst>
                                <p:childTnLst>
                                  <p:par>
                                    <p:cTn id="53" presetID="49" presetClass="path" presetSubtype="0" decel="25000" fill="hold" nodeType="clickEffect">
                                      <p:stCondLst>
                                        <p:cond delay="0"/>
                                      </p:stCondLst>
                                      <p:childTnLst>
                                        <p:animMotion origin="layout" path="M 3.125E-6 1.48148E-6 L 0.03047 0.06713 " pathEditMode="relative" rAng="0" ptsTypes="AA">
                                          <p:cBhvr>
                                            <p:cTn id="54" dur="500" fill="hold"/>
                                            <p:tgtEl>
                                              <p:spTgt spid="86"/>
                                            </p:tgtEl>
                                            <p:attrNameLst>
                                              <p:attrName>ppt_x</p:attrName>
                                              <p:attrName>ppt_y</p:attrName>
                                            </p:attrNameLst>
                                          </p:cBhvr>
                                          <p:rCtr x="1523" y="3356"/>
                                        </p:animMotion>
                                      </p:childTnLst>
                                    </p:cTn>
                                  </p:par>
                                </p:childTnLst>
                              </p:cTn>
                            </p:par>
                            <p:par>
                              <p:cTn id="55" fill="hold">
                                <p:stCondLst>
                                  <p:cond delay="500"/>
                                </p:stCondLst>
                                <p:childTnLst>
                                  <p:par>
                                    <p:cTn id="56" presetID="49" presetClass="path" presetSubtype="0" accel="50000" fill="hold" nodeType="afterEffect">
                                      <p:stCondLst>
                                        <p:cond delay="0"/>
                                      </p:stCondLst>
                                      <p:childTnLst>
                                        <p:animMotion origin="layout" path="M 0.03047 0.06713 L 3.125E-6 1.48148E-6 " pathEditMode="relative" rAng="0" ptsTypes="AA">
                                          <p:cBhvr>
                                            <p:cTn id="57" dur="500" fill="hold"/>
                                            <p:tgtEl>
                                              <p:spTgt spid="86"/>
                                            </p:tgtEl>
                                            <p:attrNameLst>
                                              <p:attrName>ppt_x</p:attrName>
                                              <p:attrName>ppt_y</p:attrName>
                                            </p:attrNameLst>
                                          </p:cBhvr>
                                          <p:rCtr x="-1523" y="-3542"/>
                                        </p:animMotion>
                                      </p:childTnLst>
                                    </p:cTn>
                                  </p:par>
                                </p:childTnLst>
                              </p:cTn>
                            </p:par>
                            <p:par>
                              <p:cTn id="58" fill="hold">
                                <p:stCondLst>
                                  <p:cond delay="1000"/>
                                </p:stCondLst>
                                <p:childTnLst>
                                  <p:par>
                                    <p:cTn id="59" presetID="2" presetClass="entr" presetSubtype="2" accel="50000" fill="hold" nodeType="afterEffect">
                                      <p:stCondLst>
                                        <p:cond delay="0"/>
                                      </p:stCondLst>
                                      <p:childTnLst>
                                        <p:set>
                                          <p:cBhvr>
                                            <p:cTn id="60" dur="1" fill="hold">
                                              <p:stCondLst>
                                                <p:cond delay="0"/>
                                              </p:stCondLst>
                                            </p:cTn>
                                            <p:tgtEl>
                                              <p:spTgt spid="42"/>
                                            </p:tgtEl>
                                            <p:attrNameLst>
                                              <p:attrName>style.visibility</p:attrName>
                                            </p:attrNameLst>
                                          </p:cBhvr>
                                          <p:to>
                                            <p:strVal val="visible"/>
                                          </p:to>
                                        </p:set>
                                        <p:anim calcmode="lin" valueType="num">
                                          <p:cBhvr additive="base">
                                            <p:cTn id="61" dur="500" fill="hold"/>
                                            <p:tgtEl>
                                              <p:spTgt spid="42"/>
                                            </p:tgtEl>
                                            <p:attrNameLst>
                                              <p:attrName>ppt_x</p:attrName>
                                            </p:attrNameLst>
                                          </p:cBhvr>
                                          <p:tavLst>
                                            <p:tav tm="0">
                                              <p:val>
                                                <p:strVal val="1+#ppt_w/2"/>
                                              </p:val>
                                            </p:tav>
                                            <p:tav tm="100000">
                                              <p:val>
                                                <p:strVal val="#ppt_x"/>
                                              </p:val>
                                            </p:tav>
                                          </p:tavLst>
                                        </p:anim>
                                        <p:anim calcmode="lin" valueType="num">
                                          <p:cBhvr additive="base">
                                            <p:cTn id="62" dur="500" fill="hold"/>
                                            <p:tgtEl>
                                              <p:spTgt spid="42"/>
                                            </p:tgtEl>
                                            <p:attrNameLst>
                                              <p:attrName>ppt_y</p:attrName>
                                            </p:attrNameLst>
                                          </p:cBhvr>
                                          <p:tavLst>
                                            <p:tav tm="0">
                                              <p:val>
                                                <p:strVal val="#ppt_y"/>
                                              </p:val>
                                            </p:tav>
                                            <p:tav tm="100000">
                                              <p:val>
                                                <p:strVal val="#ppt_y"/>
                                              </p:val>
                                            </p:tav>
                                          </p:tavLst>
                                        </p:anim>
                                      </p:childTnLst>
                                    </p:cTn>
                                  </p:par>
                                </p:childTnLst>
                              </p:cTn>
                            </p:par>
                            <p:par>
                              <p:cTn id="63" fill="hold">
                                <p:stCondLst>
                                  <p:cond delay="1500"/>
                                </p:stCondLst>
                                <p:childTnLst>
                                  <p:par>
                                    <p:cTn id="64" presetID="22" presetClass="entr" presetSubtype="1" fill="hold" grpId="0" nodeType="afterEffect">
                                      <p:stCondLst>
                                        <p:cond delay="0"/>
                                      </p:stCondLst>
                                      <p:childTnLst>
                                        <p:set>
                                          <p:cBhvr>
                                            <p:cTn id="65" dur="1000" fill="hold">
                                              <p:stCondLst>
                                                <p:cond delay="0"/>
                                              </p:stCondLst>
                                            </p:cTn>
                                            <p:tgtEl>
                                              <p:spTgt spid="55"/>
                                            </p:tgtEl>
                                            <p:attrNameLst>
                                              <p:attrName>style.visibility</p:attrName>
                                            </p:attrNameLst>
                                          </p:cBhvr>
                                          <p:to>
                                            <p:strVal val="visible"/>
                                          </p:to>
                                        </p:set>
                                        <p:animEffect transition="in" filter="wipe(up)">
                                          <p:cBhvr>
                                            <p:cTn id="66" dur="10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52" grpId="0"/>
          <p:bldP spid="49" grpId="0"/>
          <p:bldP spid="55" grpId="0"/>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文本框 3"/>
          <p:cNvSpPr txBox="1"/>
          <p:nvPr/>
        </p:nvSpPr>
        <p:spPr>
          <a:xfrm>
            <a:off x="3600450" y="181610"/>
            <a:ext cx="4850765" cy="706755"/>
          </a:xfrm>
          <a:prstGeom prst="rect">
            <a:avLst/>
          </a:prstGeom>
          <a:noFill/>
        </p:spPr>
        <p:txBody>
          <a:bodyPr wrap="square" rtlCol="0">
            <a:spAutoFit/>
          </a:bodyPr>
          <a:lstStyle/>
          <a:p>
            <a:pPr algn="ctr"/>
            <a:r>
              <a:rPr lang="en-US" altLang="zh-CN" sz="4000" b="1" dirty="0">
                <a:gradFill>
                  <a:gsLst>
                    <a:gs pos="47700">
                      <a:srgbClr val="F4DEBE"/>
                    </a:gs>
                    <a:gs pos="0">
                      <a:srgbClr val="D9A96A"/>
                    </a:gs>
                    <a:gs pos="100000">
                      <a:srgbClr val="F5E3C9"/>
                    </a:gs>
                  </a:gsLst>
                  <a:lin ang="5400000" scaled="0"/>
                </a:gradFill>
                <a:latin typeface="Arial Black" panose="020B0A04020102020204" charset="0"/>
                <a:ea typeface="微软雅黑" panose="020B0503020204020204" charset="-122"/>
                <a:cs typeface="Arial Black" panose="020B0A04020102020204" charset="0"/>
              </a:rPr>
              <a:t>NAT交易生态闭环</a:t>
            </a:r>
            <a:endParaRPr lang="en-US" altLang="zh-CN" sz="4000" b="1" dirty="0">
              <a:gradFill>
                <a:gsLst>
                  <a:gs pos="47700">
                    <a:srgbClr val="F4DEBE"/>
                  </a:gs>
                  <a:gs pos="0">
                    <a:srgbClr val="D9A96A"/>
                  </a:gs>
                  <a:gs pos="100000">
                    <a:srgbClr val="F5E3C9"/>
                  </a:gs>
                </a:gsLst>
                <a:lin ang="5400000" scaled="0"/>
              </a:gradFill>
              <a:effectLst>
                <a:outerShdw blurRad="38100" dist="38100" dir="2700000" algn="tl">
                  <a:srgbClr val="000000">
                    <a:alpha val="43137"/>
                  </a:srgbClr>
                </a:outerShdw>
              </a:effectLst>
              <a:latin typeface="Arial Black" panose="020B0A04020102020204" charset="0"/>
              <a:ea typeface="微软雅黑" panose="020B0503020204020204" charset="-122"/>
              <a:cs typeface="Arial Black" panose="020B0A04020102020204" charset="0"/>
            </a:endParaRPr>
          </a:p>
        </p:txBody>
      </p:sp>
      <p:sp>
        <p:nvSpPr>
          <p:cNvPr id="21" name="Freeform 154"/>
          <p:cNvSpPr/>
          <p:nvPr>
            <p:custDataLst>
              <p:tags r:id="rId1"/>
            </p:custDataLst>
          </p:nvPr>
        </p:nvSpPr>
        <p:spPr bwMode="auto">
          <a:xfrm>
            <a:off x="6610448" y="1684776"/>
            <a:ext cx="0"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0" y="0"/>
                  <a:pt x="1" y="0"/>
                  <a:pt x="1" y="0"/>
                </a:cubicBezTo>
                <a:cubicBezTo>
                  <a:pt x="1" y="0"/>
                  <a:pt x="1" y="0"/>
                  <a:pt x="1" y="0"/>
                </a:cubicBezTo>
                <a:lnTo>
                  <a:pt x="0" y="0"/>
                </a:lnTo>
                <a:close/>
              </a:path>
            </a:pathLst>
          </a:custGeom>
          <a:solidFill>
            <a:srgbClr val="0291B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ru-RU">
              <a:latin typeface="微软雅黑" panose="020B0503020204020204" charset="-122"/>
              <a:ea typeface="微软雅黑" panose="020B0503020204020204" charset="-122"/>
            </a:endParaRPr>
          </a:p>
        </p:txBody>
      </p:sp>
      <p:sp>
        <p:nvSpPr>
          <p:cNvPr id="22" name="Freeform 156"/>
          <p:cNvSpPr/>
          <p:nvPr>
            <p:custDataLst>
              <p:tags r:id="rId2"/>
            </p:custDataLst>
          </p:nvPr>
        </p:nvSpPr>
        <p:spPr bwMode="auto">
          <a:xfrm>
            <a:off x="8335326" y="453587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291B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ru-RU">
              <a:latin typeface="微软雅黑" panose="020B0503020204020204" charset="-122"/>
              <a:ea typeface="微软雅黑" panose="020B0503020204020204" charset="-122"/>
            </a:endParaRPr>
          </a:p>
        </p:txBody>
      </p:sp>
      <p:sp>
        <p:nvSpPr>
          <p:cNvPr id="23" name="Freeform 158"/>
          <p:cNvSpPr/>
          <p:nvPr>
            <p:custDataLst>
              <p:tags r:id="rId3"/>
            </p:custDataLst>
          </p:nvPr>
        </p:nvSpPr>
        <p:spPr bwMode="auto">
          <a:xfrm>
            <a:off x="5507144" y="628433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291B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ru-RU">
              <a:latin typeface="微软雅黑" panose="020B0503020204020204" charset="-122"/>
              <a:ea typeface="微软雅黑" panose="020B0503020204020204" charset="-122"/>
            </a:endParaRPr>
          </a:p>
        </p:txBody>
      </p:sp>
      <p:grpSp>
        <p:nvGrpSpPr>
          <p:cNvPr id="279" name="组合 278"/>
          <p:cNvGrpSpPr/>
          <p:nvPr/>
        </p:nvGrpSpPr>
        <p:grpSpPr>
          <a:xfrm>
            <a:off x="7920990" y="1806575"/>
            <a:ext cx="2349500" cy="627380"/>
            <a:chOff x="12474" y="2845"/>
            <a:chExt cx="3700" cy="988"/>
          </a:xfrm>
        </p:grpSpPr>
        <p:cxnSp>
          <p:nvCxnSpPr>
            <p:cNvPr id="29699" name="直接连接符 7"/>
            <p:cNvCxnSpPr>
              <a:cxnSpLocks noChangeShapeType="1"/>
            </p:cNvCxnSpPr>
            <p:nvPr>
              <p:custDataLst>
                <p:tags r:id="rId4"/>
              </p:custDataLst>
            </p:nvPr>
          </p:nvCxnSpPr>
          <p:spPr bwMode="auto">
            <a:xfrm>
              <a:off x="12474" y="3339"/>
              <a:ext cx="1304" cy="0"/>
            </a:xfrm>
            <a:prstGeom prst="line">
              <a:avLst/>
            </a:prstGeom>
            <a:noFill/>
            <a:ln w="3175" cmpd="sng">
              <a:solidFill>
                <a:sysClr val="window" lastClr="FFFFFF">
                  <a:lumMod val="75000"/>
                </a:sysClr>
              </a:solidFill>
              <a:prstDash val="dash"/>
              <a:round/>
            </a:ln>
            <a:extLst>
              <a:ext uri="{909E8E84-426E-40DD-AFC4-6F175D3DCCD1}">
                <a14:hiddenFill xmlns:a14="http://schemas.microsoft.com/office/drawing/2010/main">
                  <a:noFill/>
                </a14:hiddenFill>
              </a:ext>
            </a:extLst>
          </p:spPr>
        </p:cxnSp>
        <p:sp>
          <p:nvSpPr>
            <p:cNvPr id="29701" name="文本框 29"/>
            <p:cNvSpPr txBox="1">
              <a:spLocks noChangeArrowheads="1"/>
            </p:cNvSpPr>
            <p:nvPr>
              <p:custDataLst>
                <p:tags r:id="rId5"/>
              </p:custDataLst>
            </p:nvPr>
          </p:nvSpPr>
          <p:spPr bwMode="auto">
            <a:xfrm>
              <a:off x="13778" y="2845"/>
              <a:ext cx="2396" cy="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oAutofit/>
            </a:bodyPr>
            <a:lstStyle>
              <a:lvl1pPr algn="just">
                <a:lnSpc>
                  <a:spcPct val="110000"/>
                </a:lnSpc>
                <a:spcBef>
                  <a:spcPts val="600"/>
                </a:spcBef>
                <a:buClr>
                  <a:srgbClr val="0F6FC6"/>
                </a:buClr>
                <a:buSzPct val="80000"/>
                <a:buFont typeface="Wingdings" panose="05000000000000000000" pitchFamily="2" charset="2"/>
                <a:buChar char="{"/>
                <a:defRPr sz="2400">
                  <a:solidFill>
                    <a:srgbClr val="0F6FC6"/>
                  </a:solidFill>
                  <a:latin typeface="Arial" panose="020B0604020202020204" pitchFamily="34" charset="0"/>
                  <a:ea typeface="黑体" panose="02010609060101010101" charset="-122"/>
                </a:defRPr>
              </a:lvl1pPr>
              <a:lvl2pPr marL="742950" indent="-285750" algn="just">
                <a:lnSpc>
                  <a:spcPct val="120000"/>
                </a:lnSpc>
                <a:buClr>
                  <a:srgbClr val="DABE8B"/>
                </a:buClr>
                <a:buFont typeface="幼圆" panose="02010509060101010101" pitchFamily="49" charset="-122"/>
                <a:buChar char=" "/>
                <a:defRPr>
                  <a:solidFill>
                    <a:sysClr val="windowText" lastClr="000000"/>
                  </a:solidFill>
                  <a:latin typeface="Arial" panose="020B0604020202020204" pitchFamily="34" charset="0"/>
                  <a:ea typeface="黑体" panose="02010609060101010101" charset="-122"/>
                </a:defRPr>
              </a:lvl2pPr>
              <a:lvl3pPr marL="1143000" indent="-228600">
                <a:lnSpc>
                  <a:spcPct val="90000"/>
                </a:lnSpc>
                <a:spcBef>
                  <a:spcPts val="500"/>
                </a:spcBef>
                <a:buChar char="•"/>
                <a:defRPr sz="2000">
                  <a:solidFill>
                    <a:sysClr val="windowText" lastClr="000000"/>
                  </a:solidFill>
                  <a:latin typeface="Arial" panose="020B0604020202020204" pitchFamily="34" charset="0"/>
                  <a:ea typeface="幼圆" panose="02010509060101010101" pitchFamily="49" charset="-122"/>
                </a:defRPr>
              </a:lvl3pPr>
              <a:lvl4pPr marL="1600200" indent="-228600">
                <a:lnSpc>
                  <a:spcPct val="90000"/>
                </a:lnSpc>
                <a:spcBef>
                  <a:spcPts val="500"/>
                </a:spcBef>
                <a:buChar char="•"/>
                <a:defRPr>
                  <a:solidFill>
                    <a:sysClr val="windowText" lastClr="000000"/>
                  </a:solidFill>
                  <a:latin typeface="Arial" panose="020B0604020202020204" pitchFamily="34" charset="0"/>
                  <a:ea typeface="幼圆" panose="02010509060101010101" pitchFamily="49" charset="-122"/>
                </a:defRPr>
              </a:lvl4pPr>
              <a:lvl5pPr marL="2057400" indent="-228600">
                <a:lnSpc>
                  <a:spcPct val="90000"/>
                </a:lnSpc>
                <a:spcBef>
                  <a:spcPts val="500"/>
                </a:spcBef>
                <a:buChar char="•"/>
                <a:defRPr>
                  <a:solidFill>
                    <a:sysClr val="windowText" lastClr="000000"/>
                  </a:solidFill>
                  <a:latin typeface="Arial" panose="020B0604020202020204" pitchFamily="34" charset="0"/>
                  <a:ea typeface="幼圆" panose="02010509060101010101" pitchFamily="49" charset="-122"/>
                </a:defRPr>
              </a:lvl5pPr>
              <a:lvl6pPr marL="2514600" indent="-228600" fontAlgn="base">
                <a:lnSpc>
                  <a:spcPct val="90000"/>
                </a:lnSpc>
                <a:spcBef>
                  <a:spcPts val="500"/>
                </a:spcBef>
                <a:spcAft>
                  <a:spcPct val="0"/>
                </a:spcAft>
                <a:buFont typeface="Arial" panose="020B0604020202020204" pitchFamily="34" charset="0"/>
                <a:buChar char="•"/>
                <a:defRPr>
                  <a:solidFill>
                    <a:sysClr val="windowText" lastClr="000000"/>
                  </a:solidFill>
                  <a:latin typeface="Arial" panose="020B0604020202020204" pitchFamily="34" charset="0"/>
                  <a:ea typeface="幼圆" panose="02010509060101010101" pitchFamily="49" charset="-122"/>
                </a:defRPr>
              </a:lvl6pPr>
              <a:lvl7pPr marL="2971800" indent="-228600" fontAlgn="base">
                <a:lnSpc>
                  <a:spcPct val="90000"/>
                </a:lnSpc>
                <a:spcBef>
                  <a:spcPts val="500"/>
                </a:spcBef>
                <a:spcAft>
                  <a:spcPct val="0"/>
                </a:spcAft>
                <a:buFont typeface="Arial" panose="020B0604020202020204" pitchFamily="34" charset="0"/>
                <a:buChar char="•"/>
                <a:defRPr>
                  <a:solidFill>
                    <a:sysClr val="windowText" lastClr="000000"/>
                  </a:solidFill>
                  <a:latin typeface="Arial" panose="020B0604020202020204" pitchFamily="34" charset="0"/>
                  <a:ea typeface="幼圆" panose="02010509060101010101" pitchFamily="49" charset="-122"/>
                </a:defRPr>
              </a:lvl7pPr>
              <a:lvl8pPr marL="3429000" indent="-228600" fontAlgn="base">
                <a:lnSpc>
                  <a:spcPct val="90000"/>
                </a:lnSpc>
                <a:spcBef>
                  <a:spcPts val="500"/>
                </a:spcBef>
                <a:spcAft>
                  <a:spcPct val="0"/>
                </a:spcAft>
                <a:buFont typeface="Arial" panose="020B0604020202020204" pitchFamily="34" charset="0"/>
                <a:buChar char="•"/>
                <a:defRPr>
                  <a:solidFill>
                    <a:sysClr val="windowText" lastClr="000000"/>
                  </a:solidFill>
                  <a:latin typeface="Arial" panose="020B0604020202020204" pitchFamily="34" charset="0"/>
                  <a:ea typeface="幼圆" panose="02010509060101010101" pitchFamily="49" charset="-122"/>
                </a:defRPr>
              </a:lvl8pPr>
              <a:lvl9pPr marL="3886200" indent="-228600" fontAlgn="base">
                <a:lnSpc>
                  <a:spcPct val="90000"/>
                </a:lnSpc>
                <a:spcBef>
                  <a:spcPts val="500"/>
                </a:spcBef>
                <a:spcAft>
                  <a:spcPct val="0"/>
                </a:spcAft>
                <a:buFont typeface="Arial" panose="020B0604020202020204" pitchFamily="34" charset="0"/>
                <a:buChar char="•"/>
                <a:defRPr>
                  <a:solidFill>
                    <a:sysClr val="windowText" lastClr="000000"/>
                  </a:solidFill>
                  <a:latin typeface="Arial" panose="020B0604020202020204" pitchFamily="34" charset="0"/>
                  <a:ea typeface="幼圆" panose="02010509060101010101" pitchFamily="49" charset="-122"/>
                </a:defRPr>
              </a:lvl9pPr>
            </a:lstStyle>
            <a:p>
              <a:pPr algn="ctr" eaLnBrk="1" hangingPunct="1">
                <a:lnSpc>
                  <a:spcPct val="130000"/>
                </a:lnSpc>
                <a:spcBef>
                  <a:spcPct val="0"/>
                </a:spcBef>
                <a:buClrTx/>
                <a:buSzTx/>
                <a:buNone/>
              </a:pPr>
              <a:r>
                <a:rPr lang="en-US" altLang="zh-CN" sz="2400" b="1" dirty="0">
                  <a:gradFill>
                    <a:gsLst>
                      <a:gs pos="47700">
                        <a:srgbClr val="F4DEBE"/>
                      </a:gs>
                      <a:gs pos="0">
                        <a:srgbClr val="D9A96A"/>
                      </a:gs>
                      <a:gs pos="100000">
                        <a:srgbClr val="F5E3C9"/>
                      </a:gs>
                    </a:gsLst>
                    <a:lin ang="5400000" scaled="0"/>
                  </a:gradFill>
                  <a:latin typeface="微软雅黑" panose="020B0503020204020204" charset="-122"/>
                  <a:ea typeface="微软雅黑" panose="020B0503020204020204" charset="-122"/>
                  <a:cs typeface="Arial Black" panose="020B0A04020102020204" charset="0"/>
                  <a:sym typeface="+mn-ea"/>
                </a:rPr>
                <a:t>价值动态</a:t>
              </a:r>
              <a:endParaRPr lang="en-US" altLang="zh-CN" sz="2400" b="1" dirty="0">
                <a:gradFill>
                  <a:gsLst>
                    <a:gs pos="47700">
                      <a:srgbClr val="F4DEBE"/>
                    </a:gs>
                    <a:gs pos="0">
                      <a:srgbClr val="D9A96A"/>
                    </a:gs>
                    <a:gs pos="100000">
                      <a:srgbClr val="F5E3C9"/>
                    </a:gs>
                  </a:gsLst>
                  <a:lin ang="5400000" scaled="0"/>
                </a:gradFill>
                <a:latin typeface="微软雅黑" panose="020B0503020204020204" charset="-122"/>
                <a:ea typeface="微软雅黑" panose="020B0503020204020204" charset="-122"/>
                <a:cs typeface="Arial Black" panose="020B0A04020102020204" charset="0"/>
                <a:sym typeface="+mn-ea"/>
              </a:endParaRPr>
            </a:p>
          </p:txBody>
        </p:sp>
      </p:grpSp>
      <p:grpSp>
        <p:nvGrpSpPr>
          <p:cNvPr id="280" name="组合 279"/>
          <p:cNvGrpSpPr/>
          <p:nvPr/>
        </p:nvGrpSpPr>
        <p:grpSpPr>
          <a:xfrm>
            <a:off x="7920990" y="5160645"/>
            <a:ext cx="2425065" cy="529590"/>
            <a:chOff x="12474" y="8127"/>
            <a:chExt cx="3819" cy="834"/>
          </a:xfrm>
        </p:grpSpPr>
        <p:cxnSp>
          <p:nvCxnSpPr>
            <p:cNvPr id="29706" name="直接连接符 18"/>
            <p:cNvCxnSpPr>
              <a:cxnSpLocks noChangeShapeType="1"/>
            </p:cNvCxnSpPr>
            <p:nvPr>
              <p:custDataLst>
                <p:tags r:id="rId6"/>
              </p:custDataLst>
            </p:nvPr>
          </p:nvCxnSpPr>
          <p:spPr bwMode="auto">
            <a:xfrm>
              <a:off x="12474" y="8544"/>
              <a:ext cx="1304" cy="0"/>
            </a:xfrm>
            <a:prstGeom prst="line">
              <a:avLst/>
            </a:prstGeom>
            <a:noFill/>
            <a:ln w="3175" cmpd="sng">
              <a:solidFill>
                <a:sysClr val="window" lastClr="FFFFFF">
                  <a:lumMod val="75000"/>
                </a:sysClr>
              </a:solidFill>
              <a:prstDash val="dash"/>
              <a:round/>
            </a:ln>
            <a:extLst>
              <a:ext uri="{909E8E84-426E-40DD-AFC4-6F175D3DCCD1}">
                <a14:hiddenFill xmlns:a14="http://schemas.microsoft.com/office/drawing/2010/main">
                  <a:noFill/>
                </a14:hiddenFill>
              </a:ext>
            </a:extLst>
          </p:spPr>
        </p:cxnSp>
        <p:sp>
          <p:nvSpPr>
            <p:cNvPr id="29708" name="文本框 20"/>
            <p:cNvSpPr txBox="1">
              <a:spLocks noChangeArrowheads="1"/>
            </p:cNvSpPr>
            <p:nvPr>
              <p:custDataLst>
                <p:tags r:id="rId7"/>
              </p:custDataLst>
            </p:nvPr>
          </p:nvSpPr>
          <p:spPr bwMode="auto">
            <a:xfrm>
              <a:off x="14126" y="8127"/>
              <a:ext cx="2167" cy="8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oAutofit/>
            </a:bodyPr>
            <a:lstStyle>
              <a:lvl1pPr algn="just">
                <a:lnSpc>
                  <a:spcPct val="110000"/>
                </a:lnSpc>
                <a:spcBef>
                  <a:spcPts val="600"/>
                </a:spcBef>
                <a:buClr>
                  <a:srgbClr val="0F6FC6"/>
                </a:buClr>
                <a:buSzPct val="80000"/>
                <a:buFont typeface="Wingdings" panose="05000000000000000000" pitchFamily="2" charset="2"/>
                <a:buChar char="{"/>
                <a:defRPr sz="2400">
                  <a:solidFill>
                    <a:srgbClr val="0F6FC6"/>
                  </a:solidFill>
                  <a:latin typeface="Arial" panose="020B0604020202020204" pitchFamily="34" charset="0"/>
                  <a:ea typeface="黑体" panose="02010609060101010101" charset="-122"/>
                </a:defRPr>
              </a:lvl1pPr>
              <a:lvl2pPr marL="742950" indent="-285750" algn="just">
                <a:lnSpc>
                  <a:spcPct val="120000"/>
                </a:lnSpc>
                <a:buClr>
                  <a:srgbClr val="DABE8B"/>
                </a:buClr>
                <a:buFont typeface="幼圆" panose="02010509060101010101" pitchFamily="49" charset="-122"/>
                <a:buChar char=" "/>
                <a:defRPr>
                  <a:solidFill>
                    <a:sysClr val="windowText" lastClr="000000"/>
                  </a:solidFill>
                  <a:latin typeface="Arial" panose="020B0604020202020204" pitchFamily="34" charset="0"/>
                  <a:ea typeface="黑体" panose="02010609060101010101" charset="-122"/>
                </a:defRPr>
              </a:lvl2pPr>
              <a:lvl3pPr marL="1143000" indent="-228600">
                <a:lnSpc>
                  <a:spcPct val="90000"/>
                </a:lnSpc>
                <a:spcBef>
                  <a:spcPts val="500"/>
                </a:spcBef>
                <a:buChar char="•"/>
                <a:defRPr sz="2000">
                  <a:solidFill>
                    <a:sysClr val="windowText" lastClr="000000"/>
                  </a:solidFill>
                  <a:latin typeface="Arial" panose="020B0604020202020204" pitchFamily="34" charset="0"/>
                  <a:ea typeface="幼圆" panose="02010509060101010101" pitchFamily="49" charset="-122"/>
                </a:defRPr>
              </a:lvl3pPr>
              <a:lvl4pPr marL="1600200" indent="-228600">
                <a:lnSpc>
                  <a:spcPct val="90000"/>
                </a:lnSpc>
                <a:spcBef>
                  <a:spcPts val="500"/>
                </a:spcBef>
                <a:buChar char="•"/>
                <a:defRPr>
                  <a:solidFill>
                    <a:sysClr val="windowText" lastClr="000000"/>
                  </a:solidFill>
                  <a:latin typeface="Arial" panose="020B0604020202020204" pitchFamily="34" charset="0"/>
                  <a:ea typeface="幼圆" panose="02010509060101010101" pitchFamily="49" charset="-122"/>
                </a:defRPr>
              </a:lvl4pPr>
              <a:lvl5pPr marL="2057400" indent="-228600">
                <a:lnSpc>
                  <a:spcPct val="90000"/>
                </a:lnSpc>
                <a:spcBef>
                  <a:spcPts val="500"/>
                </a:spcBef>
                <a:buChar char="•"/>
                <a:defRPr>
                  <a:solidFill>
                    <a:sysClr val="windowText" lastClr="000000"/>
                  </a:solidFill>
                  <a:latin typeface="Arial" panose="020B0604020202020204" pitchFamily="34" charset="0"/>
                  <a:ea typeface="幼圆" panose="02010509060101010101" pitchFamily="49" charset="-122"/>
                </a:defRPr>
              </a:lvl5pPr>
              <a:lvl6pPr marL="2514600" indent="-228600" fontAlgn="base">
                <a:lnSpc>
                  <a:spcPct val="90000"/>
                </a:lnSpc>
                <a:spcBef>
                  <a:spcPts val="500"/>
                </a:spcBef>
                <a:spcAft>
                  <a:spcPct val="0"/>
                </a:spcAft>
                <a:buFont typeface="Arial" panose="020B0604020202020204" pitchFamily="34" charset="0"/>
                <a:buChar char="•"/>
                <a:defRPr>
                  <a:solidFill>
                    <a:sysClr val="windowText" lastClr="000000"/>
                  </a:solidFill>
                  <a:latin typeface="Arial" panose="020B0604020202020204" pitchFamily="34" charset="0"/>
                  <a:ea typeface="幼圆" panose="02010509060101010101" pitchFamily="49" charset="-122"/>
                </a:defRPr>
              </a:lvl6pPr>
              <a:lvl7pPr marL="2971800" indent="-228600" fontAlgn="base">
                <a:lnSpc>
                  <a:spcPct val="90000"/>
                </a:lnSpc>
                <a:spcBef>
                  <a:spcPts val="500"/>
                </a:spcBef>
                <a:spcAft>
                  <a:spcPct val="0"/>
                </a:spcAft>
                <a:buFont typeface="Arial" panose="020B0604020202020204" pitchFamily="34" charset="0"/>
                <a:buChar char="•"/>
                <a:defRPr>
                  <a:solidFill>
                    <a:sysClr val="windowText" lastClr="000000"/>
                  </a:solidFill>
                  <a:latin typeface="Arial" panose="020B0604020202020204" pitchFamily="34" charset="0"/>
                  <a:ea typeface="幼圆" panose="02010509060101010101" pitchFamily="49" charset="-122"/>
                </a:defRPr>
              </a:lvl7pPr>
              <a:lvl8pPr marL="3429000" indent="-228600" fontAlgn="base">
                <a:lnSpc>
                  <a:spcPct val="90000"/>
                </a:lnSpc>
                <a:spcBef>
                  <a:spcPts val="500"/>
                </a:spcBef>
                <a:spcAft>
                  <a:spcPct val="0"/>
                </a:spcAft>
                <a:buFont typeface="Arial" panose="020B0604020202020204" pitchFamily="34" charset="0"/>
                <a:buChar char="•"/>
                <a:defRPr>
                  <a:solidFill>
                    <a:sysClr val="windowText" lastClr="000000"/>
                  </a:solidFill>
                  <a:latin typeface="Arial" panose="020B0604020202020204" pitchFamily="34" charset="0"/>
                  <a:ea typeface="幼圆" panose="02010509060101010101" pitchFamily="49" charset="-122"/>
                </a:defRPr>
              </a:lvl8pPr>
              <a:lvl9pPr marL="3886200" indent="-228600" fontAlgn="base">
                <a:lnSpc>
                  <a:spcPct val="90000"/>
                </a:lnSpc>
                <a:spcBef>
                  <a:spcPts val="500"/>
                </a:spcBef>
                <a:spcAft>
                  <a:spcPct val="0"/>
                </a:spcAft>
                <a:buFont typeface="Arial" panose="020B0604020202020204" pitchFamily="34" charset="0"/>
                <a:buChar char="•"/>
                <a:defRPr>
                  <a:solidFill>
                    <a:sysClr val="windowText" lastClr="000000"/>
                  </a:solidFill>
                  <a:latin typeface="Arial" panose="020B0604020202020204" pitchFamily="34" charset="0"/>
                  <a:ea typeface="幼圆" panose="02010509060101010101" pitchFamily="49" charset="-122"/>
                </a:defRPr>
              </a:lvl9pPr>
            </a:lstStyle>
            <a:p>
              <a:pPr algn="ctr" eaLnBrk="1" hangingPunct="1">
                <a:lnSpc>
                  <a:spcPct val="130000"/>
                </a:lnSpc>
                <a:buClrTx/>
                <a:buSzTx/>
                <a:buNone/>
              </a:pPr>
              <a:r>
                <a:rPr lang="en-US" altLang="zh-CN" sz="2400" b="1" dirty="0">
                  <a:gradFill>
                    <a:gsLst>
                      <a:gs pos="47700">
                        <a:srgbClr val="F4DEBE"/>
                      </a:gs>
                      <a:gs pos="0">
                        <a:srgbClr val="D9A96A"/>
                      </a:gs>
                      <a:gs pos="100000">
                        <a:srgbClr val="F5E3C9"/>
                      </a:gs>
                    </a:gsLst>
                    <a:lin ang="5400000" scaled="0"/>
                  </a:gradFill>
                  <a:latin typeface="微软雅黑" panose="020B0503020204020204" charset="-122"/>
                  <a:ea typeface="微软雅黑" panose="020B0503020204020204" charset="-122"/>
                  <a:cs typeface="Arial Black" panose="020B0A04020102020204" charset="0"/>
                </a:rPr>
                <a:t>时价应用消费</a:t>
              </a:r>
              <a:endParaRPr lang="en-US" altLang="zh-CN" sz="2400" b="1" dirty="0">
                <a:gradFill>
                  <a:gsLst>
                    <a:gs pos="47700">
                      <a:srgbClr val="F4DEBE"/>
                    </a:gs>
                    <a:gs pos="0">
                      <a:srgbClr val="D9A96A"/>
                    </a:gs>
                    <a:gs pos="100000">
                      <a:srgbClr val="F5E3C9"/>
                    </a:gs>
                  </a:gsLst>
                  <a:lin ang="5400000" scaled="0"/>
                </a:gradFill>
                <a:latin typeface="微软雅黑" panose="020B0503020204020204" charset="-122"/>
                <a:ea typeface="微软雅黑" panose="020B0503020204020204" charset="-122"/>
                <a:cs typeface="Arial Black" panose="020B0A04020102020204" charset="0"/>
              </a:endParaRPr>
            </a:p>
          </p:txBody>
        </p:sp>
      </p:grpSp>
      <p:grpSp>
        <p:nvGrpSpPr>
          <p:cNvPr id="282" name="组合 281"/>
          <p:cNvGrpSpPr/>
          <p:nvPr/>
        </p:nvGrpSpPr>
        <p:grpSpPr>
          <a:xfrm>
            <a:off x="1322705" y="1727200"/>
            <a:ext cx="2653030" cy="786130"/>
            <a:chOff x="2083" y="2720"/>
            <a:chExt cx="4178" cy="1238"/>
          </a:xfrm>
        </p:grpSpPr>
        <p:cxnSp>
          <p:nvCxnSpPr>
            <p:cNvPr id="29709" name="直接连接符 25"/>
            <p:cNvCxnSpPr>
              <a:cxnSpLocks noChangeShapeType="1"/>
            </p:cNvCxnSpPr>
            <p:nvPr>
              <p:custDataLst>
                <p:tags r:id="rId8"/>
              </p:custDataLst>
            </p:nvPr>
          </p:nvCxnSpPr>
          <p:spPr bwMode="auto">
            <a:xfrm flipH="1">
              <a:off x="4957" y="3339"/>
              <a:ext cx="1304" cy="0"/>
            </a:xfrm>
            <a:prstGeom prst="line">
              <a:avLst/>
            </a:prstGeom>
            <a:noFill/>
            <a:ln w="3175" cmpd="sng">
              <a:solidFill>
                <a:sysClr val="window" lastClr="FFFFFF">
                  <a:lumMod val="75000"/>
                </a:sysClr>
              </a:solidFill>
              <a:prstDash val="dash"/>
              <a:round/>
            </a:ln>
            <a:extLst>
              <a:ext uri="{909E8E84-426E-40DD-AFC4-6F175D3DCCD1}">
                <a14:hiddenFill xmlns:a14="http://schemas.microsoft.com/office/drawing/2010/main">
                  <a:noFill/>
                </a14:hiddenFill>
              </a:ext>
            </a:extLst>
          </p:spPr>
        </p:cxnSp>
        <p:sp>
          <p:nvSpPr>
            <p:cNvPr id="29711" name="文本框 27"/>
            <p:cNvSpPr txBox="1">
              <a:spLocks noChangeArrowheads="1"/>
            </p:cNvSpPr>
            <p:nvPr>
              <p:custDataLst>
                <p:tags r:id="rId9"/>
              </p:custDataLst>
            </p:nvPr>
          </p:nvSpPr>
          <p:spPr bwMode="auto">
            <a:xfrm flipH="1">
              <a:off x="2083" y="2720"/>
              <a:ext cx="2429" cy="1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oAutofit/>
            </a:bodyPr>
            <a:lstStyle>
              <a:lvl1pPr algn="just">
                <a:lnSpc>
                  <a:spcPct val="110000"/>
                </a:lnSpc>
                <a:spcBef>
                  <a:spcPts val="600"/>
                </a:spcBef>
                <a:buClr>
                  <a:srgbClr val="0F6FC6"/>
                </a:buClr>
                <a:buSzPct val="80000"/>
                <a:buFont typeface="Wingdings" panose="05000000000000000000" pitchFamily="2" charset="2"/>
                <a:buChar char="{"/>
                <a:defRPr sz="2400">
                  <a:solidFill>
                    <a:srgbClr val="0F6FC6"/>
                  </a:solidFill>
                  <a:latin typeface="Arial" panose="020B0604020202020204" pitchFamily="34" charset="0"/>
                  <a:ea typeface="黑体" panose="02010609060101010101" charset="-122"/>
                </a:defRPr>
              </a:lvl1pPr>
              <a:lvl2pPr marL="742950" indent="-285750" algn="just">
                <a:lnSpc>
                  <a:spcPct val="120000"/>
                </a:lnSpc>
                <a:buClr>
                  <a:srgbClr val="DABE8B"/>
                </a:buClr>
                <a:buFont typeface="幼圆" panose="02010509060101010101" pitchFamily="49" charset="-122"/>
                <a:buChar char=" "/>
                <a:defRPr>
                  <a:solidFill>
                    <a:sysClr val="windowText" lastClr="000000"/>
                  </a:solidFill>
                  <a:latin typeface="Arial" panose="020B0604020202020204" pitchFamily="34" charset="0"/>
                  <a:ea typeface="黑体" panose="02010609060101010101" charset="-122"/>
                </a:defRPr>
              </a:lvl2pPr>
              <a:lvl3pPr marL="1143000" indent="-228600">
                <a:lnSpc>
                  <a:spcPct val="90000"/>
                </a:lnSpc>
                <a:spcBef>
                  <a:spcPts val="500"/>
                </a:spcBef>
                <a:buChar char="•"/>
                <a:defRPr sz="2000">
                  <a:solidFill>
                    <a:sysClr val="windowText" lastClr="000000"/>
                  </a:solidFill>
                  <a:latin typeface="Arial" panose="020B0604020202020204" pitchFamily="34" charset="0"/>
                  <a:ea typeface="幼圆" panose="02010509060101010101" pitchFamily="49" charset="-122"/>
                </a:defRPr>
              </a:lvl3pPr>
              <a:lvl4pPr marL="1600200" indent="-228600">
                <a:lnSpc>
                  <a:spcPct val="90000"/>
                </a:lnSpc>
                <a:spcBef>
                  <a:spcPts val="500"/>
                </a:spcBef>
                <a:buChar char="•"/>
                <a:defRPr>
                  <a:solidFill>
                    <a:sysClr val="windowText" lastClr="000000"/>
                  </a:solidFill>
                  <a:latin typeface="Arial" panose="020B0604020202020204" pitchFamily="34" charset="0"/>
                  <a:ea typeface="幼圆" panose="02010509060101010101" pitchFamily="49" charset="-122"/>
                </a:defRPr>
              </a:lvl4pPr>
              <a:lvl5pPr marL="2057400" indent="-228600">
                <a:lnSpc>
                  <a:spcPct val="90000"/>
                </a:lnSpc>
                <a:spcBef>
                  <a:spcPts val="500"/>
                </a:spcBef>
                <a:buChar char="•"/>
                <a:defRPr>
                  <a:solidFill>
                    <a:sysClr val="windowText" lastClr="000000"/>
                  </a:solidFill>
                  <a:latin typeface="Arial" panose="020B0604020202020204" pitchFamily="34" charset="0"/>
                  <a:ea typeface="幼圆" panose="02010509060101010101" pitchFamily="49" charset="-122"/>
                </a:defRPr>
              </a:lvl5pPr>
              <a:lvl6pPr marL="2514600" indent="-228600" fontAlgn="base">
                <a:lnSpc>
                  <a:spcPct val="90000"/>
                </a:lnSpc>
                <a:spcBef>
                  <a:spcPts val="500"/>
                </a:spcBef>
                <a:spcAft>
                  <a:spcPct val="0"/>
                </a:spcAft>
                <a:buFont typeface="Arial" panose="020B0604020202020204" pitchFamily="34" charset="0"/>
                <a:buChar char="•"/>
                <a:defRPr>
                  <a:solidFill>
                    <a:sysClr val="windowText" lastClr="000000"/>
                  </a:solidFill>
                  <a:latin typeface="Arial" panose="020B0604020202020204" pitchFamily="34" charset="0"/>
                  <a:ea typeface="幼圆" panose="02010509060101010101" pitchFamily="49" charset="-122"/>
                </a:defRPr>
              </a:lvl6pPr>
              <a:lvl7pPr marL="2971800" indent="-228600" fontAlgn="base">
                <a:lnSpc>
                  <a:spcPct val="90000"/>
                </a:lnSpc>
                <a:spcBef>
                  <a:spcPts val="500"/>
                </a:spcBef>
                <a:spcAft>
                  <a:spcPct val="0"/>
                </a:spcAft>
                <a:buFont typeface="Arial" panose="020B0604020202020204" pitchFamily="34" charset="0"/>
                <a:buChar char="•"/>
                <a:defRPr>
                  <a:solidFill>
                    <a:sysClr val="windowText" lastClr="000000"/>
                  </a:solidFill>
                  <a:latin typeface="Arial" panose="020B0604020202020204" pitchFamily="34" charset="0"/>
                  <a:ea typeface="幼圆" panose="02010509060101010101" pitchFamily="49" charset="-122"/>
                </a:defRPr>
              </a:lvl7pPr>
              <a:lvl8pPr marL="3429000" indent="-228600" fontAlgn="base">
                <a:lnSpc>
                  <a:spcPct val="90000"/>
                </a:lnSpc>
                <a:spcBef>
                  <a:spcPts val="500"/>
                </a:spcBef>
                <a:spcAft>
                  <a:spcPct val="0"/>
                </a:spcAft>
                <a:buFont typeface="Arial" panose="020B0604020202020204" pitchFamily="34" charset="0"/>
                <a:buChar char="•"/>
                <a:defRPr>
                  <a:solidFill>
                    <a:sysClr val="windowText" lastClr="000000"/>
                  </a:solidFill>
                  <a:latin typeface="Arial" panose="020B0604020202020204" pitchFamily="34" charset="0"/>
                  <a:ea typeface="幼圆" panose="02010509060101010101" pitchFamily="49" charset="-122"/>
                </a:defRPr>
              </a:lvl8pPr>
              <a:lvl9pPr marL="3886200" indent="-228600" fontAlgn="base">
                <a:lnSpc>
                  <a:spcPct val="90000"/>
                </a:lnSpc>
                <a:spcBef>
                  <a:spcPts val="500"/>
                </a:spcBef>
                <a:spcAft>
                  <a:spcPct val="0"/>
                </a:spcAft>
                <a:buFont typeface="Arial" panose="020B0604020202020204" pitchFamily="34" charset="0"/>
                <a:buChar char="•"/>
                <a:defRPr>
                  <a:solidFill>
                    <a:sysClr val="windowText" lastClr="000000"/>
                  </a:solidFill>
                  <a:latin typeface="Arial" panose="020B0604020202020204" pitchFamily="34" charset="0"/>
                  <a:ea typeface="幼圆" panose="02010509060101010101" pitchFamily="49" charset="-122"/>
                </a:defRPr>
              </a:lvl9pPr>
            </a:lstStyle>
            <a:p>
              <a:pPr algn="ctr" eaLnBrk="1" hangingPunct="1">
                <a:lnSpc>
                  <a:spcPct val="130000"/>
                </a:lnSpc>
                <a:spcBef>
                  <a:spcPct val="0"/>
                </a:spcBef>
                <a:buClrTx/>
                <a:buSzTx/>
                <a:buNone/>
              </a:pPr>
              <a:r>
                <a:rPr lang="en-US" altLang="zh-CN" b="1" dirty="0">
                  <a:gradFill>
                    <a:gsLst>
                      <a:gs pos="47700">
                        <a:srgbClr val="F4DEBE"/>
                      </a:gs>
                      <a:gs pos="0">
                        <a:srgbClr val="D9A96A"/>
                      </a:gs>
                      <a:gs pos="100000">
                        <a:srgbClr val="F5E3C9"/>
                      </a:gs>
                    </a:gsLst>
                    <a:lin ang="5400000" scaled="0"/>
                  </a:gradFill>
                  <a:latin typeface="微软雅黑" panose="020B0503020204020204" charset="-122"/>
                  <a:ea typeface="微软雅黑" panose="020B0503020204020204" charset="-122"/>
                  <a:cs typeface="Arial Black" panose="020B0A04020102020204" charset="0"/>
                  <a:sym typeface="+mn-ea"/>
                </a:rPr>
                <a:t>价值动态</a:t>
              </a:r>
              <a:endParaRPr lang="en-US" altLang="zh-CN" b="1" dirty="0">
                <a:gradFill>
                  <a:gsLst>
                    <a:gs pos="47700">
                      <a:srgbClr val="F4DEBE"/>
                    </a:gs>
                    <a:gs pos="0">
                      <a:srgbClr val="D9A96A"/>
                    </a:gs>
                    <a:gs pos="100000">
                      <a:srgbClr val="F5E3C9"/>
                    </a:gs>
                  </a:gsLst>
                  <a:lin ang="5400000" scaled="0"/>
                </a:gradFill>
                <a:latin typeface="微软雅黑" panose="020B0503020204020204" charset="-122"/>
                <a:ea typeface="微软雅黑" panose="020B0503020204020204" charset="-122"/>
                <a:cs typeface="Arial Black" panose="020B0A04020102020204" charset="0"/>
                <a:sym typeface="+mn-ea"/>
              </a:endParaRPr>
            </a:p>
          </p:txBody>
        </p:sp>
      </p:grpSp>
      <p:grpSp>
        <p:nvGrpSpPr>
          <p:cNvPr id="281" name="组合 280"/>
          <p:cNvGrpSpPr/>
          <p:nvPr/>
        </p:nvGrpSpPr>
        <p:grpSpPr>
          <a:xfrm>
            <a:off x="1211580" y="5047615"/>
            <a:ext cx="2822575" cy="755650"/>
            <a:chOff x="1908" y="7949"/>
            <a:chExt cx="4445" cy="1190"/>
          </a:xfrm>
        </p:grpSpPr>
        <p:cxnSp>
          <p:nvCxnSpPr>
            <p:cNvPr id="29712" name="直接连接符 32"/>
            <p:cNvCxnSpPr>
              <a:cxnSpLocks noChangeShapeType="1"/>
            </p:cNvCxnSpPr>
            <p:nvPr>
              <p:custDataLst>
                <p:tags r:id="rId10"/>
              </p:custDataLst>
            </p:nvPr>
          </p:nvCxnSpPr>
          <p:spPr bwMode="auto">
            <a:xfrm flipH="1">
              <a:off x="5049" y="8544"/>
              <a:ext cx="1304" cy="0"/>
            </a:xfrm>
            <a:prstGeom prst="line">
              <a:avLst/>
            </a:prstGeom>
            <a:noFill/>
            <a:ln w="3175" cmpd="sng">
              <a:solidFill>
                <a:sysClr val="window" lastClr="FFFFFF">
                  <a:lumMod val="75000"/>
                </a:sysClr>
              </a:solidFill>
              <a:prstDash val="dash"/>
              <a:round/>
            </a:ln>
            <a:extLst>
              <a:ext uri="{909E8E84-426E-40DD-AFC4-6F175D3DCCD1}">
                <a14:hiddenFill xmlns:a14="http://schemas.microsoft.com/office/drawing/2010/main">
                  <a:noFill/>
                </a14:hiddenFill>
              </a:ext>
            </a:extLst>
          </p:spPr>
        </p:cxnSp>
        <p:sp>
          <p:nvSpPr>
            <p:cNvPr id="29714" name="文本框 34"/>
            <p:cNvSpPr txBox="1">
              <a:spLocks noChangeArrowheads="1"/>
            </p:cNvSpPr>
            <p:nvPr>
              <p:custDataLst>
                <p:tags r:id="rId11"/>
              </p:custDataLst>
            </p:nvPr>
          </p:nvSpPr>
          <p:spPr bwMode="auto">
            <a:xfrm flipH="1">
              <a:off x="1908" y="7949"/>
              <a:ext cx="3141" cy="1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oAutofit/>
            </a:bodyPr>
            <a:lstStyle>
              <a:lvl1pPr algn="just">
                <a:lnSpc>
                  <a:spcPct val="110000"/>
                </a:lnSpc>
                <a:spcBef>
                  <a:spcPts val="600"/>
                </a:spcBef>
                <a:buClr>
                  <a:srgbClr val="0F6FC6"/>
                </a:buClr>
                <a:buSzPct val="80000"/>
                <a:buFont typeface="Wingdings" panose="05000000000000000000" pitchFamily="2" charset="2"/>
                <a:buChar char="{"/>
                <a:defRPr sz="2400">
                  <a:solidFill>
                    <a:srgbClr val="0F6FC6"/>
                  </a:solidFill>
                  <a:latin typeface="Arial" panose="020B0604020202020204" pitchFamily="34" charset="0"/>
                  <a:ea typeface="黑体" panose="02010609060101010101" charset="-122"/>
                </a:defRPr>
              </a:lvl1pPr>
              <a:lvl2pPr marL="742950" indent="-285750" algn="just">
                <a:lnSpc>
                  <a:spcPct val="120000"/>
                </a:lnSpc>
                <a:buClr>
                  <a:srgbClr val="DABE8B"/>
                </a:buClr>
                <a:buFont typeface="幼圆" panose="02010509060101010101" pitchFamily="49" charset="-122"/>
                <a:buChar char=" "/>
                <a:defRPr>
                  <a:solidFill>
                    <a:sysClr val="windowText" lastClr="000000"/>
                  </a:solidFill>
                  <a:latin typeface="Arial" panose="020B0604020202020204" pitchFamily="34" charset="0"/>
                  <a:ea typeface="黑体" panose="02010609060101010101" charset="-122"/>
                </a:defRPr>
              </a:lvl2pPr>
              <a:lvl3pPr marL="1143000" indent="-228600">
                <a:lnSpc>
                  <a:spcPct val="90000"/>
                </a:lnSpc>
                <a:spcBef>
                  <a:spcPts val="500"/>
                </a:spcBef>
                <a:buChar char="•"/>
                <a:defRPr sz="2000">
                  <a:solidFill>
                    <a:sysClr val="windowText" lastClr="000000"/>
                  </a:solidFill>
                  <a:latin typeface="Arial" panose="020B0604020202020204" pitchFamily="34" charset="0"/>
                  <a:ea typeface="幼圆" panose="02010509060101010101" pitchFamily="49" charset="-122"/>
                </a:defRPr>
              </a:lvl3pPr>
              <a:lvl4pPr marL="1600200" indent="-228600">
                <a:lnSpc>
                  <a:spcPct val="90000"/>
                </a:lnSpc>
                <a:spcBef>
                  <a:spcPts val="500"/>
                </a:spcBef>
                <a:buChar char="•"/>
                <a:defRPr>
                  <a:solidFill>
                    <a:sysClr val="windowText" lastClr="000000"/>
                  </a:solidFill>
                  <a:latin typeface="Arial" panose="020B0604020202020204" pitchFamily="34" charset="0"/>
                  <a:ea typeface="幼圆" panose="02010509060101010101" pitchFamily="49" charset="-122"/>
                </a:defRPr>
              </a:lvl4pPr>
              <a:lvl5pPr marL="2057400" indent="-228600">
                <a:lnSpc>
                  <a:spcPct val="90000"/>
                </a:lnSpc>
                <a:spcBef>
                  <a:spcPts val="500"/>
                </a:spcBef>
                <a:buChar char="•"/>
                <a:defRPr>
                  <a:solidFill>
                    <a:sysClr val="windowText" lastClr="000000"/>
                  </a:solidFill>
                  <a:latin typeface="Arial" panose="020B0604020202020204" pitchFamily="34" charset="0"/>
                  <a:ea typeface="幼圆" panose="02010509060101010101" pitchFamily="49" charset="-122"/>
                </a:defRPr>
              </a:lvl5pPr>
              <a:lvl6pPr marL="2514600" indent="-228600" fontAlgn="base">
                <a:lnSpc>
                  <a:spcPct val="90000"/>
                </a:lnSpc>
                <a:spcBef>
                  <a:spcPts val="500"/>
                </a:spcBef>
                <a:spcAft>
                  <a:spcPct val="0"/>
                </a:spcAft>
                <a:buFont typeface="Arial" panose="020B0604020202020204" pitchFamily="34" charset="0"/>
                <a:buChar char="•"/>
                <a:defRPr>
                  <a:solidFill>
                    <a:sysClr val="windowText" lastClr="000000"/>
                  </a:solidFill>
                  <a:latin typeface="Arial" panose="020B0604020202020204" pitchFamily="34" charset="0"/>
                  <a:ea typeface="幼圆" panose="02010509060101010101" pitchFamily="49" charset="-122"/>
                </a:defRPr>
              </a:lvl6pPr>
              <a:lvl7pPr marL="2971800" indent="-228600" fontAlgn="base">
                <a:lnSpc>
                  <a:spcPct val="90000"/>
                </a:lnSpc>
                <a:spcBef>
                  <a:spcPts val="500"/>
                </a:spcBef>
                <a:spcAft>
                  <a:spcPct val="0"/>
                </a:spcAft>
                <a:buFont typeface="Arial" panose="020B0604020202020204" pitchFamily="34" charset="0"/>
                <a:buChar char="•"/>
                <a:defRPr>
                  <a:solidFill>
                    <a:sysClr val="windowText" lastClr="000000"/>
                  </a:solidFill>
                  <a:latin typeface="Arial" panose="020B0604020202020204" pitchFamily="34" charset="0"/>
                  <a:ea typeface="幼圆" panose="02010509060101010101" pitchFamily="49" charset="-122"/>
                </a:defRPr>
              </a:lvl7pPr>
              <a:lvl8pPr marL="3429000" indent="-228600" fontAlgn="base">
                <a:lnSpc>
                  <a:spcPct val="90000"/>
                </a:lnSpc>
                <a:spcBef>
                  <a:spcPts val="500"/>
                </a:spcBef>
                <a:spcAft>
                  <a:spcPct val="0"/>
                </a:spcAft>
                <a:buFont typeface="Arial" panose="020B0604020202020204" pitchFamily="34" charset="0"/>
                <a:buChar char="•"/>
                <a:defRPr>
                  <a:solidFill>
                    <a:sysClr val="windowText" lastClr="000000"/>
                  </a:solidFill>
                  <a:latin typeface="Arial" panose="020B0604020202020204" pitchFamily="34" charset="0"/>
                  <a:ea typeface="幼圆" panose="02010509060101010101" pitchFamily="49" charset="-122"/>
                </a:defRPr>
              </a:lvl8pPr>
              <a:lvl9pPr marL="3886200" indent="-228600" fontAlgn="base">
                <a:lnSpc>
                  <a:spcPct val="90000"/>
                </a:lnSpc>
                <a:spcBef>
                  <a:spcPts val="500"/>
                </a:spcBef>
                <a:spcAft>
                  <a:spcPct val="0"/>
                </a:spcAft>
                <a:buFont typeface="Arial" panose="020B0604020202020204" pitchFamily="34" charset="0"/>
                <a:buChar char="•"/>
                <a:defRPr>
                  <a:solidFill>
                    <a:sysClr val="windowText" lastClr="000000"/>
                  </a:solidFill>
                  <a:latin typeface="Arial" panose="020B0604020202020204" pitchFamily="34" charset="0"/>
                  <a:ea typeface="幼圆" panose="02010509060101010101" pitchFamily="49" charset="-122"/>
                </a:defRPr>
              </a:lvl9pPr>
            </a:lstStyle>
            <a:p>
              <a:pPr algn="ctr" eaLnBrk="1" hangingPunct="1">
                <a:lnSpc>
                  <a:spcPct val="130000"/>
                </a:lnSpc>
                <a:spcBef>
                  <a:spcPct val="0"/>
                </a:spcBef>
                <a:buClrTx/>
                <a:buSzTx/>
                <a:buNone/>
              </a:pPr>
              <a:r>
                <a:rPr lang="en-US" altLang="zh-CN" sz="2400" b="1" dirty="0">
                  <a:gradFill>
                    <a:gsLst>
                      <a:gs pos="47700">
                        <a:srgbClr val="F4DEBE"/>
                      </a:gs>
                      <a:gs pos="0">
                        <a:srgbClr val="D9A96A"/>
                      </a:gs>
                      <a:gs pos="100000">
                        <a:srgbClr val="F5E3C9"/>
                      </a:gs>
                    </a:gsLst>
                    <a:lin ang="5400000" scaled="0"/>
                  </a:gradFill>
                  <a:latin typeface="微软雅黑" panose="020B0503020204020204" charset="-122"/>
                  <a:ea typeface="微软雅黑" panose="020B0503020204020204" charset="-122"/>
                  <a:cs typeface="Arial Black" panose="020B0A04020102020204" charset="0"/>
                </a:rPr>
                <a:t>市场价交易</a:t>
              </a:r>
              <a:endParaRPr lang="zh-CN" altLang="en-US" sz="1800" b="1" dirty="0">
                <a:solidFill>
                  <a:srgbClr val="554233"/>
                </a:solidFill>
                <a:latin typeface="Arial" panose="020B0604020202020204" pitchFamily="34" charset="0"/>
                <a:ea typeface="黑体" panose="02010609060101010101" charset="-122"/>
              </a:endParaRPr>
            </a:p>
          </p:txBody>
        </p:sp>
      </p:grpSp>
      <p:grpSp>
        <p:nvGrpSpPr>
          <p:cNvPr id="276" name="组合 275"/>
          <p:cNvGrpSpPr/>
          <p:nvPr/>
        </p:nvGrpSpPr>
        <p:grpSpPr>
          <a:xfrm>
            <a:off x="7920990" y="2513330"/>
            <a:ext cx="1724660" cy="2600325"/>
            <a:chOff x="12026" y="3826"/>
            <a:chExt cx="2716" cy="4095"/>
          </a:xfrm>
          <a:solidFill>
            <a:srgbClr val="DFCA53">
              <a:alpha val="84000"/>
            </a:srgbClr>
          </a:solidFill>
          <a:effectLst>
            <a:glow rad="101600">
              <a:schemeClr val="accent3">
                <a:satMod val="175000"/>
                <a:alpha val="40000"/>
              </a:schemeClr>
            </a:glow>
          </a:effectLst>
        </p:grpSpPr>
        <p:sp>
          <p:nvSpPr>
            <p:cNvPr id="29704" name="任意多边形 24"/>
            <p:cNvSpPr/>
            <p:nvPr>
              <p:custDataLst>
                <p:tags r:id="rId12"/>
              </p:custDataLst>
            </p:nvPr>
          </p:nvSpPr>
          <p:spPr bwMode="auto">
            <a:xfrm rot="5400000">
              <a:off x="11336" y="4515"/>
              <a:ext cx="4095" cy="2716"/>
            </a:xfrm>
            <a:custGeom>
              <a:avLst/>
              <a:gdLst>
                <a:gd name="T0" fmla="*/ 1213505 w 1391850"/>
                <a:gd name="T1" fmla="*/ 0 h 696292"/>
                <a:gd name="T2" fmla="*/ 1391850 w 1391850"/>
                <a:gd name="T3" fmla="*/ 680523 h 696292"/>
                <a:gd name="T4" fmla="*/ 664395 w 1391850"/>
                <a:gd name="T5" fmla="*/ 679784 h 696292"/>
                <a:gd name="T6" fmla="*/ 810270 w 1391850"/>
                <a:gd name="T7" fmla="*/ 476062 h 696292"/>
                <a:gd name="T8" fmla="*/ 0 w 1391850"/>
                <a:gd name="T9" fmla="*/ 696292 h 696292"/>
                <a:gd name="T10" fmla="*/ 1084978 w 1391850"/>
                <a:gd name="T11" fmla="*/ 149640 h 696292"/>
                <a:gd name="T12" fmla="*/ 1213505 w 1391850"/>
                <a:gd name="T13" fmla="*/ 0 h 696292"/>
              </a:gdLst>
              <a:ahLst/>
              <a:cxnLst>
                <a:cxn ang="0">
                  <a:pos x="T0" y="T1"/>
                </a:cxn>
                <a:cxn ang="0">
                  <a:pos x="T2" y="T3"/>
                </a:cxn>
                <a:cxn ang="0">
                  <a:pos x="T4" y="T5"/>
                </a:cxn>
                <a:cxn ang="0">
                  <a:pos x="T6" y="T7"/>
                </a:cxn>
                <a:cxn ang="0">
                  <a:pos x="T8" y="T9"/>
                </a:cxn>
                <a:cxn ang="0">
                  <a:pos x="T10" y="T11"/>
                </a:cxn>
                <a:cxn ang="0">
                  <a:pos x="T12" y="T13"/>
                </a:cxn>
              </a:cxnLst>
              <a:rect l="0" t="0" r="r" b="b"/>
              <a:pathLst>
                <a:path w="1391850" h="696292">
                  <a:moveTo>
                    <a:pt x="1213505" y="0"/>
                  </a:moveTo>
                  <a:lnTo>
                    <a:pt x="1391850" y="680523"/>
                  </a:lnTo>
                  <a:lnTo>
                    <a:pt x="664395" y="679784"/>
                  </a:lnTo>
                  <a:lnTo>
                    <a:pt x="810270" y="476062"/>
                  </a:lnTo>
                  <a:cubicBezTo>
                    <a:pt x="711564" y="424684"/>
                    <a:pt x="364296" y="301346"/>
                    <a:pt x="0" y="696292"/>
                  </a:cubicBezTo>
                  <a:cubicBezTo>
                    <a:pt x="100779" y="106417"/>
                    <a:pt x="733669" y="-15667"/>
                    <a:pt x="1084978" y="149640"/>
                  </a:cubicBezTo>
                  <a:lnTo>
                    <a:pt x="121350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lIns="0" tIns="0" rIns="0" bIns="0" anchor="ctr"/>
            <a:lstStyle/>
            <a:p>
              <a:pPr algn="ctr"/>
              <a:endParaRPr lang="zh-CN" altLang="en-US"/>
            </a:p>
          </p:txBody>
        </p:sp>
        <p:sp>
          <p:nvSpPr>
            <p:cNvPr id="246" name="文本框 245"/>
            <p:cNvSpPr txBox="1"/>
            <p:nvPr/>
          </p:nvSpPr>
          <p:spPr>
            <a:xfrm>
              <a:off x="12212" y="5999"/>
              <a:ext cx="2088" cy="1452"/>
            </a:xfrm>
            <a:prstGeom prst="rect">
              <a:avLst/>
            </a:prstGeom>
            <a:noFill/>
          </p:spPr>
          <p:txBody>
            <a:bodyPr wrap="none" rtlCol="0">
              <a:spAutoFit/>
            </a:bodyPr>
            <a:p>
              <a:pPr algn="l" fontAlgn="auto">
                <a:lnSpc>
                  <a:spcPct val="150000"/>
                </a:lnSpc>
              </a:pPr>
              <a:r>
                <a:rPr lang="zh-CN" altLang="en-US" b="1">
                  <a:latin typeface="Arial Black" panose="020B0A04020102020204" charset="0"/>
                  <a:ea typeface="微软雅黑" panose="020B0503020204020204" charset="-122"/>
                  <a:sym typeface="+mn-ea"/>
                </a:rPr>
                <a:t>交易所交易</a:t>
              </a:r>
              <a:endParaRPr lang="zh-CN" altLang="en-US" b="1">
                <a:latin typeface="Arial Black" panose="020B0A04020102020204" charset="0"/>
                <a:ea typeface="微软雅黑" panose="020B0503020204020204" charset="-122"/>
              </a:endParaRPr>
            </a:p>
            <a:p>
              <a:pPr algn="l" fontAlgn="auto">
                <a:lnSpc>
                  <a:spcPct val="150000"/>
                </a:lnSpc>
              </a:pPr>
              <a:r>
                <a:rPr lang="zh-CN" altLang="en-US" b="1">
                  <a:latin typeface="Arial Black" panose="020B0A04020102020204" charset="0"/>
                  <a:ea typeface="微软雅黑" panose="020B0503020204020204" charset="-122"/>
                  <a:sym typeface="+mn-ea"/>
                </a:rPr>
                <a:t>数字资产</a:t>
              </a:r>
              <a:endParaRPr lang="zh-CN" altLang="en-US" b="1">
                <a:latin typeface="Arial Black" panose="020B0A04020102020204" charset="0"/>
                <a:ea typeface="微软雅黑" panose="020B0503020204020204" charset="-122"/>
                <a:cs typeface="黑体" panose="02010609060101010101" charset="-122"/>
              </a:endParaRPr>
            </a:p>
          </p:txBody>
        </p:sp>
      </p:grpSp>
      <p:grpSp>
        <p:nvGrpSpPr>
          <p:cNvPr id="277" name="组合 276"/>
          <p:cNvGrpSpPr/>
          <p:nvPr/>
        </p:nvGrpSpPr>
        <p:grpSpPr>
          <a:xfrm>
            <a:off x="4618990" y="4958080"/>
            <a:ext cx="2954020" cy="1762125"/>
            <a:chOff x="7278" y="7921"/>
            <a:chExt cx="4423" cy="2715"/>
          </a:xfrm>
          <a:solidFill>
            <a:srgbClr val="554233">
              <a:alpha val="85000"/>
            </a:srgbClr>
          </a:solidFill>
          <a:effectLst>
            <a:glow rad="139700">
              <a:schemeClr val="accent3">
                <a:satMod val="175000"/>
                <a:alpha val="40000"/>
              </a:schemeClr>
            </a:glow>
          </a:effectLst>
        </p:grpSpPr>
        <p:sp>
          <p:nvSpPr>
            <p:cNvPr id="29705" name="任意多边形 14"/>
            <p:cNvSpPr/>
            <p:nvPr>
              <p:custDataLst>
                <p:tags r:id="rId13"/>
              </p:custDataLst>
            </p:nvPr>
          </p:nvSpPr>
          <p:spPr bwMode="auto">
            <a:xfrm rot="10800000">
              <a:off x="7278" y="7921"/>
              <a:ext cx="4423" cy="2715"/>
            </a:xfrm>
            <a:custGeom>
              <a:avLst/>
              <a:gdLst>
                <a:gd name="T0" fmla="*/ 1213505 w 1391850"/>
                <a:gd name="T1" fmla="*/ 0 h 696292"/>
                <a:gd name="T2" fmla="*/ 1391850 w 1391850"/>
                <a:gd name="T3" fmla="*/ 680523 h 696292"/>
                <a:gd name="T4" fmla="*/ 664395 w 1391850"/>
                <a:gd name="T5" fmla="*/ 679784 h 696292"/>
                <a:gd name="T6" fmla="*/ 810270 w 1391850"/>
                <a:gd name="T7" fmla="*/ 476062 h 696292"/>
                <a:gd name="T8" fmla="*/ 0 w 1391850"/>
                <a:gd name="T9" fmla="*/ 696292 h 696292"/>
                <a:gd name="T10" fmla="*/ 1084978 w 1391850"/>
                <a:gd name="T11" fmla="*/ 149640 h 696292"/>
                <a:gd name="T12" fmla="*/ 1213505 w 1391850"/>
                <a:gd name="T13" fmla="*/ 0 h 696292"/>
              </a:gdLst>
              <a:ahLst/>
              <a:cxnLst>
                <a:cxn ang="0">
                  <a:pos x="T0" y="T1"/>
                </a:cxn>
                <a:cxn ang="0">
                  <a:pos x="T2" y="T3"/>
                </a:cxn>
                <a:cxn ang="0">
                  <a:pos x="T4" y="T5"/>
                </a:cxn>
                <a:cxn ang="0">
                  <a:pos x="T6" y="T7"/>
                </a:cxn>
                <a:cxn ang="0">
                  <a:pos x="T8" y="T9"/>
                </a:cxn>
                <a:cxn ang="0">
                  <a:pos x="T10" y="T11"/>
                </a:cxn>
                <a:cxn ang="0">
                  <a:pos x="T12" y="T13"/>
                </a:cxn>
              </a:cxnLst>
              <a:rect l="0" t="0" r="r" b="b"/>
              <a:pathLst>
                <a:path w="1391850" h="696292">
                  <a:moveTo>
                    <a:pt x="1213505" y="0"/>
                  </a:moveTo>
                  <a:lnTo>
                    <a:pt x="1391850" y="680523"/>
                  </a:lnTo>
                  <a:lnTo>
                    <a:pt x="664395" y="679784"/>
                  </a:lnTo>
                  <a:lnTo>
                    <a:pt x="810270" y="476062"/>
                  </a:lnTo>
                  <a:cubicBezTo>
                    <a:pt x="711564" y="424684"/>
                    <a:pt x="364296" y="301346"/>
                    <a:pt x="0" y="696292"/>
                  </a:cubicBezTo>
                  <a:cubicBezTo>
                    <a:pt x="100779" y="106417"/>
                    <a:pt x="733669" y="-15667"/>
                    <a:pt x="1084978" y="149640"/>
                  </a:cubicBezTo>
                  <a:lnTo>
                    <a:pt x="1213505" y="0"/>
                  </a:lnTo>
                  <a:close/>
                </a:path>
              </a:pathLst>
            </a:custGeom>
            <a:solidFill>
              <a:srgbClr val="AE8B44"/>
            </a:solidFill>
            <a:ln>
              <a:noFill/>
            </a:ln>
            <a:extLst>
              <a:ext uri="{91240B29-F687-4F45-9708-019B960494DF}">
                <a14:hiddenLine xmlns:a14="http://schemas.microsoft.com/office/drawing/2010/main" w="9525">
                  <a:solidFill>
                    <a:srgbClr val="000000"/>
                  </a:solidFill>
                  <a:round/>
                </a14:hiddenLine>
              </a:ext>
            </a:extLst>
          </p:spPr>
          <p:txBody>
            <a:bodyPr lIns="0" tIns="0" rIns="0" bIns="0" anchor="ctr"/>
            <a:lstStyle/>
            <a:p>
              <a:pPr algn="ctr"/>
              <a:endParaRPr lang="zh-CN" altLang="en-US"/>
            </a:p>
          </p:txBody>
        </p:sp>
        <p:sp>
          <p:nvSpPr>
            <p:cNvPr id="247" name="文本框 246"/>
            <p:cNvSpPr txBox="1"/>
            <p:nvPr/>
          </p:nvSpPr>
          <p:spPr>
            <a:xfrm>
              <a:off x="7628" y="8056"/>
              <a:ext cx="3184" cy="2061"/>
            </a:xfrm>
            <a:prstGeom prst="rect">
              <a:avLst/>
            </a:prstGeom>
            <a:noFill/>
            <a:extLst>
              <a:ext uri="{909E8E84-426E-40DD-AFC4-6F175D3DCCD1}">
                <a14:hiddenFill xmlns:a14="http://schemas.microsoft.com/office/drawing/2010/main">
                  <a:grpFill/>
                </a14:hiddenFill>
              </a:ext>
            </a:extLst>
          </p:spPr>
          <p:txBody>
            <a:bodyPr wrap="square" rtlCol="0">
              <a:spAutoFit/>
            </a:bodyPr>
            <a:p>
              <a:pPr algn="l" fontAlgn="auto">
                <a:lnSpc>
                  <a:spcPct val="150000"/>
                </a:lnSpc>
              </a:pPr>
              <a:r>
                <a:rPr lang="zh-CN" altLang="en-US" b="1">
                  <a:latin typeface="微软雅黑" panose="020B0503020204020204" charset="-122"/>
                  <a:ea typeface="微软雅黑" panose="020B0503020204020204" charset="-122"/>
                  <a:cs typeface="微软雅黑" panose="020B0503020204020204" charset="-122"/>
                  <a:sym typeface="+mn-ea"/>
                </a:rPr>
                <a:t>创始生态</a:t>
              </a:r>
              <a:endParaRPr lang="zh-CN" altLang="en-US" b="1">
                <a:latin typeface="微软雅黑" panose="020B0503020204020204" charset="-122"/>
                <a:ea typeface="微软雅黑" panose="020B0503020204020204" charset="-122"/>
                <a:cs typeface="微软雅黑" panose="020B0503020204020204" charset="-122"/>
                <a:sym typeface="+mn-ea"/>
              </a:endParaRPr>
            </a:p>
            <a:p>
              <a:pPr algn="l" fontAlgn="auto">
                <a:lnSpc>
                  <a:spcPct val="150000"/>
                </a:lnSpc>
              </a:pPr>
              <a:r>
                <a:rPr lang="zh-CN" altLang="en-US" b="1">
                  <a:latin typeface="微软雅黑" panose="020B0503020204020204" charset="-122"/>
                  <a:ea typeface="微软雅黑" panose="020B0503020204020204" charset="-122"/>
                  <a:cs typeface="微软雅黑" panose="020B0503020204020204" charset="-122"/>
                  <a:sym typeface="+mn-ea"/>
                </a:rPr>
                <a:t> 合伙人的</a:t>
              </a:r>
              <a:endParaRPr lang="zh-CN" altLang="en-US" b="1">
                <a:latin typeface="微软雅黑" panose="020B0503020204020204" charset="-122"/>
                <a:ea typeface="微软雅黑" panose="020B0503020204020204" charset="-122"/>
                <a:cs typeface="微软雅黑" panose="020B0503020204020204" charset="-122"/>
              </a:endParaRPr>
            </a:p>
            <a:p>
              <a:pPr algn="l" fontAlgn="auto">
                <a:lnSpc>
                  <a:spcPct val="150000"/>
                </a:lnSpc>
              </a:pPr>
              <a:r>
                <a:rPr lang="zh-CN" altLang="en-US" b="1">
                  <a:latin typeface="微软雅黑" panose="020B0503020204020204" charset="-122"/>
                  <a:ea typeface="微软雅黑" panose="020B0503020204020204" charset="-122"/>
                  <a:cs typeface="微软雅黑" panose="020B0503020204020204" charset="-122"/>
                  <a:sym typeface="+mn-ea"/>
                </a:rPr>
                <a:t>  实物和数字资产</a:t>
              </a:r>
              <a:endParaRPr lang="zh-CN" altLang="en-US" b="1">
                <a:latin typeface="微软雅黑" panose="020B0503020204020204" charset="-122"/>
                <a:ea typeface="微软雅黑" panose="020B0503020204020204" charset="-122"/>
                <a:cs typeface="微软雅黑" panose="020B0503020204020204" charset="-122"/>
              </a:endParaRPr>
            </a:p>
          </p:txBody>
        </p:sp>
      </p:grpSp>
      <p:grpSp>
        <p:nvGrpSpPr>
          <p:cNvPr id="278" name="组合 277"/>
          <p:cNvGrpSpPr/>
          <p:nvPr/>
        </p:nvGrpSpPr>
        <p:grpSpPr>
          <a:xfrm>
            <a:off x="2610485" y="2429510"/>
            <a:ext cx="1573530" cy="2731135"/>
            <a:chOff x="4512" y="3826"/>
            <a:chExt cx="2395" cy="4301"/>
          </a:xfrm>
          <a:solidFill>
            <a:srgbClr val="C3A44A">
              <a:alpha val="84000"/>
            </a:srgbClr>
          </a:solidFill>
          <a:effectLst>
            <a:glow rad="139700">
              <a:schemeClr val="accent3">
                <a:satMod val="175000"/>
                <a:alpha val="40000"/>
              </a:schemeClr>
            </a:glow>
          </a:effectLst>
        </p:grpSpPr>
        <p:sp>
          <p:nvSpPr>
            <p:cNvPr id="29702" name="任意多边形 22"/>
            <p:cNvSpPr/>
            <p:nvPr>
              <p:custDataLst>
                <p:tags r:id="rId14"/>
              </p:custDataLst>
            </p:nvPr>
          </p:nvSpPr>
          <p:spPr bwMode="auto">
            <a:xfrm rot="16200000">
              <a:off x="3559" y="4779"/>
              <a:ext cx="4301" cy="2395"/>
            </a:xfrm>
            <a:custGeom>
              <a:avLst/>
              <a:gdLst>
                <a:gd name="T0" fmla="*/ 1213505 w 1391850"/>
                <a:gd name="T1" fmla="*/ 0 h 696292"/>
                <a:gd name="T2" fmla="*/ 1391850 w 1391850"/>
                <a:gd name="T3" fmla="*/ 680523 h 696292"/>
                <a:gd name="T4" fmla="*/ 664395 w 1391850"/>
                <a:gd name="T5" fmla="*/ 679784 h 696292"/>
                <a:gd name="T6" fmla="*/ 810270 w 1391850"/>
                <a:gd name="T7" fmla="*/ 476062 h 696292"/>
                <a:gd name="T8" fmla="*/ 0 w 1391850"/>
                <a:gd name="T9" fmla="*/ 696292 h 696292"/>
                <a:gd name="T10" fmla="*/ 1084978 w 1391850"/>
                <a:gd name="T11" fmla="*/ 149640 h 696292"/>
                <a:gd name="T12" fmla="*/ 1213505 w 1391850"/>
                <a:gd name="T13" fmla="*/ 0 h 696292"/>
              </a:gdLst>
              <a:ahLst/>
              <a:cxnLst>
                <a:cxn ang="0">
                  <a:pos x="T0" y="T1"/>
                </a:cxn>
                <a:cxn ang="0">
                  <a:pos x="T2" y="T3"/>
                </a:cxn>
                <a:cxn ang="0">
                  <a:pos x="T4" y="T5"/>
                </a:cxn>
                <a:cxn ang="0">
                  <a:pos x="T6" y="T7"/>
                </a:cxn>
                <a:cxn ang="0">
                  <a:pos x="T8" y="T9"/>
                </a:cxn>
                <a:cxn ang="0">
                  <a:pos x="T10" y="T11"/>
                </a:cxn>
                <a:cxn ang="0">
                  <a:pos x="T12" y="T13"/>
                </a:cxn>
              </a:cxnLst>
              <a:rect l="0" t="0" r="r" b="b"/>
              <a:pathLst>
                <a:path w="1391850" h="696292">
                  <a:moveTo>
                    <a:pt x="1213505" y="0"/>
                  </a:moveTo>
                  <a:lnTo>
                    <a:pt x="1391850" y="680523"/>
                  </a:lnTo>
                  <a:lnTo>
                    <a:pt x="664395" y="679784"/>
                  </a:lnTo>
                  <a:lnTo>
                    <a:pt x="810270" y="476062"/>
                  </a:lnTo>
                  <a:cubicBezTo>
                    <a:pt x="711564" y="424684"/>
                    <a:pt x="364296" y="301346"/>
                    <a:pt x="0" y="696292"/>
                  </a:cubicBezTo>
                  <a:cubicBezTo>
                    <a:pt x="100779" y="106417"/>
                    <a:pt x="733669" y="-15667"/>
                    <a:pt x="1084978" y="149640"/>
                  </a:cubicBezTo>
                  <a:lnTo>
                    <a:pt x="121350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lIns="0" tIns="0" rIns="0" bIns="0" anchor="ctr"/>
            <a:lstStyle/>
            <a:p>
              <a:pPr algn="ctr"/>
              <a:endParaRPr lang="zh-CN" altLang="en-US"/>
            </a:p>
          </p:txBody>
        </p:sp>
        <p:sp>
          <p:nvSpPr>
            <p:cNvPr id="249" name="文本框 248"/>
            <p:cNvSpPr txBox="1"/>
            <p:nvPr/>
          </p:nvSpPr>
          <p:spPr>
            <a:xfrm>
              <a:off x="4755" y="4149"/>
              <a:ext cx="2095" cy="2761"/>
            </a:xfrm>
            <a:prstGeom prst="rect">
              <a:avLst/>
            </a:prstGeom>
            <a:noFill/>
            <a:extLst>
              <a:ext uri="{909E8E84-426E-40DD-AFC4-6F175D3DCCD1}">
                <a14:hiddenFill xmlns:a14="http://schemas.microsoft.com/office/drawing/2010/main">
                  <a:grpFill/>
                </a14:hiddenFill>
              </a:ext>
            </a:extLst>
          </p:spPr>
          <p:txBody>
            <a:bodyPr wrap="square" rtlCol="0">
              <a:spAutoFit/>
            </a:bodyPr>
            <a:p>
              <a:pPr algn="l" fontAlgn="auto">
                <a:lnSpc>
                  <a:spcPct val="150000"/>
                </a:lnSpc>
              </a:pPr>
              <a:r>
                <a:rPr lang="en-US" altLang="zh-CN" b="1">
                  <a:latin typeface="微软雅黑" panose="020B0503020204020204" charset="-122"/>
                  <a:ea typeface="微软雅黑" panose="020B0503020204020204" charset="-122"/>
                  <a:cs typeface="微软雅黑" panose="020B0503020204020204" charset="-122"/>
                  <a:sym typeface="+mn-ea"/>
                </a:rPr>
                <a:t>   </a:t>
              </a:r>
              <a:r>
                <a:rPr lang="zh-CN" altLang="en-US" b="1">
                  <a:latin typeface="微软雅黑" panose="020B0503020204020204" charset="-122"/>
                  <a:ea typeface="微软雅黑" panose="020B0503020204020204" charset="-122"/>
                  <a:cs typeface="微软雅黑" panose="020B0503020204020204" charset="-122"/>
                  <a:sym typeface="+mn-ea"/>
                </a:rPr>
                <a:t>消费者 </a:t>
              </a:r>
              <a:endParaRPr lang="zh-CN" altLang="en-US" b="1">
                <a:latin typeface="微软雅黑" panose="020B0503020204020204" charset="-122"/>
                <a:ea typeface="微软雅黑" panose="020B0503020204020204" charset="-122"/>
                <a:cs typeface="微软雅黑" panose="020B0503020204020204" charset="-122"/>
              </a:endParaRPr>
            </a:p>
            <a:p>
              <a:pPr algn="l" fontAlgn="auto">
                <a:lnSpc>
                  <a:spcPct val="150000"/>
                </a:lnSpc>
              </a:pPr>
              <a:r>
                <a:rPr lang="zh-CN" altLang="en-US" b="1">
                  <a:latin typeface="微软雅黑" panose="020B0503020204020204" charset="-122"/>
                  <a:ea typeface="微软雅黑" panose="020B0503020204020204" charset="-122"/>
                  <a:cs typeface="微软雅黑" panose="020B0503020204020204" charset="-122"/>
                  <a:sym typeface="+mn-ea"/>
                </a:rPr>
                <a:t> 经营者 </a:t>
              </a:r>
              <a:endParaRPr lang="zh-CN" altLang="en-US" b="1">
                <a:latin typeface="微软雅黑" panose="020B0503020204020204" charset="-122"/>
                <a:ea typeface="微软雅黑" panose="020B0503020204020204" charset="-122"/>
                <a:cs typeface="微软雅黑" panose="020B0503020204020204" charset="-122"/>
              </a:endParaRPr>
            </a:p>
            <a:p>
              <a:pPr algn="l" fontAlgn="auto">
                <a:lnSpc>
                  <a:spcPct val="150000"/>
                </a:lnSpc>
              </a:pPr>
              <a:r>
                <a:rPr lang="zh-CN" altLang="en-US" b="1">
                  <a:latin typeface="微软雅黑" panose="020B0503020204020204" charset="-122"/>
                  <a:ea typeface="微软雅黑" panose="020B0503020204020204" charset="-122"/>
                  <a:cs typeface="微软雅黑" panose="020B0503020204020204" charset="-122"/>
                  <a:sym typeface="+mn-ea"/>
                </a:rPr>
                <a:t>投资者</a:t>
              </a:r>
              <a:endParaRPr lang="zh-CN" altLang="en-US" b="1">
                <a:latin typeface="微软雅黑" panose="020B0503020204020204" charset="-122"/>
                <a:ea typeface="微软雅黑" panose="020B0503020204020204" charset="-122"/>
                <a:cs typeface="微软雅黑" panose="020B0503020204020204" charset="-122"/>
              </a:endParaRPr>
            </a:p>
            <a:p>
              <a:pPr fontAlgn="auto">
                <a:lnSpc>
                  <a:spcPct val="150000"/>
                </a:lnSpc>
              </a:pPr>
              <a:endParaRPr lang="zh-CN" altLang="en-US" b="1">
                <a:latin typeface="微软雅黑" panose="020B0503020204020204" charset="-122"/>
                <a:ea typeface="微软雅黑" panose="020B0503020204020204" charset="-122"/>
                <a:cs typeface="微软雅黑" panose="020B0503020204020204" charset="-122"/>
              </a:endParaRPr>
            </a:p>
          </p:txBody>
        </p:sp>
      </p:grpSp>
      <p:grpSp>
        <p:nvGrpSpPr>
          <p:cNvPr id="271" name="组合 270"/>
          <p:cNvGrpSpPr/>
          <p:nvPr/>
        </p:nvGrpSpPr>
        <p:grpSpPr>
          <a:xfrm>
            <a:off x="4453255" y="808355"/>
            <a:ext cx="4176961" cy="1981529"/>
            <a:chOff x="7278" y="1822"/>
            <a:chExt cx="6358" cy="2719"/>
          </a:xfrm>
          <a:effectLst>
            <a:glow rad="139700">
              <a:schemeClr val="accent3">
                <a:satMod val="175000"/>
                <a:alpha val="40000"/>
              </a:schemeClr>
            </a:glow>
          </a:effectLst>
        </p:grpSpPr>
        <p:sp>
          <p:nvSpPr>
            <p:cNvPr id="29703" name="任意多边形 23"/>
            <p:cNvSpPr/>
            <p:nvPr>
              <p:custDataLst>
                <p:tags r:id="rId15"/>
              </p:custDataLst>
            </p:nvPr>
          </p:nvSpPr>
          <p:spPr bwMode="auto">
            <a:xfrm>
              <a:off x="7278" y="1822"/>
              <a:ext cx="4461" cy="2405"/>
            </a:xfrm>
            <a:custGeom>
              <a:avLst/>
              <a:gdLst>
                <a:gd name="T0" fmla="*/ 1213505 w 1391850"/>
                <a:gd name="T1" fmla="*/ 0 h 696292"/>
                <a:gd name="T2" fmla="*/ 1391850 w 1391850"/>
                <a:gd name="T3" fmla="*/ 680523 h 696292"/>
                <a:gd name="T4" fmla="*/ 664395 w 1391850"/>
                <a:gd name="T5" fmla="*/ 679784 h 696292"/>
                <a:gd name="T6" fmla="*/ 810270 w 1391850"/>
                <a:gd name="T7" fmla="*/ 476062 h 696292"/>
                <a:gd name="T8" fmla="*/ 0 w 1391850"/>
                <a:gd name="T9" fmla="*/ 696292 h 696292"/>
                <a:gd name="T10" fmla="*/ 1084978 w 1391850"/>
                <a:gd name="T11" fmla="*/ 149640 h 696292"/>
                <a:gd name="T12" fmla="*/ 1213505 w 1391850"/>
                <a:gd name="T13" fmla="*/ 0 h 696292"/>
              </a:gdLst>
              <a:ahLst/>
              <a:cxnLst>
                <a:cxn ang="0">
                  <a:pos x="T0" y="T1"/>
                </a:cxn>
                <a:cxn ang="0">
                  <a:pos x="T2" y="T3"/>
                </a:cxn>
                <a:cxn ang="0">
                  <a:pos x="T4" y="T5"/>
                </a:cxn>
                <a:cxn ang="0">
                  <a:pos x="T6" y="T7"/>
                </a:cxn>
                <a:cxn ang="0">
                  <a:pos x="T8" y="T9"/>
                </a:cxn>
                <a:cxn ang="0">
                  <a:pos x="T10" y="T11"/>
                </a:cxn>
                <a:cxn ang="0">
                  <a:pos x="T12" y="T13"/>
                </a:cxn>
              </a:cxnLst>
              <a:rect l="0" t="0" r="r" b="b"/>
              <a:pathLst>
                <a:path w="1391850" h="696292">
                  <a:moveTo>
                    <a:pt x="1213505" y="0"/>
                  </a:moveTo>
                  <a:lnTo>
                    <a:pt x="1391850" y="680523"/>
                  </a:lnTo>
                  <a:lnTo>
                    <a:pt x="664395" y="679784"/>
                  </a:lnTo>
                  <a:lnTo>
                    <a:pt x="810270" y="476062"/>
                  </a:lnTo>
                  <a:cubicBezTo>
                    <a:pt x="711564" y="424684"/>
                    <a:pt x="364296" y="301346"/>
                    <a:pt x="0" y="696292"/>
                  </a:cubicBezTo>
                  <a:cubicBezTo>
                    <a:pt x="100779" y="106417"/>
                    <a:pt x="733669" y="-15667"/>
                    <a:pt x="1084978" y="149640"/>
                  </a:cubicBezTo>
                  <a:lnTo>
                    <a:pt x="1213505" y="0"/>
                  </a:lnTo>
                  <a:close/>
                </a:path>
              </a:pathLst>
            </a:custGeom>
            <a:solidFill>
              <a:srgbClr val="CDB44E">
                <a:alpha val="84000"/>
              </a:srgb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lang="zh-CN" altLang="en-US"/>
            </a:p>
          </p:txBody>
        </p:sp>
        <p:sp>
          <p:nvSpPr>
            <p:cNvPr id="252" name="文本框 251"/>
            <p:cNvSpPr txBox="1"/>
            <p:nvPr/>
          </p:nvSpPr>
          <p:spPr>
            <a:xfrm>
              <a:off x="9332" y="2135"/>
              <a:ext cx="4304" cy="2406"/>
            </a:xfrm>
            <a:prstGeom prst="rect">
              <a:avLst/>
            </a:prstGeom>
            <a:noFill/>
          </p:spPr>
          <p:txBody>
            <a:bodyPr wrap="square" rtlCol="0">
              <a:spAutoFit/>
            </a:bodyPr>
            <a:p>
              <a:pPr fontAlgn="auto">
                <a:lnSpc>
                  <a:spcPct val="150000"/>
                </a:lnSpc>
              </a:pPr>
              <a:r>
                <a:rPr lang="en-US" altLang="zh-CN" b="1">
                  <a:latin typeface="Arial Black" panose="020B0A04020102020204" charset="0"/>
                  <a:ea typeface="微软雅黑" panose="020B0503020204020204" charset="-122"/>
                  <a:cs typeface="Arial Black" panose="020B0A04020102020204" charset="0"/>
                  <a:sym typeface="+mn-ea"/>
                </a:rPr>
                <a:t>NAT</a:t>
              </a:r>
              <a:r>
                <a:rPr lang="zh-CN" altLang="en-US" b="1">
                  <a:latin typeface="Arial Black" panose="020B0A04020102020204" charset="0"/>
                  <a:ea typeface="微软雅黑" panose="020B0503020204020204" charset="-122"/>
                  <a:cs typeface="Arial Black" panose="020B0A04020102020204" charset="0"/>
                  <a:sym typeface="+mn-ea"/>
                </a:rPr>
                <a:t>钱包</a:t>
              </a:r>
              <a:endParaRPr lang="zh-CN" altLang="en-US" b="1">
                <a:latin typeface="Arial Black" panose="020B0A04020102020204" charset="0"/>
                <a:ea typeface="微软雅黑" panose="020B0503020204020204" charset="-122"/>
                <a:cs typeface="Arial Black" panose="020B0A04020102020204" charset="0"/>
              </a:endParaRPr>
            </a:p>
            <a:p>
              <a:pPr fontAlgn="auto">
                <a:lnSpc>
                  <a:spcPct val="150000"/>
                </a:lnSpc>
              </a:pPr>
              <a:r>
                <a:rPr lang="zh-CN" altLang="en-US" b="1">
                  <a:latin typeface="Arial Black" panose="020B0A04020102020204" charset="0"/>
                  <a:ea typeface="微软雅黑" panose="020B0503020204020204" charset="-122"/>
                  <a:cs typeface="Arial Black" panose="020B0A04020102020204" charset="0"/>
                  <a:sym typeface="+mn-ea"/>
                </a:rPr>
                <a:t> 实现资产对</a:t>
              </a:r>
              <a:endParaRPr lang="zh-CN" altLang="en-US" b="1">
                <a:latin typeface="Arial Black" panose="020B0A04020102020204" charset="0"/>
                <a:ea typeface="微软雅黑" panose="020B0503020204020204" charset="-122"/>
                <a:cs typeface="Arial Black" panose="020B0A04020102020204" charset="0"/>
                <a:sym typeface="+mn-ea"/>
              </a:endParaRPr>
            </a:p>
            <a:p>
              <a:pPr fontAlgn="auto">
                <a:lnSpc>
                  <a:spcPct val="150000"/>
                </a:lnSpc>
              </a:pPr>
              <a:r>
                <a:rPr lang="zh-CN" altLang="en-US" b="1">
                  <a:latin typeface="Arial Black" panose="020B0A04020102020204" charset="0"/>
                  <a:ea typeface="微软雅黑" panose="020B0503020204020204" charset="-122"/>
                  <a:cs typeface="Arial Black" panose="020B0A04020102020204" charset="0"/>
                  <a:sym typeface="+mn-ea"/>
                </a:rPr>
                <a:t>    资产置换</a:t>
              </a:r>
              <a:endParaRPr lang="zh-CN" altLang="en-US" b="1">
                <a:latin typeface="Arial Black" panose="020B0A04020102020204" charset="0"/>
                <a:ea typeface="微软雅黑" panose="020B0503020204020204" charset="-122"/>
                <a:cs typeface="Arial Black" panose="020B0A04020102020204" charset="0"/>
              </a:endParaRPr>
            </a:p>
            <a:p>
              <a:pPr fontAlgn="auto">
                <a:lnSpc>
                  <a:spcPct val="150000"/>
                </a:lnSpc>
              </a:pPr>
              <a:endParaRPr lang="zh-CN" altLang="en-US" b="1">
                <a:latin typeface="Arial Black" panose="020B0A04020102020204" charset="0"/>
                <a:ea typeface="微软雅黑" panose="020B0503020204020204" charset="-122"/>
                <a:cs typeface="Arial Black" panose="020B0A04020102020204" charset="0"/>
              </a:endParaRPr>
            </a:p>
          </p:txBody>
        </p:sp>
      </p:gr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277"/>
                                        </p:tgtEl>
                                        <p:attrNameLst>
                                          <p:attrName>style.visibility</p:attrName>
                                        </p:attrNameLst>
                                      </p:cBhvr>
                                      <p:to>
                                        <p:strVal val="visible"/>
                                      </p:to>
                                    </p:set>
                                  </p:childTnLst>
                                </p:cTn>
                              </p:par>
                            </p:childTnLst>
                          </p:cTn>
                        </p:par>
                        <p:par>
                          <p:cTn id="7" fill="hold">
                            <p:stCondLst>
                              <p:cond delay="0"/>
                            </p:stCondLst>
                            <p:childTnLst>
                              <p:par>
                                <p:cTn id="8" presetID="22" presetClass="entr" presetSubtype="8" fill="hold" nodeType="afterEffect">
                                  <p:stCondLst>
                                    <p:cond delay="0"/>
                                  </p:stCondLst>
                                  <p:childTnLst>
                                    <p:set>
                                      <p:cBhvr>
                                        <p:cTn id="9" dur="1" fill="hold">
                                          <p:stCondLst>
                                            <p:cond delay="0"/>
                                          </p:stCondLst>
                                        </p:cTn>
                                        <p:tgtEl>
                                          <p:spTgt spid="281"/>
                                        </p:tgtEl>
                                        <p:attrNameLst>
                                          <p:attrName>style.visibility</p:attrName>
                                        </p:attrNameLst>
                                      </p:cBhvr>
                                      <p:to>
                                        <p:strVal val="visible"/>
                                      </p:to>
                                    </p:set>
                                    <p:animEffect transition="in" filter="wipe(left)">
                                      <p:cBhvr>
                                        <p:cTn id="10" dur="500"/>
                                        <p:tgtEl>
                                          <p:spTgt spid="281"/>
                                        </p:tgtEl>
                                      </p:cBhvr>
                                    </p:animEffect>
                                  </p:childTnLst>
                                </p:cTn>
                              </p:par>
                            </p:childTnLst>
                          </p:cTn>
                        </p:par>
                        <p:par>
                          <p:cTn id="11" fill="hold">
                            <p:stCondLst>
                              <p:cond delay="500"/>
                            </p:stCondLst>
                            <p:childTnLst>
                              <p:par>
                                <p:cTn id="12" presetID="1" presetClass="entr" presetSubtype="0" fill="hold" nodeType="afterEffect">
                                  <p:stCondLst>
                                    <p:cond delay="0"/>
                                  </p:stCondLst>
                                  <p:childTnLst>
                                    <p:set>
                                      <p:cBhvr>
                                        <p:cTn id="13" dur="1" fill="hold">
                                          <p:stCondLst>
                                            <p:cond delay="0"/>
                                          </p:stCondLst>
                                        </p:cTn>
                                        <p:tgtEl>
                                          <p:spTgt spid="278"/>
                                        </p:tgtEl>
                                        <p:attrNameLst>
                                          <p:attrName>style.visibility</p:attrName>
                                        </p:attrNameLst>
                                      </p:cBhvr>
                                      <p:to>
                                        <p:strVal val="visible"/>
                                      </p:to>
                                    </p:set>
                                  </p:childTnLst>
                                </p:cTn>
                              </p:par>
                            </p:childTnLst>
                          </p:cTn>
                        </p:par>
                        <p:par>
                          <p:cTn id="14" fill="hold">
                            <p:stCondLst>
                              <p:cond delay="500"/>
                            </p:stCondLst>
                            <p:childTnLst>
                              <p:par>
                                <p:cTn id="15" presetID="22" presetClass="entr" presetSubtype="8" fill="hold" nodeType="afterEffect">
                                  <p:stCondLst>
                                    <p:cond delay="0"/>
                                  </p:stCondLst>
                                  <p:childTnLst>
                                    <p:set>
                                      <p:cBhvr>
                                        <p:cTn id="16" dur="1" fill="hold">
                                          <p:stCondLst>
                                            <p:cond delay="0"/>
                                          </p:stCondLst>
                                        </p:cTn>
                                        <p:tgtEl>
                                          <p:spTgt spid="282"/>
                                        </p:tgtEl>
                                        <p:attrNameLst>
                                          <p:attrName>style.visibility</p:attrName>
                                        </p:attrNameLst>
                                      </p:cBhvr>
                                      <p:to>
                                        <p:strVal val="visible"/>
                                      </p:to>
                                    </p:set>
                                    <p:animEffect transition="in" filter="wipe(left)">
                                      <p:cBhvr>
                                        <p:cTn id="17" dur="500"/>
                                        <p:tgtEl>
                                          <p:spTgt spid="282"/>
                                        </p:tgtEl>
                                      </p:cBhvr>
                                    </p:animEffect>
                                  </p:childTnLst>
                                </p:cTn>
                              </p:par>
                            </p:childTnLst>
                          </p:cTn>
                        </p:par>
                        <p:par>
                          <p:cTn id="18" fill="hold">
                            <p:stCondLst>
                              <p:cond delay="1000"/>
                            </p:stCondLst>
                            <p:childTnLst>
                              <p:par>
                                <p:cTn id="19" presetID="1" presetClass="entr" presetSubtype="0" fill="hold" nodeType="afterEffect">
                                  <p:stCondLst>
                                    <p:cond delay="0"/>
                                  </p:stCondLst>
                                  <p:childTnLst>
                                    <p:set>
                                      <p:cBhvr>
                                        <p:cTn id="20" dur="1" fill="hold">
                                          <p:stCondLst>
                                            <p:cond delay="0"/>
                                          </p:stCondLst>
                                        </p:cTn>
                                        <p:tgtEl>
                                          <p:spTgt spid="271"/>
                                        </p:tgtEl>
                                        <p:attrNameLst>
                                          <p:attrName>style.visibility</p:attrName>
                                        </p:attrNameLst>
                                      </p:cBhvr>
                                      <p:to>
                                        <p:strVal val="visible"/>
                                      </p:to>
                                    </p:set>
                                  </p:childTnLst>
                                </p:cTn>
                              </p:par>
                            </p:childTnLst>
                          </p:cTn>
                        </p:par>
                        <p:par>
                          <p:cTn id="21" fill="hold">
                            <p:stCondLst>
                              <p:cond delay="1000"/>
                            </p:stCondLst>
                            <p:childTnLst>
                              <p:par>
                                <p:cTn id="22" presetID="22" presetClass="entr" presetSubtype="8" fill="hold" nodeType="afterEffect">
                                  <p:stCondLst>
                                    <p:cond delay="0"/>
                                  </p:stCondLst>
                                  <p:childTnLst>
                                    <p:set>
                                      <p:cBhvr>
                                        <p:cTn id="23" dur="1" fill="hold">
                                          <p:stCondLst>
                                            <p:cond delay="0"/>
                                          </p:stCondLst>
                                        </p:cTn>
                                        <p:tgtEl>
                                          <p:spTgt spid="279"/>
                                        </p:tgtEl>
                                        <p:attrNameLst>
                                          <p:attrName>style.visibility</p:attrName>
                                        </p:attrNameLst>
                                      </p:cBhvr>
                                      <p:to>
                                        <p:strVal val="visible"/>
                                      </p:to>
                                    </p:set>
                                    <p:animEffect transition="in" filter="wipe(left)">
                                      <p:cBhvr>
                                        <p:cTn id="24" dur="500"/>
                                        <p:tgtEl>
                                          <p:spTgt spid="279"/>
                                        </p:tgtEl>
                                      </p:cBhvr>
                                    </p:animEffect>
                                  </p:childTnLst>
                                </p:cTn>
                              </p:par>
                            </p:childTnLst>
                          </p:cTn>
                        </p:par>
                        <p:par>
                          <p:cTn id="25" fill="hold">
                            <p:stCondLst>
                              <p:cond delay="1500"/>
                            </p:stCondLst>
                            <p:childTnLst>
                              <p:par>
                                <p:cTn id="26" presetID="1" presetClass="entr" presetSubtype="0" fill="hold" nodeType="afterEffect">
                                  <p:stCondLst>
                                    <p:cond delay="0"/>
                                  </p:stCondLst>
                                  <p:childTnLst>
                                    <p:set>
                                      <p:cBhvr>
                                        <p:cTn id="27" dur="1" fill="hold">
                                          <p:stCondLst>
                                            <p:cond delay="0"/>
                                          </p:stCondLst>
                                        </p:cTn>
                                        <p:tgtEl>
                                          <p:spTgt spid="276"/>
                                        </p:tgtEl>
                                        <p:attrNameLst>
                                          <p:attrName>style.visibility</p:attrName>
                                        </p:attrNameLst>
                                      </p:cBhvr>
                                      <p:to>
                                        <p:strVal val="visible"/>
                                      </p:to>
                                    </p:set>
                                  </p:childTnLst>
                                </p:cTn>
                              </p:par>
                            </p:childTnLst>
                          </p:cTn>
                        </p:par>
                        <p:par>
                          <p:cTn id="28" fill="hold">
                            <p:stCondLst>
                              <p:cond delay="1500"/>
                            </p:stCondLst>
                            <p:childTnLst>
                              <p:par>
                                <p:cTn id="29" presetID="22" presetClass="entr" presetSubtype="8" fill="hold" nodeType="afterEffect">
                                  <p:stCondLst>
                                    <p:cond delay="0"/>
                                  </p:stCondLst>
                                  <p:childTnLst>
                                    <p:set>
                                      <p:cBhvr>
                                        <p:cTn id="30" dur="1" fill="hold">
                                          <p:stCondLst>
                                            <p:cond delay="0"/>
                                          </p:stCondLst>
                                        </p:cTn>
                                        <p:tgtEl>
                                          <p:spTgt spid="280"/>
                                        </p:tgtEl>
                                        <p:attrNameLst>
                                          <p:attrName>style.visibility</p:attrName>
                                        </p:attrNameLst>
                                      </p:cBhvr>
                                      <p:to>
                                        <p:strVal val="visible"/>
                                      </p:to>
                                    </p:set>
                                    <p:animEffect transition="in" filter="wipe(left)">
                                      <p:cBhvr>
                                        <p:cTn id="31" dur="500"/>
                                        <p:tgtEl>
                                          <p:spTgt spid="2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文本框 48"/>
          <p:cNvSpPr txBox="1">
            <a:spLocks noChangeArrowheads="1"/>
          </p:cNvSpPr>
          <p:nvPr/>
        </p:nvSpPr>
        <p:spPr bwMode="auto">
          <a:xfrm>
            <a:off x="4543425" y="338455"/>
            <a:ext cx="3193415"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Lao UI" panose="020B0502040204020203" pitchFamily="34" charset="0"/>
                <a:ea typeface="微软雅黑" panose="020B0503020204020204" charset="-122"/>
              </a:defRPr>
            </a:lvl1pPr>
            <a:lvl2pPr marL="742950" indent="-285750">
              <a:defRPr sz="1300">
                <a:solidFill>
                  <a:schemeClr val="tx1"/>
                </a:solidFill>
                <a:latin typeface="Lao UI" panose="020B0502040204020203" pitchFamily="34" charset="0"/>
                <a:ea typeface="微软雅黑" panose="020B0503020204020204" charset="-122"/>
              </a:defRPr>
            </a:lvl2pPr>
            <a:lvl3pPr marL="1143000" indent="-228600">
              <a:defRPr sz="1300">
                <a:solidFill>
                  <a:schemeClr val="tx1"/>
                </a:solidFill>
                <a:latin typeface="Lao UI" panose="020B0502040204020203" pitchFamily="34" charset="0"/>
                <a:ea typeface="微软雅黑" panose="020B0503020204020204" charset="-122"/>
              </a:defRPr>
            </a:lvl3pPr>
            <a:lvl4pPr marL="1600200" indent="-228600">
              <a:defRPr sz="1300">
                <a:solidFill>
                  <a:schemeClr val="tx1"/>
                </a:solidFill>
                <a:latin typeface="Lao UI" panose="020B0502040204020203" pitchFamily="34" charset="0"/>
                <a:ea typeface="微软雅黑" panose="020B0503020204020204" charset="-122"/>
              </a:defRPr>
            </a:lvl4pPr>
            <a:lvl5pPr marL="2057400" indent="-228600">
              <a:defRPr sz="1300">
                <a:solidFill>
                  <a:schemeClr val="tx1"/>
                </a:solidFill>
                <a:latin typeface="Lao UI" panose="020B0502040204020203" pitchFamily="34" charset="0"/>
                <a:ea typeface="微软雅黑" panose="020B0503020204020204" charset="-122"/>
              </a:defRPr>
            </a:lvl5pPr>
            <a:lvl6pPr marL="25146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6pPr>
            <a:lvl7pPr marL="29718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7pPr>
            <a:lvl8pPr marL="34290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8pPr>
            <a:lvl9pPr marL="38862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9pPr>
          </a:lstStyle>
          <a:p>
            <a:pPr algn="ctr">
              <a:defRPr/>
            </a:pPr>
            <a:r>
              <a:rPr lang="en-US" altLang="zh-CN" sz="3200" b="1"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sym typeface="+mn-ea"/>
              </a:rPr>
              <a:t>NAT</a:t>
            </a:r>
            <a:r>
              <a:rPr lang="zh-CN" altLang="en-US" sz="3200" b="1"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sym typeface="+mn-ea"/>
              </a:rPr>
              <a:t>的机制</a:t>
            </a:r>
            <a:endParaRPr lang="zh-CN" altLang="en-US" sz="3200"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endParaRPr>
          </a:p>
        </p:txBody>
      </p:sp>
      <p:cxnSp>
        <p:nvCxnSpPr>
          <p:cNvPr id="94" name="直接连接符 93"/>
          <p:cNvCxnSpPr/>
          <p:nvPr/>
        </p:nvCxnSpPr>
        <p:spPr>
          <a:xfrm>
            <a:off x="7487543"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3263074"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sp>
        <p:nvSpPr>
          <p:cNvPr id="5" name="L 形 4"/>
          <p:cNvSpPr/>
          <p:nvPr/>
        </p:nvSpPr>
        <p:spPr>
          <a:xfrm rot="5400000">
            <a:off x="3072765" y="1443355"/>
            <a:ext cx="782955" cy="1276985"/>
          </a:xfrm>
          <a:prstGeom prst="corner">
            <a:avLst>
              <a:gd name="adj1" fmla="val 20443"/>
              <a:gd name="adj2" fmla="val 20808"/>
            </a:avLst>
          </a:prstGeom>
          <a:solidFill>
            <a:srgbClr val="F4DEBE"/>
          </a:solidFill>
          <a:ln cap="rnd">
            <a:noFill/>
            <a:round/>
          </a:ln>
          <a:effectLst>
            <a:outerShdw blurRad="50800" dist="38100" dir="2700000" algn="tl" rotWithShape="0">
              <a:prstClr val="black">
                <a:alpha val="40000"/>
              </a:prstClr>
            </a:outerShdw>
          </a:effectLst>
        </p:spPr>
        <p:style>
          <a:lnRef idx="3">
            <a:schemeClr val="lt1"/>
          </a:lnRef>
          <a:fillRef idx="1">
            <a:schemeClr val="accent5"/>
          </a:fillRef>
          <a:effectRef idx="1">
            <a:schemeClr val="accent5"/>
          </a:effectRef>
          <a:fontRef idx="minor">
            <a:schemeClr val="lt1"/>
          </a:fontRef>
        </p:style>
        <p:txBody>
          <a:bodyPr rtlCol="0" anchor="ctr"/>
          <a:lstStyle>
            <a:defPPr>
              <a:defRPr lang="zh-CN">
                <a:solidFill>
                  <a:schemeClr val="lt1"/>
                </a:solidFill>
              </a:defRPr>
            </a:defPPr>
            <a:lvl1pPr marL="0" algn="l" defTabSz="866775" rtl="0" eaLnBrk="1" latinLnBrk="0" hangingPunct="1">
              <a:defRPr sz="1705" kern="1200">
                <a:solidFill>
                  <a:schemeClr val="lt1"/>
                </a:solidFill>
                <a:latin typeface="+mn-lt"/>
                <a:ea typeface="+mn-ea"/>
                <a:cs typeface="+mn-cs"/>
              </a:defRPr>
            </a:lvl1pPr>
            <a:lvl2pPr marL="433705" algn="l" defTabSz="866775" rtl="0" eaLnBrk="1" latinLnBrk="0" hangingPunct="1">
              <a:defRPr sz="1705" kern="1200">
                <a:solidFill>
                  <a:schemeClr val="lt1"/>
                </a:solidFill>
                <a:latin typeface="+mn-lt"/>
                <a:ea typeface="+mn-ea"/>
                <a:cs typeface="+mn-cs"/>
              </a:defRPr>
            </a:lvl2pPr>
            <a:lvl3pPr marL="866775" algn="l" defTabSz="866775" rtl="0" eaLnBrk="1" latinLnBrk="0" hangingPunct="1">
              <a:defRPr sz="1705" kern="1200">
                <a:solidFill>
                  <a:schemeClr val="lt1"/>
                </a:solidFill>
                <a:latin typeface="+mn-lt"/>
                <a:ea typeface="+mn-ea"/>
                <a:cs typeface="+mn-cs"/>
              </a:defRPr>
            </a:lvl3pPr>
            <a:lvl4pPr marL="1300480" algn="l" defTabSz="866775" rtl="0" eaLnBrk="1" latinLnBrk="0" hangingPunct="1">
              <a:defRPr sz="1705" kern="1200">
                <a:solidFill>
                  <a:schemeClr val="lt1"/>
                </a:solidFill>
                <a:latin typeface="+mn-lt"/>
                <a:ea typeface="+mn-ea"/>
                <a:cs typeface="+mn-cs"/>
              </a:defRPr>
            </a:lvl4pPr>
            <a:lvl5pPr marL="1734185" algn="l" defTabSz="866775" rtl="0" eaLnBrk="1" latinLnBrk="0" hangingPunct="1">
              <a:defRPr sz="1705" kern="1200">
                <a:solidFill>
                  <a:schemeClr val="lt1"/>
                </a:solidFill>
                <a:latin typeface="+mn-lt"/>
                <a:ea typeface="+mn-ea"/>
                <a:cs typeface="+mn-cs"/>
              </a:defRPr>
            </a:lvl5pPr>
            <a:lvl6pPr marL="2167255" algn="l" defTabSz="866775" rtl="0" eaLnBrk="1" latinLnBrk="0" hangingPunct="1">
              <a:defRPr sz="1705" kern="1200">
                <a:solidFill>
                  <a:schemeClr val="lt1"/>
                </a:solidFill>
                <a:latin typeface="+mn-lt"/>
                <a:ea typeface="+mn-ea"/>
                <a:cs typeface="+mn-cs"/>
              </a:defRPr>
            </a:lvl6pPr>
            <a:lvl7pPr marL="2600960" algn="l" defTabSz="866775" rtl="0" eaLnBrk="1" latinLnBrk="0" hangingPunct="1">
              <a:defRPr sz="1705" kern="1200">
                <a:solidFill>
                  <a:schemeClr val="lt1"/>
                </a:solidFill>
                <a:latin typeface="+mn-lt"/>
                <a:ea typeface="+mn-ea"/>
                <a:cs typeface="+mn-cs"/>
              </a:defRPr>
            </a:lvl7pPr>
            <a:lvl8pPr marL="3034665" algn="l" defTabSz="866775" rtl="0" eaLnBrk="1" latinLnBrk="0" hangingPunct="1">
              <a:defRPr sz="1705" kern="1200">
                <a:solidFill>
                  <a:schemeClr val="lt1"/>
                </a:solidFill>
                <a:latin typeface="+mn-lt"/>
                <a:ea typeface="+mn-ea"/>
                <a:cs typeface="+mn-cs"/>
              </a:defRPr>
            </a:lvl8pPr>
            <a:lvl9pPr marL="3468370" algn="l" defTabSz="866775" rtl="0" eaLnBrk="1" latinLnBrk="0" hangingPunct="1">
              <a:defRPr sz="1705" kern="1200">
                <a:solidFill>
                  <a:schemeClr val="lt1"/>
                </a:solidFill>
                <a:latin typeface="+mn-lt"/>
                <a:ea typeface="+mn-ea"/>
                <a:cs typeface="+mn-cs"/>
              </a:defRPr>
            </a:lvl9pPr>
          </a:lstStyle>
          <a:p>
            <a:pPr marL="0" marR="0" lvl="0" indent="0" algn="ctr" defTabSz="866775" rtl="0" eaLnBrk="1" fontAlgn="base" latinLnBrk="0" hangingPunct="1">
              <a:lnSpc>
                <a:spcPct val="100000"/>
              </a:lnSpc>
              <a:spcBef>
                <a:spcPct val="0"/>
              </a:spcBef>
              <a:spcAft>
                <a:spcPct val="0"/>
              </a:spcAft>
              <a:buClrTx/>
              <a:buSzTx/>
              <a:buFontTx/>
              <a:buNone/>
              <a:defRPr/>
            </a:pPr>
            <a:endParaRPr kumimoji="0" lang="zh-CN" altLang="en-US" sz="1705"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ea"/>
              <a:sym typeface="+mn-lt"/>
            </a:endParaRPr>
          </a:p>
        </p:txBody>
      </p:sp>
      <p:sp>
        <p:nvSpPr>
          <p:cNvPr id="28" name="对角圆角矩形 26"/>
          <p:cNvSpPr/>
          <p:nvPr/>
        </p:nvSpPr>
        <p:spPr bwMode="auto">
          <a:xfrm flipH="1">
            <a:off x="2955925" y="1752600"/>
            <a:ext cx="7014210" cy="3872230"/>
          </a:xfrm>
          <a:prstGeom prst="round2DiagRect">
            <a:avLst>
              <a:gd name="adj1" fmla="val 0"/>
              <a:gd name="adj2" fmla="val 0"/>
            </a:avLst>
          </a:prstGeom>
          <a:noFill/>
          <a:ln w="25400" cap="flat" cmpd="sng" algn="ctr">
            <a:solidFill>
              <a:srgbClr val="F4DEBE"/>
            </a:solidFill>
            <a:prstDash val="solid"/>
          </a:ln>
          <a:effectLst>
            <a:outerShdw blurRad="50800" dist="38100" dir="2700000" algn="tl" rotWithShape="0">
              <a:prstClr val="black">
                <a:alpha val="40000"/>
              </a:prstClr>
            </a:outerShdw>
          </a:effectLst>
        </p:spPr>
        <p:txBody>
          <a:bodyPr anchor="ctr"/>
          <a:lstStyle>
            <a:defPPr>
              <a:defRPr lang="zh-CN"/>
            </a:defPPr>
            <a:lvl1pPr marL="0" algn="l" defTabSz="866775" rtl="0" eaLnBrk="1" latinLnBrk="0" hangingPunct="1">
              <a:defRPr sz="1705" kern="1200">
                <a:solidFill>
                  <a:schemeClr val="tx1"/>
                </a:solidFill>
                <a:latin typeface="+mn-lt"/>
                <a:ea typeface="+mn-ea"/>
                <a:cs typeface="+mn-cs"/>
              </a:defRPr>
            </a:lvl1pPr>
            <a:lvl2pPr marL="433705" algn="l" defTabSz="866775" rtl="0" eaLnBrk="1" latinLnBrk="0" hangingPunct="1">
              <a:defRPr sz="1705" kern="1200">
                <a:solidFill>
                  <a:schemeClr val="tx1"/>
                </a:solidFill>
                <a:latin typeface="+mn-lt"/>
                <a:ea typeface="+mn-ea"/>
                <a:cs typeface="+mn-cs"/>
              </a:defRPr>
            </a:lvl2pPr>
            <a:lvl3pPr marL="866775" algn="l" defTabSz="866775" rtl="0" eaLnBrk="1" latinLnBrk="0" hangingPunct="1">
              <a:defRPr sz="1705" kern="1200">
                <a:solidFill>
                  <a:schemeClr val="tx1"/>
                </a:solidFill>
                <a:latin typeface="+mn-lt"/>
                <a:ea typeface="+mn-ea"/>
                <a:cs typeface="+mn-cs"/>
              </a:defRPr>
            </a:lvl3pPr>
            <a:lvl4pPr marL="1300480" algn="l" defTabSz="866775" rtl="0" eaLnBrk="1" latinLnBrk="0" hangingPunct="1">
              <a:defRPr sz="1705" kern="1200">
                <a:solidFill>
                  <a:schemeClr val="tx1"/>
                </a:solidFill>
                <a:latin typeface="+mn-lt"/>
                <a:ea typeface="+mn-ea"/>
                <a:cs typeface="+mn-cs"/>
              </a:defRPr>
            </a:lvl4pPr>
            <a:lvl5pPr marL="1734185" algn="l" defTabSz="866775" rtl="0" eaLnBrk="1" latinLnBrk="0" hangingPunct="1">
              <a:defRPr sz="1705" kern="1200">
                <a:solidFill>
                  <a:schemeClr val="tx1"/>
                </a:solidFill>
                <a:latin typeface="+mn-lt"/>
                <a:ea typeface="+mn-ea"/>
                <a:cs typeface="+mn-cs"/>
              </a:defRPr>
            </a:lvl5pPr>
            <a:lvl6pPr marL="2167255" algn="l" defTabSz="866775" rtl="0" eaLnBrk="1" latinLnBrk="0" hangingPunct="1">
              <a:defRPr sz="1705" kern="1200">
                <a:solidFill>
                  <a:schemeClr val="tx1"/>
                </a:solidFill>
                <a:latin typeface="+mn-lt"/>
                <a:ea typeface="+mn-ea"/>
                <a:cs typeface="+mn-cs"/>
              </a:defRPr>
            </a:lvl6pPr>
            <a:lvl7pPr marL="2600960" algn="l" defTabSz="866775" rtl="0" eaLnBrk="1" latinLnBrk="0" hangingPunct="1">
              <a:defRPr sz="1705" kern="1200">
                <a:solidFill>
                  <a:schemeClr val="tx1"/>
                </a:solidFill>
                <a:latin typeface="+mn-lt"/>
                <a:ea typeface="+mn-ea"/>
                <a:cs typeface="+mn-cs"/>
              </a:defRPr>
            </a:lvl7pPr>
            <a:lvl8pPr marL="3034665" algn="l" defTabSz="866775" rtl="0" eaLnBrk="1" latinLnBrk="0" hangingPunct="1">
              <a:defRPr sz="1705" kern="1200">
                <a:solidFill>
                  <a:schemeClr val="tx1"/>
                </a:solidFill>
                <a:latin typeface="+mn-lt"/>
                <a:ea typeface="+mn-ea"/>
                <a:cs typeface="+mn-cs"/>
              </a:defRPr>
            </a:lvl8pPr>
            <a:lvl9pPr marL="3468370" algn="l" defTabSz="866775" rtl="0" eaLnBrk="1" latinLnBrk="0" hangingPunct="1">
              <a:defRPr sz="1705" kern="1200">
                <a:solidFill>
                  <a:schemeClr val="tx1"/>
                </a:solidFill>
                <a:latin typeface="+mn-lt"/>
                <a:ea typeface="+mn-ea"/>
                <a:cs typeface="+mn-cs"/>
              </a:defRPr>
            </a:lvl9pPr>
          </a:lstStyle>
          <a:p>
            <a:pPr marL="0" marR="0" lvl="0" indent="0" algn="ctr" defTabSz="866775" rtl="0" eaLnBrk="1" fontAlgn="auto" latinLnBrk="0" hangingPunct="1">
              <a:lnSpc>
                <a:spcPct val="100000"/>
              </a:lnSpc>
              <a:spcBef>
                <a:spcPts val="0"/>
              </a:spcBef>
              <a:spcAft>
                <a:spcPts val="0"/>
              </a:spcAft>
              <a:buClrTx/>
              <a:buSzTx/>
              <a:buFontTx/>
              <a:buNone/>
              <a:defRPr/>
            </a:pPr>
            <a:endParaRPr kumimoji="0" lang="zh-CN" altLang="en-US" sz="2275" b="1" i="0" u="none" strike="noStrike" kern="0" cap="none" spc="0" normalizeH="0" baseline="0" noProof="0" dirty="0">
              <a:ln>
                <a:noFill/>
              </a:ln>
              <a:solidFill>
                <a:srgbClr val="00544A"/>
              </a:solidFill>
              <a:effectLst/>
              <a:uLnTx/>
              <a:uFillTx/>
              <a:latin typeface="Arial" panose="020B0604020202020204"/>
              <a:ea typeface="微软雅黑" panose="020B0503020204020204" charset="-122"/>
              <a:cs typeface="+mn-ea"/>
              <a:sym typeface="+mn-lt"/>
            </a:endParaRPr>
          </a:p>
        </p:txBody>
      </p:sp>
      <p:sp>
        <p:nvSpPr>
          <p:cNvPr id="37" name="L 形 36"/>
          <p:cNvSpPr/>
          <p:nvPr/>
        </p:nvSpPr>
        <p:spPr>
          <a:xfrm rot="16200000">
            <a:off x="9101455" y="4673600"/>
            <a:ext cx="782955" cy="1276985"/>
          </a:xfrm>
          <a:prstGeom prst="corner">
            <a:avLst>
              <a:gd name="adj1" fmla="val 20443"/>
              <a:gd name="adj2" fmla="val 20808"/>
            </a:avLst>
          </a:prstGeom>
          <a:solidFill>
            <a:srgbClr val="F4DEBE"/>
          </a:solidFill>
          <a:ln cap="rnd">
            <a:noFill/>
            <a:round/>
          </a:ln>
          <a:effectLst>
            <a:outerShdw blurRad="50800" dist="38100" dir="2700000" algn="tl" rotWithShape="0">
              <a:prstClr val="black">
                <a:alpha val="40000"/>
              </a:prstClr>
            </a:outerShdw>
          </a:effectLst>
        </p:spPr>
        <p:style>
          <a:lnRef idx="3">
            <a:schemeClr val="lt1"/>
          </a:lnRef>
          <a:fillRef idx="1">
            <a:schemeClr val="accent5"/>
          </a:fillRef>
          <a:effectRef idx="1">
            <a:schemeClr val="accent5"/>
          </a:effectRef>
          <a:fontRef idx="minor">
            <a:schemeClr val="lt1"/>
          </a:fontRef>
        </p:style>
        <p:txBody>
          <a:bodyPr rtlCol="0" anchor="ctr"/>
          <a:lstStyle>
            <a:defPPr>
              <a:defRPr lang="zh-CN">
                <a:solidFill>
                  <a:schemeClr val="lt1"/>
                </a:solidFill>
              </a:defRPr>
            </a:defPPr>
            <a:lvl1pPr marL="0" algn="l" defTabSz="866775" rtl="0" eaLnBrk="1" latinLnBrk="0" hangingPunct="1">
              <a:defRPr sz="1705" kern="1200">
                <a:solidFill>
                  <a:schemeClr val="lt1"/>
                </a:solidFill>
                <a:latin typeface="+mn-lt"/>
                <a:ea typeface="+mn-ea"/>
                <a:cs typeface="+mn-cs"/>
              </a:defRPr>
            </a:lvl1pPr>
            <a:lvl2pPr marL="433705" algn="l" defTabSz="866775" rtl="0" eaLnBrk="1" latinLnBrk="0" hangingPunct="1">
              <a:defRPr sz="1705" kern="1200">
                <a:solidFill>
                  <a:schemeClr val="lt1"/>
                </a:solidFill>
                <a:latin typeface="+mn-lt"/>
                <a:ea typeface="+mn-ea"/>
                <a:cs typeface="+mn-cs"/>
              </a:defRPr>
            </a:lvl2pPr>
            <a:lvl3pPr marL="866775" algn="l" defTabSz="866775" rtl="0" eaLnBrk="1" latinLnBrk="0" hangingPunct="1">
              <a:defRPr sz="1705" kern="1200">
                <a:solidFill>
                  <a:schemeClr val="lt1"/>
                </a:solidFill>
                <a:latin typeface="+mn-lt"/>
                <a:ea typeface="+mn-ea"/>
                <a:cs typeface="+mn-cs"/>
              </a:defRPr>
            </a:lvl3pPr>
            <a:lvl4pPr marL="1300480" algn="l" defTabSz="866775" rtl="0" eaLnBrk="1" latinLnBrk="0" hangingPunct="1">
              <a:defRPr sz="1705" kern="1200">
                <a:solidFill>
                  <a:schemeClr val="lt1"/>
                </a:solidFill>
                <a:latin typeface="+mn-lt"/>
                <a:ea typeface="+mn-ea"/>
                <a:cs typeface="+mn-cs"/>
              </a:defRPr>
            </a:lvl4pPr>
            <a:lvl5pPr marL="1734185" algn="l" defTabSz="866775" rtl="0" eaLnBrk="1" latinLnBrk="0" hangingPunct="1">
              <a:defRPr sz="1705" kern="1200">
                <a:solidFill>
                  <a:schemeClr val="lt1"/>
                </a:solidFill>
                <a:latin typeface="+mn-lt"/>
                <a:ea typeface="+mn-ea"/>
                <a:cs typeface="+mn-cs"/>
              </a:defRPr>
            </a:lvl5pPr>
            <a:lvl6pPr marL="2167255" algn="l" defTabSz="866775" rtl="0" eaLnBrk="1" latinLnBrk="0" hangingPunct="1">
              <a:defRPr sz="1705" kern="1200">
                <a:solidFill>
                  <a:schemeClr val="lt1"/>
                </a:solidFill>
                <a:latin typeface="+mn-lt"/>
                <a:ea typeface="+mn-ea"/>
                <a:cs typeface="+mn-cs"/>
              </a:defRPr>
            </a:lvl6pPr>
            <a:lvl7pPr marL="2600960" algn="l" defTabSz="866775" rtl="0" eaLnBrk="1" latinLnBrk="0" hangingPunct="1">
              <a:defRPr sz="1705" kern="1200">
                <a:solidFill>
                  <a:schemeClr val="lt1"/>
                </a:solidFill>
                <a:latin typeface="+mn-lt"/>
                <a:ea typeface="+mn-ea"/>
                <a:cs typeface="+mn-cs"/>
              </a:defRPr>
            </a:lvl7pPr>
            <a:lvl8pPr marL="3034665" algn="l" defTabSz="866775" rtl="0" eaLnBrk="1" latinLnBrk="0" hangingPunct="1">
              <a:defRPr sz="1705" kern="1200">
                <a:solidFill>
                  <a:schemeClr val="lt1"/>
                </a:solidFill>
                <a:latin typeface="+mn-lt"/>
                <a:ea typeface="+mn-ea"/>
                <a:cs typeface="+mn-cs"/>
              </a:defRPr>
            </a:lvl8pPr>
            <a:lvl9pPr marL="3468370" algn="l" defTabSz="866775" rtl="0" eaLnBrk="1" latinLnBrk="0" hangingPunct="1">
              <a:defRPr sz="1705" kern="1200">
                <a:solidFill>
                  <a:schemeClr val="lt1"/>
                </a:solidFill>
                <a:latin typeface="+mn-lt"/>
                <a:ea typeface="+mn-ea"/>
                <a:cs typeface="+mn-cs"/>
              </a:defRPr>
            </a:lvl9pPr>
          </a:lstStyle>
          <a:p>
            <a:pPr marL="0" marR="0" lvl="0" indent="0" algn="ctr" defTabSz="866775" rtl="0" eaLnBrk="1" fontAlgn="base" latinLnBrk="0" hangingPunct="1">
              <a:lnSpc>
                <a:spcPct val="100000"/>
              </a:lnSpc>
              <a:spcBef>
                <a:spcPct val="0"/>
              </a:spcBef>
              <a:spcAft>
                <a:spcPct val="0"/>
              </a:spcAft>
              <a:buClrTx/>
              <a:buSzTx/>
              <a:buFontTx/>
              <a:buNone/>
              <a:defRPr/>
            </a:pPr>
            <a:endParaRPr kumimoji="0" lang="zh-CN" altLang="en-US" sz="1705" b="0" i="0" u="none" strike="noStrike" kern="1200" cap="none" spc="0" normalizeH="0" baseline="0" noProof="0">
              <a:ln>
                <a:noFill/>
              </a:ln>
              <a:gradFill>
                <a:gsLst>
                  <a:gs pos="50000">
                    <a:srgbClr val="F4DEBE"/>
                  </a:gs>
                  <a:gs pos="0">
                    <a:srgbClr val="D9A96A"/>
                  </a:gs>
                  <a:gs pos="100000">
                    <a:srgbClr val="F5E3C9"/>
                  </a:gs>
                </a:gsLst>
                <a:lin ang="5400000" scaled="1"/>
              </a:gradFill>
              <a:effectLst/>
              <a:uLnTx/>
              <a:uFillTx/>
              <a:latin typeface="微软雅黑 Light" panose="020B0502040204020203" pitchFamily="34" charset="-122"/>
              <a:ea typeface="微软雅黑 Light" panose="020B0502040204020203" pitchFamily="34" charset="-122"/>
              <a:cs typeface="+mn-ea"/>
              <a:sym typeface="+mn-lt"/>
            </a:endParaRPr>
          </a:p>
        </p:txBody>
      </p:sp>
      <p:grpSp>
        <p:nvGrpSpPr>
          <p:cNvPr id="10" name="组合 9"/>
          <p:cNvGrpSpPr/>
          <p:nvPr/>
        </p:nvGrpSpPr>
        <p:grpSpPr>
          <a:xfrm>
            <a:off x="3109594" y="1845945"/>
            <a:ext cx="6706870" cy="3627120"/>
            <a:chOff x="5036" y="2907"/>
            <a:chExt cx="9442" cy="5712"/>
          </a:xfrm>
        </p:grpSpPr>
        <p:cxnSp>
          <p:nvCxnSpPr>
            <p:cNvPr id="29" name="直接连接符 28"/>
            <p:cNvCxnSpPr/>
            <p:nvPr/>
          </p:nvCxnSpPr>
          <p:spPr>
            <a:xfrm>
              <a:off x="8165" y="3748"/>
              <a:ext cx="3184" cy="0"/>
            </a:xfrm>
            <a:prstGeom prst="line">
              <a:avLst/>
            </a:prstGeom>
            <a:ln>
              <a:solidFill>
                <a:srgbClr val="F4DEBE"/>
              </a:solidFill>
            </a:ln>
            <a:effectLst>
              <a:outerShdw blurRad="50800" dist="38100" dir="2700000" algn="tl" rotWithShape="0">
                <a:prstClr val="black">
                  <a:alpha val="40000"/>
                </a:prstClr>
              </a:outerShdw>
            </a:effectLst>
          </p:spPr>
          <p:style>
            <a:lnRef idx="1">
              <a:schemeClr val="accent6"/>
            </a:lnRef>
            <a:fillRef idx="0">
              <a:schemeClr val="accent6"/>
            </a:fillRef>
            <a:effectRef idx="0">
              <a:schemeClr val="accent6"/>
            </a:effectRef>
            <a:fontRef idx="minor">
              <a:schemeClr val="tx1"/>
            </a:fontRef>
          </p:style>
        </p:cxnSp>
        <p:grpSp>
          <p:nvGrpSpPr>
            <p:cNvPr id="52" name="组合 51"/>
            <p:cNvGrpSpPr/>
            <p:nvPr/>
          </p:nvGrpSpPr>
          <p:grpSpPr>
            <a:xfrm rot="0">
              <a:off x="5036" y="2907"/>
              <a:ext cx="9442" cy="5712"/>
              <a:chOff x="1589341" y="543016"/>
              <a:chExt cx="4887783" cy="3627120"/>
            </a:xfrm>
          </p:grpSpPr>
          <p:sp>
            <p:nvSpPr>
              <p:cNvPr id="53" name="矩形 52"/>
              <p:cNvSpPr/>
              <p:nvPr/>
            </p:nvSpPr>
            <p:spPr>
              <a:xfrm>
                <a:off x="2912258" y="543016"/>
                <a:ext cx="2241974" cy="534035"/>
              </a:xfrm>
              <a:prstGeom prst="rect">
                <a:avLst/>
              </a:prstGeom>
            </p:spPr>
            <p:txBody>
              <a:bodyPr wrap="square">
                <a:spAutoFit/>
                <a:scene3d>
                  <a:camera prst="orthographicFront"/>
                  <a:lightRig rig="threePt" dir="t"/>
                </a:scene3d>
                <a:sp3d contourW="12700"/>
              </a:bodyPr>
              <a:lstStyle/>
              <a:p>
                <a:pPr marL="0" marR="0" lvl="0" indent="0" algn="ctr" defTabSz="457200" rtl="0" eaLnBrk="1" fontAlgn="auto" latinLnBrk="0" hangingPunct="1">
                  <a:lnSpc>
                    <a:spcPct val="120000"/>
                  </a:lnSpc>
                  <a:spcBef>
                    <a:spcPts val="0"/>
                  </a:spcBef>
                  <a:spcAft>
                    <a:spcPts val="0"/>
                  </a:spcAft>
                  <a:buClrTx/>
                  <a:buSzTx/>
                  <a:buFontTx/>
                  <a:buNone/>
                  <a:defRPr/>
                </a:pPr>
                <a:r>
                  <a:rPr kumimoji="0" lang="zh-CN" altLang="en-US" sz="24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rPr>
                  <a:t>动机</a:t>
                </a:r>
                <a:endParaRPr kumimoji="0" lang="zh-CN" altLang="en-US" sz="24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endParaRPr>
              </a:p>
            </p:txBody>
          </p:sp>
          <p:sp>
            <p:nvSpPr>
              <p:cNvPr id="54" name="文本框 53"/>
              <p:cNvSpPr txBox="1"/>
              <p:nvPr/>
            </p:nvSpPr>
            <p:spPr>
              <a:xfrm>
                <a:off x="1589341" y="1170396"/>
                <a:ext cx="4887783" cy="2999740"/>
              </a:xfrm>
              <a:prstGeom prst="rect">
                <a:avLst/>
              </a:prstGeom>
              <a:noFill/>
            </p:spPr>
            <p:txBody>
              <a:bodyPr wrap="square" rtlCol="0">
                <a:spAutoFit/>
                <a:scene3d>
                  <a:camera prst="orthographicFront"/>
                  <a:lightRig rig="threePt" dir="t"/>
                </a:scene3d>
                <a:sp3d contourW="12700"/>
              </a:bodyPr>
              <a:lstStyle/>
              <a:p>
                <a:pPr lvl="0" defTabSz="457200">
                  <a:lnSpc>
                    <a:spcPct val="150000"/>
                  </a:lnSpc>
                  <a:defRPr/>
                </a:pPr>
                <a:r>
                  <a:rPr lang="zh-CN" altLang="en-US"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rPr>
                  <a:t>NAT系统借助多种机制，包括区块链激励和传统激励手段的方式，旨在扩大整个系统的应用范围，并且完成内生增长，从机制设计上加速幸福产业的发展速度。</a:t>
                </a:r>
                <a:endParaRPr lang="zh-CN" altLang="en-US"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endParaRPr>
              </a:p>
              <a:p>
                <a:pPr lvl="0" defTabSz="457200">
                  <a:lnSpc>
                    <a:spcPct val="150000"/>
                  </a:lnSpc>
                  <a:defRPr/>
                </a:pPr>
                <a:endParaRPr lang="zh-CN" altLang="en-US"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endParaRPr>
              </a:p>
              <a:p>
                <a:pPr lvl="0" defTabSz="457200">
                  <a:lnSpc>
                    <a:spcPct val="150000"/>
                  </a:lnSpc>
                  <a:defRPr/>
                </a:pPr>
                <a:r>
                  <a:rPr lang="zh-CN" altLang="en-US"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rPr>
                  <a:t>NAT系统希望能够通过激励完成系统的不依赖外力推动实现持续增长。因此，按照适当速度进行总量通缩是NAT内生增长的长期策略。同时执行多重通缩策略。NAT的通缩机制来自多个方面。</a:t>
                </a:r>
                <a:endParaRPr lang="zh-CN" altLang="en-US"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endParaRPr>
              </a:p>
            </p:txBody>
          </p:sp>
        </p:grpSp>
      </p:gr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32" fill="hold" nodeType="clickEffect">
                                  <p:stCondLst>
                                    <p:cond delay="0"/>
                                  </p:stCondLst>
                                  <p:childTnLst>
                                    <p:set>
                                      <p:cBhvr>
                                        <p:cTn id="6" dur="1000" fill="hold">
                                          <p:stCondLst>
                                            <p:cond delay="0"/>
                                          </p:stCondLst>
                                        </p:cTn>
                                        <p:tgtEl>
                                          <p:spTgt spid="10"/>
                                        </p:tgtEl>
                                        <p:attrNameLst>
                                          <p:attrName>style.visibility</p:attrName>
                                        </p:attrNameLst>
                                      </p:cBhvr>
                                      <p:to>
                                        <p:strVal val="visible"/>
                                      </p:to>
                                    </p:set>
                                    <p:animEffect transition="in" filter="box(out)">
                                      <p:cBhvr>
                                        <p:cTn id="7" dur="1000"/>
                                        <p:tgtEl>
                                          <p:spTgt spid="10"/>
                                        </p:tgtEl>
                                      </p:cBhvr>
                                    </p:animEffect>
                                  </p:childTnLst>
                                </p:cTn>
                              </p:par>
                            </p:childTnLst>
                          </p:cTn>
                        </p:par>
                        <p:par>
                          <p:cTn id="8" fill="hold">
                            <p:stCondLst>
                              <p:cond delay="1000"/>
                            </p:stCondLst>
                            <p:childTnLst>
                              <p:par>
                                <p:cTn id="9" presetID="4" presetClass="entr" presetSubtype="16" fill="hold" grpId="0" nodeType="afterEffect">
                                  <p:stCondLst>
                                    <p:cond delay="0"/>
                                  </p:stCondLst>
                                  <p:childTnLst>
                                    <p:set>
                                      <p:cBhvr>
                                        <p:cTn id="10" dur="1" fill="hold">
                                          <p:stCondLst>
                                            <p:cond delay="0"/>
                                          </p:stCondLst>
                                        </p:cTn>
                                        <p:tgtEl>
                                          <p:spTgt spid="28"/>
                                        </p:tgtEl>
                                        <p:attrNameLst>
                                          <p:attrName>style.visibility</p:attrName>
                                        </p:attrNameLst>
                                      </p:cBhvr>
                                      <p:to>
                                        <p:strVal val="visible"/>
                                      </p:to>
                                    </p:set>
                                    <p:animEffect transition="in" filter="box(in)">
                                      <p:cBhvr>
                                        <p:cTn id="11" dur="2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文本框 48"/>
          <p:cNvSpPr txBox="1">
            <a:spLocks noChangeArrowheads="1"/>
          </p:cNvSpPr>
          <p:nvPr/>
        </p:nvSpPr>
        <p:spPr bwMode="auto">
          <a:xfrm>
            <a:off x="4711883" y="338668"/>
            <a:ext cx="2768235"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Lao UI" panose="020B0502040204020203" pitchFamily="34" charset="0"/>
                <a:ea typeface="微软雅黑" panose="020B0503020204020204" charset="-122"/>
              </a:defRPr>
            </a:lvl1pPr>
            <a:lvl2pPr marL="742950" indent="-285750">
              <a:defRPr sz="1300">
                <a:solidFill>
                  <a:schemeClr val="tx1"/>
                </a:solidFill>
                <a:latin typeface="Lao UI" panose="020B0502040204020203" pitchFamily="34" charset="0"/>
                <a:ea typeface="微软雅黑" panose="020B0503020204020204" charset="-122"/>
              </a:defRPr>
            </a:lvl2pPr>
            <a:lvl3pPr marL="1143000" indent="-228600">
              <a:defRPr sz="1300">
                <a:solidFill>
                  <a:schemeClr val="tx1"/>
                </a:solidFill>
                <a:latin typeface="Lao UI" panose="020B0502040204020203" pitchFamily="34" charset="0"/>
                <a:ea typeface="微软雅黑" panose="020B0503020204020204" charset="-122"/>
              </a:defRPr>
            </a:lvl3pPr>
            <a:lvl4pPr marL="1600200" indent="-228600">
              <a:defRPr sz="1300">
                <a:solidFill>
                  <a:schemeClr val="tx1"/>
                </a:solidFill>
                <a:latin typeface="Lao UI" panose="020B0502040204020203" pitchFamily="34" charset="0"/>
                <a:ea typeface="微软雅黑" panose="020B0503020204020204" charset="-122"/>
              </a:defRPr>
            </a:lvl4pPr>
            <a:lvl5pPr marL="2057400" indent="-228600">
              <a:defRPr sz="1300">
                <a:solidFill>
                  <a:schemeClr val="tx1"/>
                </a:solidFill>
                <a:latin typeface="Lao UI" panose="020B0502040204020203" pitchFamily="34" charset="0"/>
                <a:ea typeface="微软雅黑" panose="020B0503020204020204" charset="-122"/>
              </a:defRPr>
            </a:lvl5pPr>
            <a:lvl6pPr marL="25146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6pPr>
            <a:lvl7pPr marL="29718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7pPr>
            <a:lvl8pPr marL="34290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8pPr>
            <a:lvl9pPr marL="38862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9pPr>
          </a:lstStyle>
          <a:p>
            <a:pPr algn="ctr">
              <a:defRPr/>
            </a:pPr>
            <a:r>
              <a:rPr lang="en-US" altLang="zh-CN" sz="3200" b="1"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sym typeface="+mn-ea"/>
              </a:rPr>
              <a:t>NAT</a:t>
            </a:r>
            <a:r>
              <a:rPr lang="zh-CN" altLang="en-US" sz="3200" b="1"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sym typeface="+mn-ea"/>
              </a:rPr>
              <a:t>的机制</a:t>
            </a:r>
            <a:endParaRPr lang="zh-CN" altLang="en-US" sz="3200" dirty="0">
              <a:gradFill>
                <a:gsLst>
                  <a:gs pos="47700">
                    <a:srgbClr val="F4DEBE"/>
                  </a:gs>
                  <a:gs pos="0">
                    <a:srgbClr val="D9A96A"/>
                  </a:gs>
                  <a:gs pos="100000">
                    <a:srgbClr val="F5E3C9"/>
                  </a:gs>
                </a:gsLst>
                <a:lin ang="5400000" scaled="0"/>
              </a:gradFill>
              <a:latin typeface="微软雅黑 Light" panose="020B0502040204020203" pitchFamily="34" charset="-122"/>
              <a:ea typeface="微软雅黑 Light" panose="020B0502040204020203" pitchFamily="34" charset="-122"/>
            </a:endParaRPr>
          </a:p>
        </p:txBody>
      </p:sp>
      <p:cxnSp>
        <p:nvCxnSpPr>
          <p:cNvPr id="94" name="直接连接符 93"/>
          <p:cNvCxnSpPr/>
          <p:nvPr/>
        </p:nvCxnSpPr>
        <p:spPr>
          <a:xfrm>
            <a:off x="7487543"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3263074"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4490298" y="1403902"/>
            <a:ext cx="3233620" cy="3720947"/>
            <a:chOff x="4481408" y="1885232"/>
            <a:chExt cx="3233620" cy="3720947"/>
          </a:xfrm>
        </p:grpSpPr>
        <p:sp>
          <p:nvSpPr>
            <p:cNvPr id="6" name="Freeform 28"/>
            <p:cNvSpPr/>
            <p:nvPr/>
          </p:nvSpPr>
          <p:spPr bwMode="auto">
            <a:xfrm>
              <a:off x="6083034" y="2818593"/>
              <a:ext cx="1617706" cy="1868514"/>
            </a:xfrm>
            <a:custGeom>
              <a:avLst/>
              <a:gdLst>
                <a:gd name="T0" fmla="*/ 279 w 279"/>
                <a:gd name="T1" fmla="*/ 322 h 322"/>
                <a:gd name="T2" fmla="*/ 247 w 279"/>
                <a:gd name="T3" fmla="*/ 163 h 322"/>
                <a:gd name="T4" fmla="*/ 279 w 279"/>
                <a:gd name="T5" fmla="*/ 0 h 322"/>
                <a:gd name="T6" fmla="*/ 0 w 279"/>
                <a:gd name="T7" fmla="*/ 161 h 322"/>
                <a:gd name="T8" fmla="*/ 279 w 279"/>
                <a:gd name="T9" fmla="*/ 322 h 322"/>
              </a:gdLst>
              <a:ahLst/>
              <a:cxnLst>
                <a:cxn ang="0">
                  <a:pos x="T0" y="T1"/>
                </a:cxn>
                <a:cxn ang="0">
                  <a:pos x="T2" y="T3"/>
                </a:cxn>
                <a:cxn ang="0">
                  <a:pos x="T4" y="T5"/>
                </a:cxn>
                <a:cxn ang="0">
                  <a:pos x="T6" y="T7"/>
                </a:cxn>
                <a:cxn ang="0">
                  <a:pos x="T8" y="T9"/>
                </a:cxn>
              </a:cxnLst>
              <a:rect l="0" t="0" r="r" b="b"/>
              <a:pathLst>
                <a:path w="279" h="322">
                  <a:moveTo>
                    <a:pt x="279" y="322"/>
                  </a:moveTo>
                  <a:cubicBezTo>
                    <a:pt x="279" y="322"/>
                    <a:pt x="247" y="253"/>
                    <a:pt x="247" y="163"/>
                  </a:cubicBezTo>
                  <a:cubicBezTo>
                    <a:pt x="247" y="73"/>
                    <a:pt x="279" y="0"/>
                    <a:pt x="279" y="0"/>
                  </a:cubicBezTo>
                  <a:cubicBezTo>
                    <a:pt x="0" y="161"/>
                    <a:pt x="0" y="161"/>
                    <a:pt x="0" y="161"/>
                  </a:cubicBezTo>
                  <a:lnTo>
                    <a:pt x="279" y="322"/>
                  </a:lnTo>
                  <a:close/>
                </a:path>
              </a:pathLst>
            </a:custGeom>
            <a:gradFill>
              <a:gsLst>
                <a:gs pos="50000">
                  <a:srgbClr val="F4DEBE"/>
                </a:gs>
                <a:gs pos="0">
                  <a:srgbClr val="D9A96A"/>
                </a:gs>
                <a:gs pos="100000">
                  <a:srgbClr val="F5E3C9"/>
                </a:gs>
              </a:gsLst>
              <a:lin ang="5400000" scaled="1"/>
            </a:gradFill>
            <a:ln w="19050" cap="flat">
              <a:noFill/>
              <a:prstDash val="solid"/>
              <a:miter lim="800000"/>
            </a:ln>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Light" panose="020B0502040204020203" pitchFamily="34" charset="-122"/>
                <a:ea typeface="微软雅黑 Light" panose="020B0502040204020203" pitchFamily="34" charset="-122"/>
              </a:endParaRPr>
            </a:p>
          </p:txBody>
        </p:sp>
        <p:sp>
          <p:nvSpPr>
            <p:cNvPr id="7" name="Freeform 31"/>
            <p:cNvSpPr/>
            <p:nvPr/>
          </p:nvSpPr>
          <p:spPr bwMode="auto">
            <a:xfrm>
              <a:off x="6097322" y="3739457"/>
              <a:ext cx="1617706" cy="1866722"/>
            </a:xfrm>
            <a:custGeom>
              <a:avLst/>
              <a:gdLst>
                <a:gd name="T0" fmla="*/ 0 w 279"/>
                <a:gd name="T1" fmla="*/ 322 h 322"/>
                <a:gd name="T2" fmla="*/ 122 w 279"/>
                <a:gd name="T3" fmla="*/ 214 h 322"/>
                <a:gd name="T4" fmla="*/ 279 w 279"/>
                <a:gd name="T5" fmla="*/ 161 h 322"/>
                <a:gd name="T6" fmla="*/ 0 w 279"/>
                <a:gd name="T7" fmla="*/ 0 h 322"/>
                <a:gd name="T8" fmla="*/ 0 w 279"/>
                <a:gd name="T9" fmla="*/ 322 h 322"/>
              </a:gdLst>
              <a:ahLst/>
              <a:cxnLst>
                <a:cxn ang="0">
                  <a:pos x="T0" y="T1"/>
                </a:cxn>
                <a:cxn ang="0">
                  <a:pos x="T2" y="T3"/>
                </a:cxn>
                <a:cxn ang="0">
                  <a:pos x="T4" y="T5"/>
                </a:cxn>
                <a:cxn ang="0">
                  <a:pos x="T6" y="T7"/>
                </a:cxn>
                <a:cxn ang="0">
                  <a:pos x="T8" y="T9"/>
                </a:cxn>
              </a:cxnLst>
              <a:rect l="0" t="0" r="r" b="b"/>
              <a:pathLst>
                <a:path w="279" h="322">
                  <a:moveTo>
                    <a:pt x="0" y="322"/>
                  </a:moveTo>
                  <a:cubicBezTo>
                    <a:pt x="0" y="322"/>
                    <a:pt x="44" y="259"/>
                    <a:pt x="122" y="214"/>
                  </a:cubicBezTo>
                  <a:cubicBezTo>
                    <a:pt x="200" y="169"/>
                    <a:pt x="279" y="161"/>
                    <a:pt x="279" y="161"/>
                  </a:cubicBezTo>
                  <a:cubicBezTo>
                    <a:pt x="0" y="0"/>
                    <a:pt x="0" y="0"/>
                    <a:pt x="0" y="0"/>
                  </a:cubicBezTo>
                  <a:lnTo>
                    <a:pt x="0" y="322"/>
                  </a:lnTo>
                  <a:close/>
                </a:path>
              </a:pathLst>
            </a:custGeom>
            <a:gradFill>
              <a:gsLst>
                <a:gs pos="50000">
                  <a:srgbClr val="F4DEBE"/>
                </a:gs>
                <a:gs pos="0">
                  <a:srgbClr val="D9A96A"/>
                </a:gs>
                <a:gs pos="100000">
                  <a:srgbClr val="F5E3C9"/>
                </a:gs>
              </a:gsLst>
              <a:lin ang="5400000" scaled="1"/>
            </a:gradFill>
            <a:ln w="19050" cap="flat">
              <a:noFill/>
              <a:prstDash val="solid"/>
              <a:miter lim="800000"/>
            </a:ln>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gradFill>
                  <a:gsLst>
                    <a:gs pos="50000">
                      <a:srgbClr val="F4DEBE"/>
                    </a:gs>
                    <a:gs pos="0">
                      <a:srgbClr val="D9A96A"/>
                    </a:gs>
                    <a:gs pos="100000">
                      <a:srgbClr val="F5E3C9"/>
                    </a:gs>
                  </a:gsLst>
                  <a:lin ang="5400000" scaled="1"/>
                </a:gradFill>
                <a:effectLst/>
                <a:uLnTx/>
                <a:uFillTx/>
                <a:latin typeface="微软雅黑 Light" panose="020B0502040204020203" pitchFamily="34" charset="-122"/>
                <a:ea typeface="微软雅黑 Light" panose="020B0502040204020203" pitchFamily="34" charset="-122"/>
              </a:endParaRPr>
            </a:p>
          </p:txBody>
        </p:sp>
        <p:sp>
          <p:nvSpPr>
            <p:cNvPr id="8" name="Freeform 27"/>
            <p:cNvSpPr/>
            <p:nvPr/>
          </p:nvSpPr>
          <p:spPr bwMode="auto">
            <a:xfrm>
              <a:off x="4481408" y="2818593"/>
              <a:ext cx="1615915" cy="1868514"/>
            </a:xfrm>
            <a:custGeom>
              <a:avLst/>
              <a:gdLst>
                <a:gd name="T0" fmla="*/ 0 w 279"/>
                <a:gd name="T1" fmla="*/ 0 h 322"/>
                <a:gd name="T2" fmla="*/ 33 w 279"/>
                <a:gd name="T3" fmla="*/ 159 h 322"/>
                <a:gd name="T4" fmla="*/ 0 w 279"/>
                <a:gd name="T5" fmla="*/ 322 h 322"/>
                <a:gd name="T6" fmla="*/ 279 w 279"/>
                <a:gd name="T7" fmla="*/ 161 h 322"/>
                <a:gd name="T8" fmla="*/ 0 w 279"/>
                <a:gd name="T9" fmla="*/ 0 h 322"/>
              </a:gdLst>
              <a:ahLst/>
              <a:cxnLst>
                <a:cxn ang="0">
                  <a:pos x="T0" y="T1"/>
                </a:cxn>
                <a:cxn ang="0">
                  <a:pos x="T2" y="T3"/>
                </a:cxn>
                <a:cxn ang="0">
                  <a:pos x="T4" y="T5"/>
                </a:cxn>
                <a:cxn ang="0">
                  <a:pos x="T6" y="T7"/>
                </a:cxn>
                <a:cxn ang="0">
                  <a:pos x="T8" y="T9"/>
                </a:cxn>
              </a:cxnLst>
              <a:rect l="0" t="0" r="r" b="b"/>
              <a:pathLst>
                <a:path w="279" h="322">
                  <a:moveTo>
                    <a:pt x="0" y="0"/>
                  </a:moveTo>
                  <a:cubicBezTo>
                    <a:pt x="0" y="0"/>
                    <a:pt x="33" y="69"/>
                    <a:pt x="33" y="159"/>
                  </a:cubicBezTo>
                  <a:cubicBezTo>
                    <a:pt x="33" y="249"/>
                    <a:pt x="0" y="322"/>
                    <a:pt x="0" y="322"/>
                  </a:cubicBezTo>
                  <a:cubicBezTo>
                    <a:pt x="279" y="161"/>
                    <a:pt x="279" y="161"/>
                    <a:pt x="279" y="161"/>
                  </a:cubicBezTo>
                  <a:lnTo>
                    <a:pt x="0" y="0"/>
                  </a:lnTo>
                  <a:close/>
                </a:path>
              </a:pathLst>
            </a:custGeom>
            <a:gradFill>
              <a:gsLst>
                <a:gs pos="50000">
                  <a:srgbClr val="F4DEBE"/>
                </a:gs>
                <a:gs pos="0">
                  <a:srgbClr val="D9A96A"/>
                </a:gs>
                <a:gs pos="100000">
                  <a:srgbClr val="F5E3C9"/>
                </a:gs>
              </a:gsLst>
              <a:lin ang="5400000" scaled="1"/>
            </a:gradFill>
            <a:ln w="19050" cap="flat">
              <a:noFill/>
              <a:prstDash val="solid"/>
              <a:miter lim="800000"/>
            </a:ln>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Light" panose="020B0502040204020203" pitchFamily="34" charset="-122"/>
                <a:ea typeface="微软雅黑 Light" panose="020B0502040204020203" pitchFamily="34" charset="-122"/>
              </a:endParaRPr>
            </a:p>
          </p:txBody>
        </p:sp>
        <p:sp>
          <p:nvSpPr>
            <p:cNvPr id="9" name="Freeform 29"/>
            <p:cNvSpPr/>
            <p:nvPr/>
          </p:nvSpPr>
          <p:spPr bwMode="auto">
            <a:xfrm>
              <a:off x="4481408" y="3739457"/>
              <a:ext cx="1615915" cy="1866722"/>
            </a:xfrm>
            <a:custGeom>
              <a:avLst/>
              <a:gdLst>
                <a:gd name="T0" fmla="*/ 0 w 279"/>
                <a:gd name="T1" fmla="*/ 161 h 322"/>
                <a:gd name="T2" fmla="*/ 154 w 279"/>
                <a:gd name="T3" fmla="*/ 212 h 322"/>
                <a:gd name="T4" fmla="*/ 279 w 279"/>
                <a:gd name="T5" fmla="*/ 322 h 322"/>
                <a:gd name="T6" fmla="*/ 279 w 279"/>
                <a:gd name="T7" fmla="*/ 0 h 322"/>
                <a:gd name="T8" fmla="*/ 0 w 279"/>
                <a:gd name="T9" fmla="*/ 161 h 322"/>
              </a:gdLst>
              <a:ahLst/>
              <a:cxnLst>
                <a:cxn ang="0">
                  <a:pos x="T0" y="T1"/>
                </a:cxn>
                <a:cxn ang="0">
                  <a:pos x="T2" y="T3"/>
                </a:cxn>
                <a:cxn ang="0">
                  <a:pos x="T4" y="T5"/>
                </a:cxn>
                <a:cxn ang="0">
                  <a:pos x="T6" y="T7"/>
                </a:cxn>
                <a:cxn ang="0">
                  <a:pos x="T8" y="T9"/>
                </a:cxn>
              </a:cxnLst>
              <a:rect l="0" t="0" r="r" b="b"/>
              <a:pathLst>
                <a:path w="279" h="322">
                  <a:moveTo>
                    <a:pt x="0" y="161"/>
                  </a:moveTo>
                  <a:cubicBezTo>
                    <a:pt x="0" y="161"/>
                    <a:pt x="76" y="167"/>
                    <a:pt x="154" y="212"/>
                  </a:cubicBezTo>
                  <a:cubicBezTo>
                    <a:pt x="232" y="257"/>
                    <a:pt x="279" y="322"/>
                    <a:pt x="279" y="322"/>
                  </a:cubicBezTo>
                  <a:cubicBezTo>
                    <a:pt x="279" y="0"/>
                    <a:pt x="279" y="0"/>
                    <a:pt x="279" y="0"/>
                  </a:cubicBezTo>
                  <a:lnTo>
                    <a:pt x="0" y="161"/>
                  </a:lnTo>
                  <a:close/>
                </a:path>
              </a:pathLst>
            </a:custGeom>
            <a:gradFill>
              <a:gsLst>
                <a:gs pos="50000">
                  <a:srgbClr val="F4DEBE"/>
                </a:gs>
                <a:gs pos="0">
                  <a:srgbClr val="D9A96A"/>
                </a:gs>
                <a:gs pos="100000">
                  <a:srgbClr val="F5E3C9"/>
                </a:gs>
              </a:gsLst>
              <a:lin ang="5400000" scaled="1"/>
            </a:gradFill>
            <a:ln w="19050" cap="flat">
              <a:noFill/>
              <a:prstDash val="solid"/>
              <a:miter lim="800000"/>
            </a:ln>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gradFill>
                  <a:gsLst>
                    <a:gs pos="50000">
                      <a:srgbClr val="F4DEBE"/>
                    </a:gs>
                    <a:gs pos="0">
                      <a:srgbClr val="D9A96A"/>
                    </a:gs>
                    <a:gs pos="100000">
                      <a:srgbClr val="F5E3C9"/>
                    </a:gs>
                  </a:gsLst>
                  <a:lin ang="5400000" scaled="1"/>
                </a:gradFill>
                <a:effectLst/>
                <a:uLnTx/>
                <a:uFillTx/>
                <a:latin typeface="微软雅黑 Light" panose="020B0502040204020203" pitchFamily="34" charset="-122"/>
                <a:ea typeface="微软雅黑 Light" panose="020B0502040204020203" pitchFamily="34" charset="-122"/>
              </a:endParaRPr>
            </a:p>
          </p:txBody>
        </p:sp>
        <p:sp>
          <p:nvSpPr>
            <p:cNvPr id="10" name="Freeform 30"/>
            <p:cNvSpPr/>
            <p:nvPr/>
          </p:nvSpPr>
          <p:spPr bwMode="auto">
            <a:xfrm>
              <a:off x="6097322" y="1885232"/>
              <a:ext cx="1617706" cy="1868514"/>
            </a:xfrm>
            <a:custGeom>
              <a:avLst/>
              <a:gdLst>
                <a:gd name="T0" fmla="*/ 279 w 279"/>
                <a:gd name="T1" fmla="*/ 161 h 322"/>
                <a:gd name="T2" fmla="*/ 125 w 279"/>
                <a:gd name="T3" fmla="*/ 109 h 322"/>
                <a:gd name="T4" fmla="*/ 0 w 279"/>
                <a:gd name="T5" fmla="*/ 0 h 322"/>
                <a:gd name="T6" fmla="*/ 0 w 279"/>
                <a:gd name="T7" fmla="*/ 322 h 322"/>
                <a:gd name="T8" fmla="*/ 279 w 279"/>
                <a:gd name="T9" fmla="*/ 161 h 322"/>
              </a:gdLst>
              <a:ahLst/>
              <a:cxnLst>
                <a:cxn ang="0">
                  <a:pos x="T0" y="T1"/>
                </a:cxn>
                <a:cxn ang="0">
                  <a:pos x="T2" y="T3"/>
                </a:cxn>
                <a:cxn ang="0">
                  <a:pos x="T4" y="T5"/>
                </a:cxn>
                <a:cxn ang="0">
                  <a:pos x="T6" y="T7"/>
                </a:cxn>
                <a:cxn ang="0">
                  <a:pos x="T8" y="T9"/>
                </a:cxn>
              </a:cxnLst>
              <a:rect l="0" t="0" r="r" b="b"/>
              <a:pathLst>
                <a:path w="279" h="322">
                  <a:moveTo>
                    <a:pt x="279" y="161"/>
                  </a:moveTo>
                  <a:cubicBezTo>
                    <a:pt x="279" y="161"/>
                    <a:pt x="203" y="154"/>
                    <a:pt x="125" y="109"/>
                  </a:cubicBezTo>
                  <a:cubicBezTo>
                    <a:pt x="47" y="64"/>
                    <a:pt x="0" y="0"/>
                    <a:pt x="0" y="0"/>
                  </a:cubicBezTo>
                  <a:cubicBezTo>
                    <a:pt x="0" y="322"/>
                    <a:pt x="0" y="322"/>
                    <a:pt x="0" y="322"/>
                  </a:cubicBezTo>
                  <a:lnTo>
                    <a:pt x="279" y="161"/>
                  </a:lnTo>
                  <a:close/>
                </a:path>
              </a:pathLst>
            </a:custGeom>
            <a:gradFill>
              <a:gsLst>
                <a:gs pos="50000">
                  <a:srgbClr val="F4DEBE"/>
                </a:gs>
                <a:gs pos="0">
                  <a:srgbClr val="D9A96A"/>
                </a:gs>
                <a:gs pos="100000">
                  <a:srgbClr val="F5E3C9"/>
                </a:gs>
              </a:gsLst>
              <a:lin ang="5400000" scaled="1"/>
            </a:gradFill>
            <a:ln w="19050" cap="flat">
              <a:noFill/>
              <a:prstDash val="solid"/>
              <a:miter lim="800000"/>
            </a:ln>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Light" panose="020B0502040204020203" pitchFamily="34" charset="-122"/>
                <a:ea typeface="微软雅黑 Light" panose="020B0502040204020203" pitchFamily="34" charset="-122"/>
              </a:endParaRPr>
            </a:p>
          </p:txBody>
        </p:sp>
        <p:sp>
          <p:nvSpPr>
            <p:cNvPr id="11" name="Freeform 32"/>
            <p:cNvSpPr/>
            <p:nvPr/>
          </p:nvSpPr>
          <p:spPr bwMode="auto">
            <a:xfrm>
              <a:off x="4481408" y="1899520"/>
              <a:ext cx="1615915" cy="1868514"/>
            </a:xfrm>
            <a:custGeom>
              <a:avLst/>
              <a:gdLst>
                <a:gd name="T0" fmla="*/ 279 w 279"/>
                <a:gd name="T1" fmla="*/ 0 h 322"/>
                <a:gd name="T2" fmla="*/ 157 w 279"/>
                <a:gd name="T3" fmla="*/ 107 h 322"/>
                <a:gd name="T4" fmla="*/ 0 w 279"/>
                <a:gd name="T5" fmla="*/ 161 h 322"/>
                <a:gd name="T6" fmla="*/ 279 w 279"/>
                <a:gd name="T7" fmla="*/ 322 h 322"/>
                <a:gd name="T8" fmla="*/ 279 w 279"/>
                <a:gd name="T9" fmla="*/ 0 h 322"/>
              </a:gdLst>
              <a:ahLst/>
              <a:cxnLst>
                <a:cxn ang="0">
                  <a:pos x="T0" y="T1"/>
                </a:cxn>
                <a:cxn ang="0">
                  <a:pos x="T2" y="T3"/>
                </a:cxn>
                <a:cxn ang="0">
                  <a:pos x="T4" y="T5"/>
                </a:cxn>
                <a:cxn ang="0">
                  <a:pos x="T6" y="T7"/>
                </a:cxn>
                <a:cxn ang="0">
                  <a:pos x="T8" y="T9"/>
                </a:cxn>
              </a:cxnLst>
              <a:rect l="0" t="0" r="r" b="b"/>
              <a:pathLst>
                <a:path w="279" h="322">
                  <a:moveTo>
                    <a:pt x="279" y="0"/>
                  </a:moveTo>
                  <a:cubicBezTo>
                    <a:pt x="279" y="0"/>
                    <a:pt x="235" y="62"/>
                    <a:pt x="157" y="107"/>
                  </a:cubicBezTo>
                  <a:cubicBezTo>
                    <a:pt x="79" y="152"/>
                    <a:pt x="0" y="161"/>
                    <a:pt x="0" y="161"/>
                  </a:cubicBezTo>
                  <a:cubicBezTo>
                    <a:pt x="279" y="322"/>
                    <a:pt x="279" y="322"/>
                    <a:pt x="279" y="322"/>
                  </a:cubicBezTo>
                  <a:lnTo>
                    <a:pt x="279" y="0"/>
                  </a:lnTo>
                  <a:close/>
                </a:path>
              </a:pathLst>
            </a:custGeom>
            <a:gradFill>
              <a:gsLst>
                <a:gs pos="50000">
                  <a:srgbClr val="F4DEBE"/>
                </a:gs>
                <a:gs pos="0">
                  <a:srgbClr val="D9A96A"/>
                </a:gs>
                <a:gs pos="100000">
                  <a:srgbClr val="F5E3C9"/>
                </a:gs>
              </a:gsLst>
              <a:lin ang="5400000" scaled="1"/>
            </a:gradFill>
            <a:ln w="15875" cap="flat">
              <a:noFill/>
              <a:prstDash val="solid"/>
              <a:miter lim="800000"/>
            </a:ln>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Light" panose="020B0502040204020203" pitchFamily="34" charset="-122"/>
                <a:ea typeface="微软雅黑 Light" panose="020B0502040204020203" pitchFamily="34" charset="-122"/>
              </a:endParaRPr>
            </a:p>
          </p:txBody>
        </p:sp>
      </p:grpSp>
      <p:sp>
        <p:nvSpPr>
          <p:cNvPr id="43" name="矩形 42"/>
          <p:cNvSpPr/>
          <p:nvPr/>
        </p:nvSpPr>
        <p:spPr>
          <a:xfrm>
            <a:off x="1724660" y="1929765"/>
            <a:ext cx="2242185" cy="534035"/>
          </a:xfrm>
          <a:prstGeom prst="rect">
            <a:avLst/>
          </a:prstGeom>
        </p:spPr>
        <p:txBody>
          <a:bodyPr wrap="square">
            <a:spAutoFit/>
            <a:scene3d>
              <a:camera prst="orthographicFront"/>
              <a:lightRig rig="threePt" dir="t"/>
            </a:scene3d>
            <a:sp3d contourW="12700"/>
          </a:bodyPr>
          <a:lstStyle/>
          <a:p>
            <a:pPr marL="0" marR="0" lvl="0" indent="0" algn="l" defTabSz="457200" rtl="0" eaLnBrk="1" fontAlgn="auto" latinLnBrk="0" hangingPunct="1">
              <a:lnSpc>
                <a:spcPct val="120000"/>
              </a:lnSpc>
              <a:spcBef>
                <a:spcPts val="0"/>
              </a:spcBef>
              <a:spcAft>
                <a:spcPts val="0"/>
              </a:spcAft>
              <a:buClrTx/>
              <a:buSzTx/>
              <a:buFontTx/>
              <a:buNone/>
              <a:defRPr/>
            </a:pPr>
            <a:r>
              <a:rPr kumimoji="0" lang="zh-CN" altLang="en-US" sz="24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rPr>
              <a:t>Staking机制</a:t>
            </a:r>
            <a:endParaRPr kumimoji="0" lang="zh-CN" altLang="en-US" sz="24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endParaRPr>
          </a:p>
        </p:txBody>
      </p:sp>
      <p:sp>
        <p:nvSpPr>
          <p:cNvPr id="62" name="矩形 61"/>
          <p:cNvSpPr/>
          <p:nvPr/>
        </p:nvSpPr>
        <p:spPr>
          <a:xfrm>
            <a:off x="1733550" y="3367405"/>
            <a:ext cx="2369820" cy="534035"/>
          </a:xfrm>
          <a:prstGeom prst="rect">
            <a:avLst/>
          </a:prstGeom>
        </p:spPr>
        <p:txBody>
          <a:bodyPr wrap="square">
            <a:spAutoFit/>
            <a:scene3d>
              <a:camera prst="orthographicFront"/>
              <a:lightRig rig="threePt" dir="t"/>
            </a:scene3d>
            <a:sp3d contourW="12700"/>
          </a:bodyPr>
          <a:lstStyle/>
          <a:p>
            <a:pPr marL="0" marR="0" lvl="0" indent="0" algn="l" defTabSz="457200" rtl="0" eaLnBrk="1" fontAlgn="auto" latinLnBrk="0" hangingPunct="1">
              <a:lnSpc>
                <a:spcPct val="120000"/>
              </a:lnSpc>
              <a:spcBef>
                <a:spcPts val="0"/>
              </a:spcBef>
              <a:spcAft>
                <a:spcPts val="0"/>
              </a:spcAft>
              <a:buClrTx/>
              <a:buSzTx/>
              <a:buFontTx/>
              <a:buNone/>
              <a:defRPr/>
            </a:pPr>
            <a:r>
              <a:rPr kumimoji="0" lang="zh-CN" altLang="en-US" sz="24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rPr>
              <a:t>Gas费销毁机制</a:t>
            </a:r>
            <a:endParaRPr kumimoji="0" lang="zh-CN" altLang="en-US" sz="24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endParaRPr>
          </a:p>
        </p:txBody>
      </p:sp>
      <p:sp>
        <p:nvSpPr>
          <p:cNvPr id="65" name="矩形 64"/>
          <p:cNvSpPr/>
          <p:nvPr/>
        </p:nvSpPr>
        <p:spPr>
          <a:xfrm>
            <a:off x="4975225" y="5353050"/>
            <a:ext cx="2439670" cy="534035"/>
          </a:xfrm>
          <a:prstGeom prst="rect">
            <a:avLst/>
          </a:prstGeom>
        </p:spPr>
        <p:txBody>
          <a:bodyPr wrap="square">
            <a:spAutoFit/>
            <a:scene3d>
              <a:camera prst="orthographicFront"/>
              <a:lightRig rig="threePt" dir="t"/>
            </a:scene3d>
            <a:sp3d contourW="12700"/>
          </a:bodyPr>
          <a:lstStyle/>
          <a:p>
            <a:pPr marL="0" marR="0" lvl="0" indent="0" algn="l" defTabSz="457200" rtl="0" eaLnBrk="1" fontAlgn="auto" latinLnBrk="0" hangingPunct="1">
              <a:lnSpc>
                <a:spcPct val="120000"/>
              </a:lnSpc>
              <a:spcBef>
                <a:spcPts val="0"/>
              </a:spcBef>
              <a:spcAft>
                <a:spcPts val="0"/>
              </a:spcAft>
              <a:buClrTx/>
              <a:buSzTx/>
              <a:buFontTx/>
              <a:buNone/>
              <a:defRPr/>
            </a:pPr>
            <a:r>
              <a:rPr kumimoji="0" lang="zh-CN" altLang="en-US" sz="24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rPr>
              <a:t>合伙人节点模型</a:t>
            </a:r>
            <a:endParaRPr kumimoji="0" lang="zh-CN" altLang="en-US" sz="24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endParaRPr>
          </a:p>
        </p:txBody>
      </p:sp>
      <p:sp>
        <p:nvSpPr>
          <p:cNvPr id="68" name="矩形 67"/>
          <p:cNvSpPr/>
          <p:nvPr/>
        </p:nvSpPr>
        <p:spPr>
          <a:xfrm>
            <a:off x="8136890" y="2007870"/>
            <a:ext cx="2242185" cy="534035"/>
          </a:xfrm>
          <a:prstGeom prst="rect">
            <a:avLst/>
          </a:prstGeom>
        </p:spPr>
        <p:txBody>
          <a:bodyPr wrap="square">
            <a:spAutoFit/>
            <a:scene3d>
              <a:camera prst="orthographicFront"/>
              <a:lightRig rig="threePt" dir="t"/>
            </a:scene3d>
            <a:sp3d contourW="12700"/>
          </a:bodyPr>
          <a:lstStyle/>
          <a:p>
            <a:pPr marL="0" marR="0" lvl="0" indent="0" algn="r" defTabSz="457200" rtl="0" eaLnBrk="1" fontAlgn="auto" latinLnBrk="0" hangingPunct="1">
              <a:lnSpc>
                <a:spcPct val="120000"/>
              </a:lnSpc>
              <a:spcBef>
                <a:spcPts val="0"/>
              </a:spcBef>
              <a:spcAft>
                <a:spcPts val="0"/>
              </a:spcAft>
              <a:buClrTx/>
              <a:buSzTx/>
              <a:buFontTx/>
              <a:buNone/>
              <a:defRPr/>
            </a:pPr>
            <a:r>
              <a:rPr kumimoji="0" lang="zh-CN" altLang="en-US" sz="24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rPr>
              <a:t>燃烧兑换机制</a:t>
            </a:r>
            <a:endParaRPr kumimoji="0" lang="zh-CN" altLang="en-US" sz="24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endParaRPr>
          </a:p>
        </p:txBody>
      </p:sp>
      <p:sp>
        <p:nvSpPr>
          <p:cNvPr id="71" name="矩形 70"/>
          <p:cNvSpPr/>
          <p:nvPr/>
        </p:nvSpPr>
        <p:spPr>
          <a:xfrm>
            <a:off x="7842250" y="3445510"/>
            <a:ext cx="2588260" cy="534035"/>
          </a:xfrm>
          <a:prstGeom prst="rect">
            <a:avLst/>
          </a:prstGeom>
        </p:spPr>
        <p:txBody>
          <a:bodyPr wrap="square">
            <a:spAutoFit/>
            <a:scene3d>
              <a:camera prst="orthographicFront"/>
              <a:lightRig rig="threePt" dir="t"/>
            </a:scene3d>
            <a:sp3d contourW="12700"/>
          </a:bodyPr>
          <a:lstStyle/>
          <a:p>
            <a:pPr marL="0" marR="0" lvl="0" indent="0" algn="r" defTabSz="457200" rtl="0" eaLnBrk="1" fontAlgn="auto" latinLnBrk="0" hangingPunct="1">
              <a:lnSpc>
                <a:spcPct val="120000"/>
              </a:lnSpc>
              <a:spcBef>
                <a:spcPts val="0"/>
              </a:spcBef>
              <a:spcAft>
                <a:spcPts val="0"/>
              </a:spcAft>
              <a:buClrTx/>
              <a:buSzTx/>
              <a:buFontTx/>
              <a:buNone/>
              <a:defRPr/>
            </a:pPr>
            <a:r>
              <a:rPr kumimoji="0" lang="zh-CN" altLang="en-US" sz="24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rPr>
              <a:t>分阶段减产模型</a:t>
            </a:r>
            <a:endParaRPr kumimoji="0" lang="zh-CN" altLang="en-US" sz="24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000"/>
                                        <p:tgtEl>
                                          <p:spTgt spid="5"/>
                                        </p:tgtEl>
                                      </p:cBhvr>
                                    </p:animEffect>
                                    <p:anim calcmode="lin" valueType="num">
                                      <p:cBhvr>
                                        <p:cTn id="8" dur="2000" fill="hold"/>
                                        <p:tgtEl>
                                          <p:spTgt spid="5"/>
                                        </p:tgtEl>
                                        <p:attrNameLst>
                                          <p:attrName>style.rotation</p:attrName>
                                        </p:attrNameLst>
                                      </p:cBhvr>
                                      <p:tavLst>
                                        <p:tav tm="0">
                                          <p:val>
                                            <p:fltVal val="720"/>
                                          </p:val>
                                        </p:tav>
                                        <p:tav tm="100000">
                                          <p:val>
                                            <p:fltVal val="0"/>
                                          </p:val>
                                        </p:tav>
                                      </p:tavLst>
                                    </p:anim>
                                    <p:anim calcmode="lin" valueType="num">
                                      <p:cBhvr>
                                        <p:cTn id="9" dur="2000" fill="hold"/>
                                        <p:tgtEl>
                                          <p:spTgt spid="5"/>
                                        </p:tgtEl>
                                        <p:attrNameLst>
                                          <p:attrName>ppt_h</p:attrName>
                                        </p:attrNameLst>
                                      </p:cBhvr>
                                      <p:tavLst>
                                        <p:tav tm="0">
                                          <p:val>
                                            <p:fltVal val="0"/>
                                          </p:val>
                                        </p:tav>
                                        <p:tav tm="100000">
                                          <p:val>
                                            <p:strVal val="#ppt_h"/>
                                          </p:val>
                                        </p:tav>
                                      </p:tavLst>
                                    </p:anim>
                                    <p:anim calcmode="lin" valueType="num">
                                      <p:cBhvr>
                                        <p:cTn id="10" dur="2000" fill="hold"/>
                                        <p:tgtEl>
                                          <p:spTgt spid="5"/>
                                        </p:tgtEl>
                                        <p:attrNameLst>
                                          <p:attrName>ppt_w</p:attrName>
                                        </p:attrNameLst>
                                      </p:cBhvr>
                                      <p:tavLst>
                                        <p:tav tm="0">
                                          <p:val>
                                            <p:fltVal val="0"/>
                                          </p:val>
                                        </p:tav>
                                        <p:tav tm="100000">
                                          <p:val>
                                            <p:strVal val="#ppt_w"/>
                                          </p:val>
                                        </p:tav>
                                      </p:tavLst>
                                    </p:anim>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43"/>
                                        </p:tgtEl>
                                        <p:attrNameLst>
                                          <p:attrName>style.visibility</p:attrName>
                                        </p:attrNameLst>
                                      </p:cBhvr>
                                      <p:to>
                                        <p:strVal val="visible"/>
                                      </p:to>
                                    </p:set>
                                    <p:animEffect transition="in" filter="wipe(left)">
                                      <p:cBhvr>
                                        <p:cTn id="15" dur="500"/>
                                        <p:tgtEl>
                                          <p:spTgt spid="43"/>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68"/>
                                        </p:tgtEl>
                                        <p:attrNameLst>
                                          <p:attrName>style.visibility</p:attrName>
                                        </p:attrNameLst>
                                      </p:cBhvr>
                                      <p:to>
                                        <p:strVal val="visible"/>
                                      </p:to>
                                    </p:set>
                                    <p:animEffect transition="in" filter="wipe(left)">
                                      <p:cBhvr>
                                        <p:cTn id="20" dur="500"/>
                                        <p:tgtEl>
                                          <p:spTgt spid="68"/>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62"/>
                                        </p:tgtEl>
                                        <p:attrNameLst>
                                          <p:attrName>style.visibility</p:attrName>
                                        </p:attrNameLst>
                                      </p:cBhvr>
                                      <p:to>
                                        <p:strVal val="visible"/>
                                      </p:to>
                                    </p:set>
                                    <p:animEffect transition="in" filter="wipe(left)">
                                      <p:cBhvr>
                                        <p:cTn id="25" dur="500"/>
                                        <p:tgtEl>
                                          <p:spTgt spid="62"/>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grpId="0" nodeType="clickEffect">
                                  <p:stCondLst>
                                    <p:cond delay="0"/>
                                  </p:stCondLst>
                                  <p:childTnLst>
                                    <p:set>
                                      <p:cBhvr>
                                        <p:cTn id="29" dur="1" fill="hold">
                                          <p:stCondLst>
                                            <p:cond delay="0"/>
                                          </p:stCondLst>
                                        </p:cTn>
                                        <p:tgtEl>
                                          <p:spTgt spid="71"/>
                                        </p:tgtEl>
                                        <p:attrNameLst>
                                          <p:attrName>style.visibility</p:attrName>
                                        </p:attrNameLst>
                                      </p:cBhvr>
                                      <p:to>
                                        <p:strVal val="visible"/>
                                      </p:to>
                                    </p:set>
                                    <p:animEffect transition="in" filter="wipe(left)">
                                      <p:cBhvr>
                                        <p:cTn id="30" dur="500"/>
                                        <p:tgtEl>
                                          <p:spTgt spid="71"/>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65"/>
                                        </p:tgtEl>
                                        <p:attrNameLst>
                                          <p:attrName>style.visibility</p:attrName>
                                        </p:attrNameLst>
                                      </p:cBhvr>
                                      <p:to>
                                        <p:strVal val="visible"/>
                                      </p:to>
                                    </p:set>
                                    <p:animEffect transition="in" filter="wipe(left)">
                                      <p:cBhvr>
                                        <p:cTn id="35"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68" grpId="0"/>
      <p:bldP spid="62" grpId="0"/>
      <p:bldP spid="71" grpId="0"/>
      <p:bldP spid="6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4" name="直接连接符 93"/>
          <p:cNvCxnSpPr/>
          <p:nvPr/>
        </p:nvCxnSpPr>
        <p:spPr>
          <a:xfrm>
            <a:off x="8149213"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2498534"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sp>
        <p:nvSpPr>
          <p:cNvPr id="5" name="L 形 4"/>
          <p:cNvSpPr/>
          <p:nvPr/>
        </p:nvSpPr>
        <p:spPr>
          <a:xfrm rot="5400000">
            <a:off x="1251585" y="1413510"/>
            <a:ext cx="782955" cy="1276985"/>
          </a:xfrm>
          <a:prstGeom prst="corner">
            <a:avLst>
              <a:gd name="adj1" fmla="val 20443"/>
              <a:gd name="adj2" fmla="val 20808"/>
            </a:avLst>
          </a:prstGeom>
          <a:solidFill>
            <a:srgbClr val="F4DEBE"/>
          </a:solidFill>
          <a:ln cap="rnd">
            <a:noFill/>
            <a:round/>
          </a:ln>
          <a:effectLst>
            <a:outerShdw blurRad="50800" dist="38100" dir="2700000" algn="tl" rotWithShape="0">
              <a:prstClr val="black">
                <a:alpha val="40000"/>
              </a:prstClr>
            </a:outerShdw>
          </a:effectLst>
        </p:spPr>
        <p:style>
          <a:lnRef idx="3">
            <a:schemeClr val="lt1"/>
          </a:lnRef>
          <a:fillRef idx="1">
            <a:schemeClr val="accent5"/>
          </a:fillRef>
          <a:effectRef idx="1">
            <a:schemeClr val="accent5"/>
          </a:effectRef>
          <a:fontRef idx="minor">
            <a:schemeClr val="lt1"/>
          </a:fontRef>
        </p:style>
        <p:txBody>
          <a:bodyPr rtlCol="0" anchor="ctr"/>
          <a:lstStyle>
            <a:defPPr>
              <a:defRPr lang="zh-CN">
                <a:solidFill>
                  <a:schemeClr val="lt1"/>
                </a:solidFill>
              </a:defRPr>
            </a:defPPr>
            <a:lvl1pPr marL="0" algn="l" defTabSz="866775" rtl="0" eaLnBrk="1" latinLnBrk="0" hangingPunct="1">
              <a:defRPr sz="1705" kern="1200">
                <a:solidFill>
                  <a:schemeClr val="lt1"/>
                </a:solidFill>
                <a:latin typeface="+mn-lt"/>
                <a:ea typeface="+mn-ea"/>
                <a:cs typeface="+mn-cs"/>
              </a:defRPr>
            </a:lvl1pPr>
            <a:lvl2pPr marL="433705" algn="l" defTabSz="866775" rtl="0" eaLnBrk="1" latinLnBrk="0" hangingPunct="1">
              <a:defRPr sz="1705" kern="1200">
                <a:solidFill>
                  <a:schemeClr val="lt1"/>
                </a:solidFill>
                <a:latin typeface="+mn-lt"/>
                <a:ea typeface="+mn-ea"/>
                <a:cs typeface="+mn-cs"/>
              </a:defRPr>
            </a:lvl2pPr>
            <a:lvl3pPr marL="866775" algn="l" defTabSz="866775" rtl="0" eaLnBrk="1" latinLnBrk="0" hangingPunct="1">
              <a:defRPr sz="1705" kern="1200">
                <a:solidFill>
                  <a:schemeClr val="lt1"/>
                </a:solidFill>
                <a:latin typeface="+mn-lt"/>
                <a:ea typeface="+mn-ea"/>
                <a:cs typeface="+mn-cs"/>
              </a:defRPr>
            </a:lvl3pPr>
            <a:lvl4pPr marL="1300480" algn="l" defTabSz="866775" rtl="0" eaLnBrk="1" latinLnBrk="0" hangingPunct="1">
              <a:defRPr sz="1705" kern="1200">
                <a:solidFill>
                  <a:schemeClr val="lt1"/>
                </a:solidFill>
                <a:latin typeface="+mn-lt"/>
                <a:ea typeface="+mn-ea"/>
                <a:cs typeface="+mn-cs"/>
              </a:defRPr>
            </a:lvl4pPr>
            <a:lvl5pPr marL="1734185" algn="l" defTabSz="866775" rtl="0" eaLnBrk="1" latinLnBrk="0" hangingPunct="1">
              <a:defRPr sz="1705" kern="1200">
                <a:solidFill>
                  <a:schemeClr val="lt1"/>
                </a:solidFill>
                <a:latin typeface="+mn-lt"/>
                <a:ea typeface="+mn-ea"/>
                <a:cs typeface="+mn-cs"/>
              </a:defRPr>
            </a:lvl5pPr>
            <a:lvl6pPr marL="2167255" algn="l" defTabSz="866775" rtl="0" eaLnBrk="1" latinLnBrk="0" hangingPunct="1">
              <a:defRPr sz="1705" kern="1200">
                <a:solidFill>
                  <a:schemeClr val="lt1"/>
                </a:solidFill>
                <a:latin typeface="+mn-lt"/>
                <a:ea typeface="+mn-ea"/>
                <a:cs typeface="+mn-cs"/>
              </a:defRPr>
            </a:lvl6pPr>
            <a:lvl7pPr marL="2600960" algn="l" defTabSz="866775" rtl="0" eaLnBrk="1" latinLnBrk="0" hangingPunct="1">
              <a:defRPr sz="1705" kern="1200">
                <a:solidFill>
                  <a:schemeClr val="lt1"/>
                </a:solidFill>
                <a:latin typeface="+mn-lt"/>
                <a:ea typeface="+mn-ea"/>
                <a:cs typeface="+mn-cs"/>
              </a:defRPr>
            </a:lvl7pPr>
            <a:lvl8pPr marL="3034665" algn="l" defTabSz="866775" rtl="0" eaLnBrk="1" latinLnBrk="0" hangingPunct="1">
              <a:defRPr sz="1705" kern="1200">
                <a:solidFill>
                  <a:schemeClr val="lt1"/>
                </a:solidFill>
                <a:latin typeface="+mn-lt"/>
                <a:ea typeface="+mn-ea"/>
                <a:cs typeface="+mn-cs"/>
              </a:defRPr>
            </a:lvl8pPr>
            <a:lvl9pPr marL="3468370" algn="l" defTabSz="866775" rtl="0" eaLnBrk="1" latinLnBrk="0" hangingPunct="1">
              <a:defRPr sz="1705" kern="1200">
                <a:solidFill>
                  <a:schemeClr val="lt1"/>
                </a:solidFill>
                <a:latin typeface="+mn-lt"/>
                <a:ea typeface="+mn-ea"/>
                <a:cs typeface="+mn-cs"/>
              </a:defRPr>
            </a:lvl9pPr>
          </a:lstStyle>
          <a:p>
            <a:pPr marL="0" marR="0" lvl="0" indent="0" algn="ctr" defTabSz="866775" rtl="0" eaLnBrk="1" fontAlgn="base" latinLnBrk="0" hangingPunct="1">
              <a:lnSpc>
                <a:spcPct val="100000"/>
              </a:lnSpc>
              <a:spcBef>
                <a:spcPct val="0"/>
              </a:spcBef>
              <a:spcAft>
                <a:spcPct val="0"/>
              </a:spcAft>
              <a:buClrTx/>
              <a:buSzTx/>
              <a:buFontTx/>
              <a:buNone/>
              <a:defRPr/>
            </a:pPr>
            <a:endParaRPr kumimoji="0" lang="zh-CN" altLang="en-US" sz="1705"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ea"/>
              <a:sym typeface="+mn-lt"/>
            </a:endParaRPr>
          </a:p>
        </p:txBody>
      </p:sp>
      <p:sp>
        <p:nvSpPr>
          <p:cNvPr id="28" name="对角圆角矩形 26"/>
          <p:cNvSpPr/>
          <p:nvPr/>
        </p:nvSpPr>
        <p:spPr bwMode="auto">
          <a:xfrm flipH="1">
            <a:off x="1134745" y="1722755"/>
            <a:ext cx="7014210" cy="3872230"/>
          </a:xfrm>
          <a:prstGeom prst="round2DiagRect">
            <a:avLst>
              <a:gd name="adj1" fmla="val 0"/>
              <a:gd name="adj2" fmla="val 0"/>
            </a:avLst>
          </a:prstGeom>
          <a:noFill/>
          <a:ln w="25400" cap="flat" cmpd="sng" algn="ctr">
            <a:solidFill>
              <a:srgbClr val="F4DEBE"/>
            </a:solidFill>
            <a:prstDash val="solid"/>
          </a:ln>
          <a:effectLst>
            <a:outerShdw blurRad="50800" dist="38100" dir="2700000" algn="tl" rotWithShape="0">
              <a:prstClr val="black">
                <a:alpha val="40000"/>
              </a:prstClr>
            </a:outerShdw>
          </a:effectLst>
        </p:spPr>
        <p:txBody>
          <a:bodyPr anchor="ctr"/>
          <a:lstStyle>
            <a:defPPr>
              <a:defRPr lang="zh-CN"/>
            </a:defPPr>
            <a:lvl1pPr marL="0" algn="l" defTabSz="866775" rtl="0" eaLnBrk="1" latinLnBrk="0" hangingPunct="1">
              <a:defRPr sz="1705" kern="1200">
                <a:solidFill>
                  <a:schemeClr val="tx1"/>
                </a:solidFill>
                <a:latin typeface="+mn-lt"/>
                <a:ea typeface="+mn-ea"/>
                <a:cs typeface="+mn-cs"/>
              </a:defRPr>
            </a:lvl1pPr>
            <a:lvl2pPr marL="433705" algn="l" defTabSz="866775" rtl="0" eaLnBrk="1" latinLnBrk="0" hangingPunct="1">
              <a:defRPr sz="1705" kern="1200">
                <a:solidFill>
                  <a:schemeClr val="tx1"/>
                </a:solidFill>
                <a:latin typeface="+mn-lt"/>
                <a:ea typeface="+mn-ea"/>
                <a:cs typeface="+mn-cs"/>
              </a:defRPr>
            </a:lvl2pPr>
            <a:lvl3pPr marL="866775" algn="l" defTabSz="866775" rtl="0" eaLnBrk="1" latinLnBrk="0" hangingPunct="1">
              <a:defRPr sz="1705" kern="1200">
                <a:solidFill>
                  <a:schemeClr val="tx1"/>
                </a:solidFill>
                <a:latin typeface="+mn-lt"/>
                <a:ea typeface="+mn-ea"/>
                <a:cs typeface="+mn-cs"/>
              </a:defRPr>
            </a:lvl3pPr>
            <a:lvl4pPr marL="1300480" algn="l" defTabSz="866775" rtl="0" eaLnBrk="1" latinLnBrk="0" hangingPunct="1">
              <a:defRPr sz="1705" kern="1200">
                <a:solidFill>
                  <a:schemeClr val="tx1"/>
                </a:solidFill>
                <a:latin typeface="+mn-lt"/>
                <a:ea typeface="+mn-ea"/>
                <a:cs typeface="+mn-cs"/>
              </a:defRPr>
            </a:lvl4pPr>
            <a:lvl5pPr marL="1734185" algn="l" defTabSz="866775" rtl="0" eaLnBrk="1" latinLnBrk="0" hangingPunct="1">
              <a:defRPr sz="1705" kern="1200">
                <a:solidFill>
                  <a:schemeClr val="tx1"/>
                </a:solidFill>
                <a:latin typeface="+mn-lt"/>
                <a:ea typeface="+mn-ea"/>
                <a:cs typeface="+mn-cs"/>
              </a:defRPr>
            </a:lvl5pPr>
            <a:lvl6pPr marL="2167255" algn="l" defTabSz="866775" rtl="0" eaLnBrk="1" latinLnBrk="0" hangingPunct="1">
              <a:defRPr sz="1705" kern="1200">
                <a:solidFill>
                  <a:schemeClr val="tx1"/>
                </a:solidFill>
                <a:latin typeface="+mn-lt"/>
                <a:ea typeface="+mn-ea"/>
                <a:cs typeface="+mn-cs"/>
              </a:defRPr>
            </a:lvl6pPr>
            <a:lvl7pPr marL="2600960" algn="l" defTabSz="866775" rtl="0" eaLnBrk="1" latinLnBrk="0" hangingPunct="1">
              <a:defRPr sz="1705" kern="1200">
                <a:solidFill>
                  <a:schemeClr val="tx1"/>
                </a:solidFill>
                <a:latin typeface="+mn-lt"/>
                <a:ea typeface="+mn-ea"/>
                <a:cs typeface="+mn-cs"/>
              </a:defRPr>
            </a:lvl7pPr>
            <a:lvl8pPr marL="3034665" algn="l" defTabSz="866775" rtl="0" eaLnBrk="1" latinLnBrk="0" hangingPunct="1">
              <a:defRPr sz="1705" kern="1200">
                <a:solidFill>
                  <a:schemeClr val="tx1"/>
                </a:solidFill>
                <a:latin typeface="+mn-lt"/>
                <a:ea typeface="+mn-ea"/>
                <a:cs typeface="+mn-cs"/>
              </a:defRPr>
            </a:lvl8pPr>
            <a:lvl9pPr marL="3468370" algn="l" defTabSz="866775" rtl="0" eaLnBrk="1" latinLnBrk="0" hangingPunct="1">
              <a:defRPr sz="1705" kern="1200">
                <a:solidFill>
                  <a:schemeClr val="tx1"/>
                </a:solidFill>
                <a:latin typeface="+mn-lt"/>
                <a:ea typeface="+mn-ea"/>
                <a:cs typeface="+mn-cs"/>
              </a:defRPr>
            </a:lvl9pPr>
          </a:lstStyle>
          <a:p>
            <a:pPr marL="0" marR="0" lvl="0" indent="0" algn="ctr" defTabSz="866775" rtl="0" eaLnBrk="1" fontAlgn="auto" latinLnBrk="0" hangingPunct="1">
              <a:lnSpc>
                <a:spcPct val="100000"/>
              </a:lnSpc>
              <a:spcBef>
                <a:spcPts val="0"/>
              </a:spcBef>
              <a:spcAft>
                <a:spcPts val="0"/>
              </a:spcAft>
              <a:buClrTx/>
              <a:buSzTx/>
              <a:buFontTx/>
              <a:buNone/>
              <a:defRPr/>
            </a:pPr>
            <a:endParaRPr kumimoji="0" lang="zh-CN" altLang="en-US" sz="2275" b="1" i="0" u="none" strike="noStrike" kern="0" cap="none" spc="0" normalizeH="0" baseline="0" noProof="0" dirty="0">
              <a:ln>
                <a:noFill/>
              </a:ln>
              <a:solidFill>
                <a:srgbClr val="00544A"/>
              </a:solidFill>
              <a:effectLst/>
              <a:uLnTx/>
              <a:uFillTx/>
              <a:latin typeface="Arial" panose="020B0604020202020204"/>
              <a:ea typeface="微软雅黑" panose="020B0503020204020204" charset="-122"/>
              <a:cs typeface="+mn-ea"/>
              <a:sym typeface="+mn-lt"/>
            </a:endParaRPr>
          </a:p>
        </p:txBody>
      </p:sp>
      <p:sp>
        <p:nvSpPr>
          <p:cNvPr id="37" name="L 形 36"/>
          <p:cNvSpPr/>
          <p:nvPr/>
        </p:nvSpPr>
        <p:spPr>
          <a:xfrm rot="16200000">
            <a:off x="7280275" y="4643755"/>
            <a:ext cx="782955" cy="1276985"/>
          </a:xfrm>
          <a:prstGeom prst="corner">
            <a:avLst>
              <a:gd name="adj1" fmla="val 20443"/>
              <a:gd name="adj2" fmla="val 20808"/>
            </a:avLst>
          </a:prstGeom>
          <a:solidFill>
            <a:srgbClr val="F4DEBE"/>
          </a:solidFill>
          <a:ln cap="rnd">
            <a:noFill/>
            <a:round/>
          </a:ln>
          <a:effectLst>
            <a:outerShdw blurRad="50800" dist="38100" dir="2700000" algn="tl" rotWithShape="0">
              <a:prstClr val="black">
                <a:alpha val="40000"/>
              </a:prstClr>
            </a:outerShdw>
          </a:effectLst>
        </p:spPr>
        <p:style>
          <a:lnRef idx="3">
            <a:schemeClr val="lt1"/>
          </a:lnRef>
          <a:fillRef idx="1">
            <a:schemeClr val="accent5"/>
          </a:fillRef>
          <a:effectRef idx="1">
            <a:schemeClr val="accent5"/>
          </a:effectRef>
          <a:fontRef idx="minor">
            <a:schemeClr val="lt1"/>
          </a:fontRef>
        </p:style>
        <p:txBody>
          <a:bodyPr rtlCol="0" anchor="ctr"/>
          <a:lstStyle>
            <a:defPPr>
              <a:defRPr lang="zh-CN">
                <a:solidFill>
                  <a:schemeClr val="lt1"/>
                </a:solidFill>
              </a:defRPr>
            </a:defPPr>
            <a:lvl1pPr marL="0" algn="l" defTabSz="866775" rtl="0" eaLnBrk="1" latinLnBrk="0" hangingPunct="1">
              <a:defRPr sz="1705" kern="1200">
                <a:solidFill>
                  <a:schemeClr val="lt1"/>
                </a:solidFill>
                <a:latin typeface="+mn-lt"/>
                <a:ea typeface="+mn-ea"/>
                <a:cs typeface="+mn-cs"/>
              </a:defRPr>
            </a:lvl1pPr>
            <a:lvl2pPr marL="433705" algn="l" defTabSz="866775" rtl="0" eaLnBrk="1" latinLnBrk="0" hangingPunct="1">
              <a:defRPr sz="1705" kern="1200">
                <a:solidFill>
                  <a:schemeClr val="lt1"/>
                </a:solidFill>
                <a:latin typeface="+mn-lt"/>
                <a:ea typeface="+mn-ea"/>
                <a:cs typeface="+mn-cs"/>
              </a:defRPr>
            </a:lvl2pPr>
            <a:lvl3pPr marL="866775" algn="l" defTabSz="866775" rtl="0" eaLnBrk="1" latinLnBrk="0" hangingPunct="1">
              <a:defRPr sz="1705" kern="1200">
                <a:solidFill>
                  <a:schemeClr val="lt1"/>
                </a:solidFill>
                <a:latin typeface="+mn-lt"/>
                <a:ea typeface="+mn-ea"/>
                <a:cs typeface="+mn-cs"/>
              </a:defRPr>
            </a:lvl3pPr>
            <a:lvl4pPr marL="1300480" algn="l" defTabSz="866775" rtl="0" eaLnBrk="1" latinLnBrk="0" hangingPunct="1">
              <a:defRPr sz="1705" kern="1200">
                <a:solidFill>
                  <a:schemeClr val="lt1"/>
                </a:solidFill>
                <a:latin typeface="+mn-lt"/>
                <a:ea typeface="+mn-ea"/>
                <a:cs typeface="+mn-cs"/>
              </a:defRPr>
            </a:lvl4pPr>
            <a:lvl5pPr marL="1734185" algn="l" defTabSz="866775" rtl="0" eaLnBrk="1" latinLnBrk="0" hangingPunct="1">
              <a:defRPr sz="1705" kern="1200">
                <a:solidFill>
                  <a:schemeClr val="lt1"/>
                </a:solidFill>
                <a:latin typeface="+mn-lt"/>
                <a:ea typeface="+mn-ea"/>
                <a:cs typeface="+mn-cs"/>
              </a:defRPr>
            </a:lvl5pPr>
            <a:lvl6pPr marL="2167255" algn="l" defTabSz="866775" rtl="0" eaLnBrk="1" latinLnBrk="0" hangingPunct="1">
              <a:defRPr sz="1705" kern="1200">
                <a:solidFill>
                  <a:schemeClr val="lt1"/>
                </a:solidFill>
                <a:latin typeface="+mn-lt"/>
                <a:ea typeface="+mn-ea"/>
                <a:cs typeface="+mn-cs"/>
              </a:defRPr>
            </a:lvl6pPr>
            <a:lvl7pPr marL="2600960" algn="l" defTabSz="866775" rtl="0" eaLnBrk="1" latinLnBrk="0" hangingPunct="1">
              <a:defRPr sz="1705" kern="1200">
                <a:solidFill>
                  <a:schemeClr val="lt1"/>
                </a:solidFill>
                <a:latin typeface="+mn-lt"/>
                <a:ea typeface="+mn-ea"/>
                <a:cs typeface="+mn-cs"/>
              </a:defRPr>
            </a:lvl7pPr>
            <a:lvl8pPr marL="3034665" algn="l" defTabSz="866775" rtl="0" eaLnBrk="1" latinLnBrk="0" hangingPunct="1">
              <a:defRPr sz="1705" kern="1200">
                <a:solidFill>
                  <a:schemeClr val="lt1"/>
                </a:solidFill>
                <a:latin typeface="+mn-lt"/>
                <a:ea typeface="+mn-ea"/>
                <a:cs typeface="+mn-cs"/>
              </a:defRPr>
            </a:lvl8pPr>
            <a:lvl9pPr marL="3468370" algn="l" defTabSz="866775" rtl="0" eaLnBrk="1" latinLnBrk="0" hangingPunct="1">
              <a:defRPr sz="1705" kern="1200">
                <a:solidFill>
                  <a:schemeClr val="lt1"/>
                </a:solidFill>
                <a:latin typeface="+mn-lt"/>
                <a:ea typeface="+mn-ea"/>
                <a:cs typeface="+mn-cs"/>
              </a:defRPr>
            </a:lvl9pPr>
          </a:lstStyle>
          <a:p>
            <a:pPr marL="0" marR="0" lvl="0" indent="0" algn="ctr" defTabSz="866775" rtl="0" eaLnBrk="1" fontAlgn="base" latinLnBrk="0" hangingPunct="1">
              <a:lnSpc>
                <a:spcPct val="100000"/>
              </a:lnSpc>
              <a:spcBef>
                <a:spcPct val="0"/>
              </a:spcBef>
              <a:spcAft>
                <a:spcPct val="0"/>
              </a:spcAft>
              <a:buClrTx/>
              <a:buSzTx/>
              <a:buFontTx/>
              <a:buNone/>
              <a:defRPr/>
            </a:pPr>
            <a:endParaRPr kumimoji="0" lang="zh-CN" altLang="en-US" sz="1705" b="0" i="0" u="none" strike="noStrike" kern="1200" cap="none" spc="0" normalizeH="0" baseline="0" noProof="0">
              <a:ln>
                <a:noFill/>
              </a:ln>
              <a:gradFill>
                <a:gsLst>
                  <a:gs pos="50000">
                    <a:srgbClr val="F4DEBE"/>
                  </a:gs>
                  <a:gs pos="0">
                    <a:srgbClr val="D9A96A"/>
                  </a:gs>
                  <a:gs pos="100000">
                    <a:srgbClr val="F5E3C9"/>
                  </a:gs>
                </a:gsLst>
                <a:lin ang="5400000" scaled="1"/>
              </a:gradFill>
              <a:effectLst/>
              <a:uLnTx/>
              <a:uFillTx/>
              <a:latin typeface="微软雅黑 Light" panose="020B0502040204020203" pitchFamily="34" charset="-122"/>
              <a:ea typeface="微软雅黑 Light" panose="020B0502040204020203" pitchFamily="34" charset="-122"/>
              <a:cs typeface="+mn-ea"/>
              <a:sym typeface="+mn-lt"/>
            </a:endParaRPr>
          </a:p>
        </p:txBody>
      </p:sp>
      <p:sp>
        <p:nvSpPr>
          <p:cNvPr id="54" name="文本框 53"/>
          <p:cNvSpPr txBox="1"/>
          <p:nvPr/>
        </p:nvSpPr>
        <p:spPr>
          <a:xfrm>
            <a:off x="1454785" y="1997710"/>
            <a:ext cx="5995670" cy="3322955"/>
          </a:xfrm>
          <a:prstGeom prst="rect">
            <a:avLst/>
          </a:prstGeom>
          <a:noFill/>
        </p:spPr>
        <p:txBody>
          <a:bodyPr wrap="square" rtlCol="0">
            <a:spAutoFit/>
            <a:scene3d>
              <a:camera prst="orthographicFront"/>
              <a:lightRig rig="threePt" dir="t"/>
            </a:scene3d>
            <a:sp3d contourW="12700"/>
          </a:bodyPr>
          <a:lstStyle/>
          <a:p>
            <a:pPr lvl="0" defTabSz="457200">
              <a:lnSpc>
                <a:spcPct val="150000"/>
              </a:lnSpc>
              <a:defRPr/>
            </a:pPr>
            <a:r>
              <a:rPr lang="zh-CN" altLang="en-US" sz="20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rPr>
              <a:t>考虑到与落地场景的结合，NAT系统采用单轨三通证体系。其中，Nature Token（NAT）是唯一单轨链上资产，也是本系统的主通证，遵循ERC-20协议在以太坊（Ethereum）上运行。同时，银杏宝（NAG）和自然积分（NAP）是辅助积分通证，不进行上链和二次流通，而是以内部参数的形式保存在Nature DApp当中。</a:t>
            </a:r>
            <a:endParaRPr lang="zh-CN" altLang="en-US" sz="20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endParaRPr>
          </a:p>
        </p:txBody>
      </p:sp>
      <p:sp>
        <p:nvSpPr>
          <p:cNvPr id="2" name="文本框 48"/>
          <p:cNvSpPr txBox="1">
            <a:spLocks noChangeArrowheads="1"/>
          </p:cNvSpPr>
          <p:nvPr/>
        </p:nvSpPr>
        <p:spPr bwMode="auto">
          <a:xfrm>
            <a:off x="4102735" y="355600"/>
            <a:ext cx="4149090"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Lao UI" panose="020B0502040204020203" pitchFamily="34" charset="0"/>
                <a:ea typeface="微软雅黑" panose="020B0503020204020204" charset="-122"/>
              </a:defRPr>
            </a:lvl1pPr>
            <a:lvl2pPr marL="742950" indent="-285750">
              <a:defRPr sz="1300">
                <a:solidFill>
                  <a:schemeClr val="tx1"/>
                </a:solidFill>
                <a:latin typeface="Lao UI" panose="020B0502040204020203" pitchFamily="34" charset="0"/>
                <a:ea typeface="微软雅黑" panose="020B0503020204020204" charset="-122"/>
              </a:defRPr>
            </a:lvl2pPr>
            <a:lvl3pPr marL="1143000" indent="-228600">
              <a:defRPr sz="1300">
                <a:solidFill>
                  <a:schemeClr val="tx1"/>
                </a:solidFill>
                <a:latin typeface="Lao UI" panose="020B0502040204020203" pitchFamily="34" charset="0"/>
                <a:ea typeface="微软雅黑" panose="020B0503020204020204" charset="-122"/>
              </a:defRPr>
            </a:lvl3pPr>
            <a:lvl4pPr marL="1600200" indent="-228600">
              <a:defRPr sz="1300">
                <a:solidFill>
                  <a:schemeClr val="tx1"/>
                </a:solidFill>
                <a:latin typeface="Lao UI" panose="020B0502040204020203" pitchFamily="34" charset="0"/>
                <a:ea typeface="微软雅黑" panose="020B0503020204020204" charset="-122"/>
              </a:defRPr>
            </a:lvl4pPr>
            <a:lvl5pPr marL="2057400" indent="-228600">
              <a:defRPr sz="1300">
                <a:solidFill>
                  <a:schemeClr val="tx1"/>
                </a:solidFill>
                <a:latin typeface="Lao UI" panose="020B0502040204020203" pitchFamily="34" charset="0"/>
                <a:ea typeface="微软雅黑" panose="020B0503020204020204" charset="-122"/>
              </a:defRPr>
            </a:lvl5pPr>
            <a:lvl6pPr marL="25146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6pPr>
            <a:lvl7pPr marL="29718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7pPr>
            <a:lvl8pPr marL="34290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8pPr>
            <a:lvl9pPr marL="38862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9pPr>
          </a:lstStyle>
          <a:p>
            <a:pPr>
              <a:defRPr/>
            </a:pPr>
            <a:r>
              <a:rPr lang="en-US" altLang="zh-CN" sz="3200" b="1"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rPr>
              <a:t>NAT</a:t>
            </a:r>
            <a:r>
              <a:rPr lang="zh-CN" altLang="en-US" sz="3200" b="1"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rPr>
              <a:t>的三轨通证体系</a:t>
            </a:r>
            <a:endParaRPr lang="zh-CN" altLang="en-US" sz="3200" b="1"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endParaRPr>
          </a:p>
        </p:txBody>
      </p:sp>
      <p:sp>
        <p:nvSpPr>
          <p:cNvPr id="59" name="Oval 14"/>
          <p:cNvSpPr/>
          <p:nvPr/>
        </p:nvSpPr>
        <p:spPr>
          <a:xfrm>
            <a:off x="9010650" y="1437640"/>
            <a:ext cx="1153795" cy="1162050"/>
          </a:xfrm>
          <a:prstGeom prst="ellipse">
            <a:avLst/>
          </a:prstGeom>
          <a:solidFill>
            <a:srgbClr val="FFF2CC">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GB"/>
          </a:p>
        </p:txBody>
      </p:sp>
      <p:sp>
        <p:nvSpPr>
          <p:cNvPr id="60" name="Oval 15"/>
          <p:cNvSpPr/>
          <p:nvPr/>
        </p:nvSpPr>
        <p:spPr>
          <a:xfrm>
            <a:off x="9135745" y="1562735"/>
            <a:ext cx="884555" cy="880745"/>
          </a:xfrm>
          <a:prstGeom prst="ellipse">
            <a:avLst/>
          </a:prstGeom>
          <a:solidFill>
            <a:srgbClr val="F4DE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GB" b="1">
                <a:solidFill>
                  <a:schemeClr val="tx1"/>
                </a:solidFill>
                <a:latin typeface="微软雅黑" panose="020B0503020204020204" charset="-122"/>
                <a:ea typeface="微软雅黑" panose="020B0503020204020204" charset="-122"/>
              </a:rPr>
              <a:t>银杏宝</a:t>
            </a:r>
            <a:endParaRPr lang="zh-CN" altLang="en-GB" b="1">
              <a:solidFill>
                <a:schemeClr val="tx1"/>
              </a:solidFill>
              <a:latin typeface="微软雅黑" panose="020B0503020204020204" charset="-122"/>
              <a:ea typeface="微软雅黑" panose="020B0503020204020204" charset="-122"/>
            </a:endParaRPr>
          </a:p>
        </p:txBody>
      </p:sp>
      <p:sp>
        <p:nvSpPr>
          <p:cNvPr id="3" name="Oval 5"/>
          <p:cNvSpPr/>
          <p:nvPr/>
        </p:nvSpPr>
        <p:spPr>
          <a:xfrm>
            <a:off x="10164507" y="2599247"/>
            <a:ext cx="1217066" cy="1217066"/>
          </a:xfrm>
          <a:prstGeom prst="ellipse">
            <a:avLst/>
          </a:prstGeom>
          <a:solidFill>
            <a:srgbClr val="FFF2CC">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GB"/>
          </a:p>
        </p:txBody>
      </p:sp>
      <p:sp>
        <p:nvSpPr>
          <p:cNvPr id="4" name="Oval 6"/>
          <p:cNvSpPr/>
          <p:nvPr/>
        </p:nvSpPr>
        <p:spPr>
          <a:xfrm>
            <a:off x="10315840" y="2750580"/>
            <a:ext cx="914400" cy="914400"/>
          </a:xfrm>
          <a:prstGeom prst="ellipse">
            <a:avLst/>
          </a:prstGeom>
          <a:solidFill>
            <a:srgbClr val="F4DE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GB" b="1">
                <a:solidFill>
                  <a:schemeClr val="tx1"/>
                </a:solidFill>
                <a:latin typeface="微软雅黑" panose="020B0503020204020204" charset="-122"/>
                <a:ea typeface="微软雅黑" panose="020B0503020204020204" charset="-122"/>
              </a:rPr>
              <a:t>自然积分</a:t>
            </a:r>
            <a:endParaRPr lang="zh-CN" altLang="en-GB" b="1">
              <a:solidFill>
                <a:schemeClr val="tx1"/>
              </a:solidFill>
              <a:latin typeface="微软雅黑" panose="020B0503020204020204" charset="-122"/>
              <a:ea typeface="微软雅黑" panose="020B0503020204020204" charset="-122"/>
            </a:endParaRPr>
          </a:p>
        </p:txBody>
      </p:sp>
      <p:sp>
        <p:nvSpPr>
          <p:cNvPr id="57" name="Oval 11"/>
          <p:cNvSpPr/>
          <p:nvPr/>
        </p:nvSpPr>
        <p:spPr>
          <a:xfrm>
            <a:off x="8697235" y="3891674"/>
            <a:ext cx="1781907" cy="1781907"/>
          </a:xfrm>
          <a:prstGeom prst="ellipse">
            <a:avLst/>
          </a:prstGeom>
          <a:solidFill>
            <a:srgbClr val="FFF2CC">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GB"/>
          </a:p>
        </p:txBody>
      </p:sp>
      <p:sp>
        <p:nvSpPr>
          <p:cNvPr id="58" name="Oval 12"/>
          <p:cNvSpPr/>
          <p:nvPr/>
        </p:nvSpPr>
        <p:spPr>
          <a:xfrm>
            <a:off x="8918802" y="4113241"/>
            <a:ext cx="1338774" cy="1338774"/>
          </a:xfrm>
          <a:prstGeom prst="ellipse">
            <a:avLst/>
          </a:prstGeom>
          <a:solidFill>
            <a:srgbClr val="F4DE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en-GB" sz="2400" b="1">
                <a:solidFill>
                  <a:schemeClr val="tx1"/>
                </a:solidFill>
                <a:latin typeface="微软雅黑" panose="020B0503020204020204" charset="-122"/>
                <a:ea typeface="微软雅黑" panose="020B0503020204020204" charset="-122"/>
              </a:rPr>
              <a:t>NAT</a:t>
            </a:r>
            <a:endParaRPr lang="en-US" altLang="en-GB" sz="2400" b="1">
              <a:solidFill>
                <a:schemeClr val="tx1"/>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box(in)">
                                      <p:cBhvr>
                                        <p:cTn id="7" dur="2000"/>
                                        <p:tgtEl>
                                          <p:spTgt spid="28"/>
                                        </p:tgtEl>
                                      </p:cBhvr>
                                    </p:animEffect>
                                  </p:childTnLst>
                                </p:cTn>
                              </p:par>
                            </p:childTnLst>
                          </p:cTn>
                        </p:par>
                        <p:par>
                          <p:cTn id="8" fill="hold">
                            <p:stCondLst>
                              <p:cond delay="2000"/>
                            </p:stCondLst>
                            <p:childTnLst>
                              <p:par>
                                <p:cTn id="9" presetID="6" presetClass="entr" presetSubtype="32" fill="hold" grpId="0" nodeType="afterEffect">
                                  <p:stCondLst>
                                    <p:cond delay="0"/>
                                  </p:stCondLst>
                                  <p:childTnLst>
                                    <p:set>
                                      <p:cBhvr>
                                        <p:cTn id="10" dur="1000" fill="hold">
                                          <p:stCondLst>
                                            <p:cond delay="0"/>
                                          </p:stCondLst>
                                        </p:cTn>
                                        <p:tgtEl>
                                          <p:spTgt spid="59"/>
                                        </p:tgtEl>
                                        <p:attrNameLst>
                                          <p:attrName>style.visibility</p:attrName>
                                        </p:attrNameLst>
                                      </p:cBhvr>
                                      <p:to>
                                        <p:strVal val="visible"/>
                                      </p:to>
                                    </p:set>
                                    <p:animEffect transition="in" filter="circle(out)">
                                      <p:cBhvr>
                                        <p:cTn id="11" dur="1000"/>
                                        <p:tgtEl>
                                          <p:spTgt spid="59"/>
                                        </p:tgtEl>
                                      </p:cBhvr>
                                    </p:animEffect>
                                  </p:childTnLst>
                                </p:cTn>
                              </p:par>
                              <p:par>
                                <p:cTn id="12" presetID="6" presetClass="entr" presetSubtype="32" fill="hold" grpId="0" nodeType="withEffect">
                                  <p:stCondLst>
                                    <p:cond delay="0"/>
                                  </p:stCondLst>
                                  <p:childTnLst>
                                    <p:set>
                                      <p:cBhvr>
                                        <p:cTn id="13" dur="1000" fill="hold">
                                          <p:stCondLst>
                                            <p:cond delay="0"/>
                                          </p:stCondLst>
                                        </p:cTn>
                                        <p:tgtEl>
                                          <p:spTgt spid="60"/>
                                        </p:tgtEl>
                                        <p:attrNameLst>
                                          <p:attrName>style.visibility</p:attrName>
                                        </p:attrNameLst>
                                      </p:cBhvr>
                                      <p:to>
                                        <p:strVal val="visible"/>
                                      </p:to>
                                    </p:set>
                                    <p:animEffect transition="in" filter="circle(out)">
                                      <p:cBhvr>
                                        <p:cTn id="14" dur="1000"/>
                                        <p:tgtEl>
                                          <p:spTgt spid="60"/>
                                        </p:tgtEl>
                                      </p:cBhvr>
                                    </p:animEffect>
                                  </p:childTnLst>
                                </p:cTn>
                              </p:par>
                            </p:childTnLst>
                          </p:cTn>
                        </p:par>
                        <p:par>
                          <p:cTn id="15" fill="hold">
                            <p:stCondLst>
                              <p:cond delay="3000"/>
                            </p:stCondLst>
                            <p:childTnLst>
                              <p:par>
                                <p:cTn id="16" presetID="6" presetClass="entr" presetSubtype="32" fill="hold" grpId="0" nodeType="afterEffect">
                                  <p:stCondLst>
                                    <p:cond delay="0"/>
                                  </p:stCondLst>
                                  <p:childTnLst>
                                    <p:set>
                                      <p:cBhvr>
                                        <p:cTn id="17" dur="1000" fill="hold">
                                          <p:stCondLst>
                                            <p:cond delay="0"/>
                                          </p:stCondLst>
                                        </p:cTn>
                                        <p:tgtEl>
                                          <p:spTgt spid="3"/>
                                        </p:tgtEl>
                                        <p:attrNameLst>
                                          <p:attrName>style.visibility</p:attrName>
                                        </p:attrNameLst>
                                      </p:cBhvr>
                                      <p:to>
                                        <p:strVal val="visible"/>
                                      </p:to>
                                    </p:set>
                                    <p:animEffect transition="in" filter="circle(out)">
                                      <p:cBhvr>
                                        <p:cTn id="18" dur="1000"/>
                                        <p:tgtEl>
                                          <p:spTgt spid="3"/>
                                        </p:tgtEl>
                                      </p:cBhvr>
                                    </p:animEffect>
                                  </p:childTnLst>
                                </p:cTn>
                              </p:par>
                              <p:par>
                                <p:cTn id="19" presetID="6" presetClass="entr" presetSubtype="32" fill="hold" grpId="0" nodeType="withEffect">
                                  <p:stCondLst>
                                    <p:cond delay="0"/>
                                  </p:stCondLst>
                                  <p:childTnLst>
                                    <p:set>
                                      <p:cBhvr>
                                        <p:cTn id="20" dur="1000" fill="hold">
                                          <p:stCondLst>
                                            <p:cond delay="0"/>
                                          </p:stCondLst>
                                        </p:cTn>
                                        <p:tgtEl>
                                          <p:spTgt spid="4"/>
                                        </p:tgtEl>
                                        <p:attrNameLst>
                                          <p:attrName>style.visibility</p:attrName>
                                        </p:attrNameLst>
                                      </p:cBhvr>
                                      <p:to>
                                        <p:strVal val="visible"/>
                                      </p:to>
                                    </p:set>
                                    <p:animEffect transition="in" filter="circle(out)">
                                      <p:cBhvr>
                                        <p:cTn id="21" dur="1000"/>
                                        <p:tgtEl>
                                          <p:spTgt spid="4"/>
                                        </p:tgtEl>
                                      </p:cBhvr>
                                    </p:animEffect>
                                  </p:childTnLst>
                                </p:cTn>
                              </p:par>
                            </p:childTnLst>
                          </p:cTn>
                        </p:par>
                        <p:par>
                          <p:cTn id="22" fill="hold">
                            <p:stCondLst>
                              <p:cond delay="4000"/>
                            </p:stCondLst>
                            <p:childTnLst>
                              <p:par>
                                <p:cTn id="23" presetID="6" presetClass="entr" presetSubtype="32" fill="hold" grpId="0" nodeType="afterEffect">
                                  <p:stCondLst>
                                    <p:cond delay="0"/>
                                  </p:stCondLst>
                                  <p:childTnLst>
                                    <p:set>
                                      <p:cBhvr>
                                        <p:cTn id="24" dur="1000" fill="hold">
                                          <p:stCondLst>
                                            <p:cond delay="0"/>
                                          </p:stCondLst>
                                        </p:cTn>
                                        <p:tgtEl>
                                          <p:spTgt spid="57"/>
                                        </p:tgtEl>
                                        <p:attrNameLst>
                                          <p:attrName>style.visibility</p:attrName>
                                        </p:attrNameLst>
                                      </p:cBhvr>
                                      <p:to>
                                        <p:strVal val="visible"/>
                                      </p:to>
                                    </p:set>
                                    <p:animEffect transition="in" filter="circle(out)">
                                      <p:cBhvr>
                                        <p:cTn id="25" dur="1000"/>
                                        <p:tgtEl>
                                          <p:spTgt spid="57"/>
                                        </p:tgtEl>
                                      </p:cBhvr>
                                    </p:animEffect>
                                  </p:childTnLst>
                                </p:cTn>
                              </p:par>
                              <p:par>
                                <p:cTn id="26" presetID="6" presetClass="entr" presetSubtype="32" fill="hold" grpId="0" nodeType="withEffect">
                                  <p:stCondLst>
                                    <p:cond delay="0"/>
                                  </p:stCondLst>
                                  <p:childTnLst>
                                    <p:set>
                                      <p:cBhvr>
                                        <p:cTn id="27" dur="1000" fill="hold">
                                          <p:stCondLst>
                                            <p:cond delay="0"/>
                                          </p:stCondLst>
                                        </p:cTn>
                                        <p:tgtEl>
                                          <p:spTgt spid="58"/>
                                        </p:tgtEl>
                                        <p:attrNameLst>
                                          <p:attrName>style.visibility</p:attrName>
                                        </p:attrNameLst>
                                      </p:cBhvr>
                                      <p:to>
                                        <p:strVal val="visible"/>
                                      </p:to>
                                    </p:set>
                                    <p:animEffect transition="in" filter="circle(out)">
                                      <p:cBhvr>
                                        <p:cTn id="28" dur="10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bldLvl="0" animBg="1"/>
      <p:bldP spid="59" grpId="0" animBg="1"/>
      <p:bldP spid="60" grpId="0" animBg="1"/>
      <p:bldP spid="3" grpId="0" animBg="1"/>
      <p:bldP spid="4" grpId="0" animBg="1"/>
      <p:bldP spid="57" grpId="0" animBg="1"/>
      <p:bldP spid="58"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文本框 48"/>
          <p:cNvSpPr txBox="1">
            <a:spLocks noChangeArrowheads="1"/>
          </p:cNvSpPr>
          <p:nvPr/>
        </p:nvSpPr>
        <p:spPr bwMode="auto">
          <a:xfrm>
            <a:off x="2720340" y="338455"/>
            <a:ext cx="6750685"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Lao UI" panose="020B0502040204020203" pitchFamily="34" charset="0"/>
                <a:ea typeface="微软雅黑" panose="020B0503020204020204" charset="-122"/>
              </a:defRPr>
            </a:lvl1pPr>
            <a:lvl2pPr marL="742950" indent="-285750">
              <a:defRPr sz="1300">
                <a:solidFill>
                  <a:schemeClr val="tx1"/>
                </a:solidFill>
                <a:latin typeface="Lao UI" panose="020B0502040204020203" pitchFamily="34" charset="0"/>
                <a:ea typeface="微软雅黑" panose="020B0503020204020204" charset="-122"/>
              </a:defRPr>
            </a:lvl2pPr>
            <a:lvl3pPr marL="1143000" indent="-228600">
              <a:defRPr sz="1300">
                <a:solidFill>
                  <a:schemeClr val="tx1"/>
                </a:solidFill>
                <a:latin typeface="Lao UI" panose="020B0502040204020203" pitchFamily="34" charset="0"/>
                <a:ea typeface="微软雅黑" panose="020B0503020204020204" charset="-122"/>
              </a:defRPr>
            </a:lvl3pPr>
            <a:lvl4pPr marL="1600200" indent="-228600">
              <a:defRPr sz="1300">
                <a:solidFill>
                  <a:schemeClr val="tx1"/>
                </a:solidFill>
                <a:latin typeface="Lao UI" panose="020B0502040204020203" pitchFamily="34" charset="0"/>
                <a:ea typeface="微软雅黑" panose="020B0503020204020204" charset="-122"/>
              </a:defRPr>
            </a:lvl4pPr>
            <a:lvl5pPr marL="2057400" indent="-228600">
              <a:defRPr sz="1300">
                <a:solidFill>
                  <a:schemeClr val="tx1"/>
                </a:solidFill>
                <a:latin typeface="Lao UI" panose="020B0502040204020203" pitchFamily="34" charset="0"/>
                <a:ea typeface="微软雅黑" panose="020B0503020204020204" charset="-122"/>
              </a:defRPr>
            </a:lvl5pPr>
            <a:lvl6pPr marL="25146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6pPr>
            <a:lvl7pPr marL="29718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7pPr>
            <a:lvl8pPr marL="34290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8pPr>
            <a:lvl9pPr marL="38862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9pPr>
          </a:lstStyle>
          <a:p>
            <a:pPr>
              <a:defRPr/>
            </a:pPr>
            <a:r>
              <a:rPr lang="zh-CN" altLang="en-US" sz="3200" b="1" dirty="0">
                <a:gradFill>
                  <a:gsLst>
                    <a:gs pos="47700">
                      <a:srgbClr val="F4DEBE"/>
                    </a:gs>
                    <a:gs pos="0">
                      <a:srgbClr val="D9A96A"/>
                    </a:gs>
                    <a:gs pos="100000">
                      <a:srgbClr val="F5E3C9"/>
                    </a:gs>
                  </a:gsLst>
                  <a:lin ang="5400000" scaled="0"/>
                </a:gradFill>
                <a:latin typeface="微软雅黑" panose="020B0503020204020204" charset="-122"/>
              </a:rPr>
              <a:t>银杏宝（</a:t>
            </a:r>
            <a:r>
              <a:rPr lang="en-US" altLang="zh-CN" sz="3200" b="1" dirty="0">
                <a:gradFill>
                  <a:gsLst>
                    <a:gs pos="47700">
                      <a:srgbClr val="F4DEBE"/>
                    </a:gs>
                    <a:gs pos="0">
                      <a:srgbClr val="D9A96A"/>
                    </a:gs>
                    <a:gs pos="100000">
                      <a:srgbClr val="F5E3C9"/>
                    </a:gs>
                  </a:gsLst>
                  <a:lin ang="5400000" scaled="0"/>
                </a:gradFill>
                <a:latin typeface="微软雅黑" panose="020B0503020204020204" charset="-122"/>
              </a:rPr>
              <a:t>NAG</a:t>
            </a:r>
            <a:r>
              <a:rPr lang="zh-CN" altLang="en-US" sz="3200" b="1" dirty="0">
                <a:gradFill>
                  <a:gsLst>
                    <a:gs pos="47700">
                      <a:srgbClr val="F4DEBE"/>
                    </a:gs>
                    <a:gs pos="0">
                      <a:srgbClr val="D9A96A"/>
                    </a:gs>
                    <a:gs pos="100000">
                      <a:srgbClr val="F5E3C9"/>
                    </a:gs>
                  </a:gsLst>
                  <a:lin ang="5400000" scaled="0"/>
                </a:gradFill>
                <a:latin typeface="微软雅黑" panose="020B0503020204020204" charset="-122"/>
              </a:rPr>
              <a:t>）与自然积分（</a:t>
            </a:r>
            <a:r>
              <a:rPr lang="en-US" altLang="zh-CN" sz="3200" b="1" dirty="0">
                <a:gradFill>
                  <a:gsLst>
                    <a:gs pos="47700">
                      <a:srgbClr val="F4DEBE"/>
                    </a:gs>
                    <a:gs pos="0">
                      <a:srgbClr val="D9A96A"/>
                    </a:gs>
                    <a:gs pos="100000">
                      <a:srgbClr val="F5E3C9"/>
                    </a:gs>
                  </a:gsLst>
                  <a:lin ang="5400000" scaled="0"/>
                </a:gradFill>
                <a:latin typeface="微软雅黑" panose="020B0503020204020204" charset="-122"/>
              </a:rPr>
              <a:t>NAP</a:t>
            </a:r>
            <a:r>
              <a:rPr lang="zh-CN" altLang="en-US" sz="3200" b="1" dirty="0">
                <a:gradFill>
                  <a:gsLst>
                    <a:gs pos="47700">
                      <a:srgbClr val="F4DEBE"/>
                    </a:gs>
                    <a:gs pos="0">
                      <a:srgbClr val="D9A96A"/>
                    </a:gs>
                    <a:gs pos="100000">
                      <a:srgbClr val="F5E3C9"/>
                    </a:gs>
                  </a:gsLst>
                  <a:lin ang="5400000" scaled="0"/>
                </a:gradFill>
                <a:latin typeface="微软雅黑" panose="020B0503020204020204" charset="-122"/>
              </a:rPr>
              <a:t>）</a:t>
            </a:r>
            <a:endParaRPr lang="zh-CN" altLang="en-US" sz="3200" b="1" dirty="0">
              <a:gradFill>
                <a:gsLst>
                  <a:gs pos="47700">
                    <a:srgbClr val="F4DEBE"/>
                  </a:gs>
                  <a:gs pos="0">
                    <a:srgbClr val="D9A96A"/>
                  </a:gs>
                  <a:gs pos="100000">
                    <a:srgbClr val="F5E3C9"/>
                  </a:gs>
                </a:gsLst>
                <a:lin ang="5400000" scaled="0"/>
              </a:gradFill>
              <a:latin typeface="微软雅黑" panose="020B0503020204020204" charset="-122"/>
            </a:endParaRPr>
          </a:p>
        </p:txBody>
      </p:sp>
      <p:sp>
        <p:nvSpPr>
          <p:cNvPr id="253" name="文本框 252"/>
          <p:cNvSpPr txBox="1"/>
          <p:nvPr/>
        </p:nvSpPr>
        <p:spPr>
          <a:xfrm>
            <a:off x="3176905" y="1229995"/>
            <a:ext cx="8260715" cy="1938020"/>
          </a:xfrm>
          <a:prstGeom prst="rect">
            <a:avLst/>
          </a:prstGeom>
          <a:noFill/>
        </p:spPr>
        <p:txBody>
          <a:bodyPr wrap="square" rtlCol="0">
            <a:spAutoFit/>
            <a:scene3d>
              <a:camera prst="orthographicFront"/>
              <a:lightRig rig="threePt" dir="t"/>
            </a:scene3d>
            <a:sp3d contourW="12700"/>
          </a:bodyPr>
          <a:lstStyle/>
          <a:p>
            <a:pPr lvl="0" algn="just" defTabSz="457200">
              <a:lnSpc>
                <a:spcPct val="125000"/>
              </a:lnSpc>
              <a:defRPr/>
            </a:pPr>
            <a:r>
              <a:rPr lang="zh-CN" altLang="en-US" sz="24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rPr>
              <a:t>我们推出与以太坊钱包绑定的DApp，通过DApp充值获得银杏宝（</a:t>
            </a:r>
            <a:r>
              <a:rPr lang="en-US" altLang="zh-CN" sz="24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rPr>
              <a:t>NAG</a:t>
            </a:r>
            <a:r>
              <a:rPr lang="zh-CN" altLang="en-US" sz="24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rPr>
              <a:t>），用户可享受丰厚的定期收益，也可购买NAT享受数字化资产带来的增长红利，也可将收益和红利转化成积分获得专业服务和优质商品。</a:t>
            </a:r>
            <a:endParaRPr lang="zh-CN" altLang="en-US" sz="24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endParaRPr>
          </a:p>
        </p:txBody>
      </p:sp>
      <p:sp>
        <p:nvSpPr>
          <p:cNvPr id="2" name="文本框 1"/>
          <p:cNvSpPr txBox="1"/>
          <p:nvPr/>
        </p:nvSpPr>
        <p:spPr>
          <a:xfrm>
            <a:off x="2623820" y="3619500"/>
            <a:ext cx="8260080" cy="2399665"/>
          </a:xfrm>
          <a:prstGeom prst="rect">
            <a:avLst/>
          </a:prstGeom>
          <a:noFill/>
        </p:spPr>
        <p:txBody>
          <a:bodyPr wrap="square" rtlCol="0">
            <a:spAutoFit/>
            <a:scene3d>
              <a:camera prst="orthographicFront"/>
              <a:lightRig rig="threePt" dir="t"/>
            </a:scene3d>
            <a:sp3d contourW="12700"/>
          </a:bodyPr>
          <a:p>
            <a:pPr lvl="0" algn="just" defTabSz="457200">
              <a:lnSpc>
                <a:spcPct val="125000"/>
              </a:lnSpc>
              <a:defRPr/>
            </a:pPr>
            <a:r>
              <a:rPr lang="zh-CN" altLang="en-US" sz="24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rPr>
              <a:t>Nature DApp内具有愿力挖矿系统，愿力类似于比特币挖矿中的“算力”。用户拥有愿力可自动进行“挖矿”，并获取自然积分（NAP）。用户在DApp内部的行为，如签到、做任务、推广都会获得愿力。此外，购买NAT、商城银杏宝和积分消费，都可以获取愿力。</a:t>
            </a:r>
            <a:endParaRPr lang="zh-CN" altLang="en-US" sz="24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endParaRPr>
          </a:p>
        </p:txBody>
      </p:sp>
      <p:sp>
        <p:nvSpPr>
          <p:cNvPr id="28" name="对角圆角矩形 26"/>
          <p:cNvSpPr/>
          <p:nvPr/>
        </p:nvSpPr>
        <p:spPr bwMode="auto">
          <a:xfrm flipH="1">
            <a:off x="1550670" y="1109345"/>
            <a:ext cx="9982835" cy="2510790"/>
          </a:xfrm>
          <a:prstGeom prst="round2DiagRect">
            <a:avLst>
              <a:gd name="adj1" fmla="val 0"/>
              <a:gd name="adj2" fmla="val 0"/>
            </a:avLst>
          </a:prstGeom>
          <a:noFill/>
          <a:ln w="63500" cap="flat" cmpd="dbl" algn="ctr">
            <a:solidFill>
              <a:srgbClr val="F4DEBE"/>
            </a:solidFill>
            <a:prstDash val="solid"/>
          </a:ln>
          <a:effectLst>
            <a:outerShdw blurRad="50800" dist="38100" dir="2700000" algn="tl" rotWithShape="0">
              <a:prstClr val="black">
                <a:alpha val="40000"/>
              </a:prstClr>
            </a:outerShdw>
          </a:effectLst>
        </p:spPr>
        <p:txBody>
          <a:bodyPr anchor="ctr"/>
          <a:lstStyle>
            <a:defPPr>
              <a:defRPr lang="zh-CN"/>
            </a:defPPr>
            <a:lvl1pPr marL="0" algn="l" defTabSz="866775" rtl="0" eaLnBrk="1" latinLnBrk="0" hangingPunct="1">
              <a:defRPr sz="1705" kern="1200">
                <a:solidFill>
                  <a:schemeClr val="tx1"/>
                </a:solidFill>
                <a:latin typeface="+mn-lt"/>
                <a:ea typeface="+mn-ea"/>
                <a:cs typeface="+mn-cs"/>
              </a:defRPr>
            </a:lvl1pPr>
            <a:lvl2pPr marL="433705" algn="l" defTabSz="866775" rtl="0" eaLnBrk="1" latinLnBrk="0" hangingPunct="1">
              <a:defRPr sz="1705" kern="1200">
                <a:solidFill>
                  <a:schemeClr val="tx1"/>
                </a:solidFill>
                <a:latin typeface="+mn-lt"/>
                <a:ea typeface="+mn-ea"/>
                <a:cs typeface="+mn-cs"/>
              </a:defRPr>
            </a:lvl2pPr>
            <a:lvl3pPr marL="866775" algn="l" defTabSz="866775" rtl="0" eaLnBrk="1" latinLnBrk="0" hangingPunct="1">
              <a:defRPr sz="1705" kern="1200">
                <a:solidFill>
                  <a:schemeClr val="tx1"/>
                </a:solidFill>
                <a:latin typeface="+mn-lt"/>
                <a:ea typeface="+mn-ea"/>
                <a:cs typeface="+mn-cs"/>
              </a:defRPr>
            </a:lvl3pPr>
            <a:lvl4pPr marL="1300480" algn="l" defTabSz="866775" rtl="0" eaLnBrk="1" latinLnBrk="0" hangingPunct="1">
              <a:defRPr sz="1705" kern="1200">
                <a:solidFill>
                  <a:schemeClr val="tx1"/>
                </a:solidFill>
                <a:latin typeface="+mn-lt"/>
                <a:ea typeface="+mn-ea"/>
                <a:cs typeface="+mn-cs"/>
              </a:defRPr>
            </a:lvl4pPr>
            <a:lvl5pPr marL="1734185" algn="l" defTabSz="866775" rtl="0" eaLnBrk="1" latinLnBrk="0" hangingPunct="1">
              <a:defRPr sz="1705" kern="1200">
                <a:solidFill>
                  <a:schemeClr val="tx1"/>
                </a:solidFill>
                <a:latin typeface="+mn-lt"/>
                <a:ea typeface="+mn-ea"/>
                <a:cs typeface="+mn-cs"/>
              </a:defRPr>
            </a:lvl5pPr>
            <a:lvl6pPr marL="2167255" algn="l" defTabSz="866775" rtl="0" eaLnBrk="1" latinLnBrk="0" hangingPunct="1">
              <a:defRPr sz="1705" kern="1200">
                <a:solidFill>
                  <a:schemeClr val="tx1"/>
                </a:solidFill>
                <a:latin typeface="+mn-lt"/>
                <a:ea typeface="+mn-ea"/>
                <a:cs typeface="+mn-cs"/>
              </a:defRPr>
            </a:lvl6pPr>
            <a:lvl7pPr marL="2600960" algn="l" defTabSz="866775" rtl="0" eaLnBrk="1" latinLnBrk="0" hangingPunct="1">
              <a:defRPr sz="1705" kern="1200">
                <a:solidFill>
                  <a:schemeClr val="tx1"/>
                </a:solidFill>
                <a:latin typeface="+mn-lt"/>
                <a:ea typeface="+mn-ea"/>
                <a:cs typeface="+mn-cs"/>
              </a:defRPr>
            </a:lvl7pPr>
            <a:lvl8pPr marL="3034665" algn="l" defTabSz="866775" rtl="0" eaLnBrk="1" latinLnBrk="0" hangingPunct="1">
              <a:defRPr sz="1705" kern="1200">
                <a:solidFill>
                  <a:schemeClr val="tx1"/>
                </a:solidFill>
                <a:latin typeface="+mn-lt"/>
                <a:ea typeface="+mn-ea"/>
                <a:cs typeface="+mn-cs"/>
              </a:defRPr>
            </a:lvl8pPr>
            <a:lvl9pPr marL="3468370" algn="l" defTabSz="866775" rtl="0" eaLnBrk="1" latinLnBrk="0" hangingPunct="1">
              <a:defRPr sz="1705" kern="1200">
                <a:solidFill>
                  <a:schemeClr val="tx1"/>
                </a:solidFill>
                <a:latin typeface="+mn-lt"/>
                <a:ea typeface="+mn-ea"/>
                <a:cs typeface="+mn-cs"/>
              </a:defRPr>
            </a:lvl9pPr>
          </a:lstStyle>
          <a:p>
            <a:pPr marL="0" marR="0" lvl="0" indent="0" algn="ctr" defTabSz="866775" rtl="0" eaLnBrk="1" fontAlgn="auto" latinLnBrk="0" hangingPunct="1">
              <a:lnSpc>
                <a:spcPct val="100000"/>
              </a:lnSpc>
              <a:spcBef>
                <a:spcPts val="0"/>
              </a:spcBef>
              <a:spcAft>
                <a:spcPts val="0"/>
              </a:spcAft>
              <a:buClrTx/>
              <a:buSzTx/>
              <a:buFontTx/>
              <a:buNone/>
              <a:defRPr/>
            </a:pPr>
            <a:endParaRPr kumimoji="0" lang="zh-CN" altLang="en-US" sz="2275" b="1" i="0" u="none" strike="noStrike" kern="0" cap="none" spc="0" normalizeH="0" baseline="0" noProof="0" dirty="0">
              <a:ln>
                <a:noFill/>
              </a:ln>
              <a:solidFill>
                <a:srgbClr val="00544A"/>
              </a:solidFill>
              <a:effectLst/>
              <a:uLnTx/>
              <a:uFillTx/>
              <a:latin typeface="Arial" panose="020B0604020202020204"/>
              <a:ea typeface="微软雅黑" panose="020B0503020204020204" charset="-122"/>
              <a:cs typeface="+mn-ea"/>
              <a:sym typeface="+mn-lt"/>
            </a:endParaRPr>
          </a:p>
        </p:txBody>
      </p:sp>
      <p:sp>
        <p:nvSpPr>
          <p:cNvPr id="4" name="Oval 14"/>
          <p:cNvSpPr/>
          <p:nvPr/>
        </p:nvSpPr>
        <p:spPr>
          <a:xfrm>
            <a:off x="1862455" y="1617980"/>
            <a:ext cx="1153795" cy="1162050"/>
          </a:xfrm>
          <a:prstGeom prst="ellipse">
            <a:avLst/>
          </a:prstGeom>
          <a:solidFill>
            <a:srgbClr val="FFF2CC">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GB"/>
          </a:p>
        </p:txBody>
      </p:sp>
      <p:sp>
        <p:nvSpPr>
          <p:cNvPr id="5" name="Oval 15"/>
          <p:cNvSpPr/>
          <p:nvPr/>
        </p:nvSpPr>
        <p:spPr>
          <a:xfrm>
            <a:off x="1987550" y="1743075"/>
            <a:ext cx="884555" cy="880745"/>
          </a:xfrm>
          <a:prstGeom prst="ellipse">
            <a:avLst/>
          </a:prstGeom>
          <a:solidFill>
            <a:srgbClr val="F4DE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GB" b="1">
                <a:solidFill>
                  <a:schemeClr val="tx1"/>
                </a:solidFill>
                <a:latin typeface="微软雅黑" panose="020B0503020204020204" charset="-122"/>
                <a:ea typeface="微软雅黑" panose="020B0503020204020204" charset="-122"/>
              </a:rPr>
              <a:t>银杏宝</a:t>
            </a:r>
            <a:endParaRPr lang="zh-CN" altLang="en-GB" b="1">
              <a:solidFill>
                <a:schemeClr val="tx1"/>
              </a:solidFill>
              <a:latin typeface="微软雅黑" panose="020B0503020204020204" charset="-122"/>
              <a:ea typeface="微软雅黑" panose="020B0503020204020204" charset="-122"/>
            </a:endParaRPr>
          </a:p>
        </p:txBody>
      </p:sp>
      <p:sp>
        <p:nvSpPr>
          <p:cNvPr id="6" name="Oval 5"/>
          <p:cNvSpPr/>
          <p:nvPr/>
        </p:nvSpPr>
        <p:spPr>
          <a:xfrm>
            <a:off x="1308162" y="4210877"/>
            <a:ext cx="1217066" cy="1217066"/>
          </a:xfrm>
          <a:prstGeom prst="ellipse">
            <a:avLst/>
          </a:prstGeom>
          <a:solidFill>
            <a:srgbClr val="FFF2CC">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GB"/>
          </a:p>
        </p:txBody>
      </p:sp>
      <p:sp>
        <p:nvSpPr>
          <p:cNvPr id="7" name="Oval 6"/>
          <p:cNvSpPr/>
          <p:nvPr/>
        </p:nvSpPr>
        <p:spPr>
          <a:xfrm>
            <a:off x="1459495" y="4362210"/>
            <a:ext cx="914400" cy="914400"/>
          </a:xfrm>
          <a:prstGeom prst="ellipse">
            <a:avLst/>
          </a:prstGeom>
          <a:solidFill>
            <a:srgbClr val="F4DE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GB" b="1">
                <a:solidFill>
                  <a:schemeClr val="tx1"/>
                </a:solidFill>
                <a:latin typeface="微软雅黑" panose="020B0503020204020204" charset="-122"/>
                <a:ea typeface="微软雅黑" panose="020B0503020204020204" charset="-122"/>
              </a:rPr>
              <a:t>自然积分</a:t>
            </a:r>
            <a:endParaRPr lang="zh-CN" altLang="en-GB" b="1">
              <a:solidFill>
                <a:schemeClr val="tx1"/>
              </a:solidFill>
              <a:latin typeface="微软雅黑" panose="020B0503020204020204" charset="-122"/>
              <a:ea typeface="微软雅黑" panose="020B0503020204020204" charset="-122"/>
            </a:endParaRPr>
          </a:p>
        </p:txBody>
      </p:sp>
      <p:sp>
        <p:nvSpPr>
          <p:cNvPr id="8" name="对角圆角矩形 26"/>
          <p:cNvSpPr/>
          <p:nvPr/>
        </p:nvSpPr>
        <p:spPr bwMode="auto">
          <a:xfrm flipH="1">
            <a:off x="996315" y="3168650"/>
            <a:ext cx="9982835" cy="2964815"/>
          </a:xfrm>
          <a:prstGeom prst="round2DiagRect">
            <a:avLst>
              <a:gd name="adj1" fmla="val 0"/>
              <a:gd name="adj2" fmla="val 0"/>
            </a:avLst>
          </a:prstGeom>
          <a:noFill/>
          <a:ln w="63500" cap="flat" cmpd="dbl" algn="ctr">
            <a:solidFill>
              <a:srgbClr val="F4DEBE"/>
            </a:solidFill>
            <a:prstDash val="solid"/>
          </a:ln>
          <a:effectLst>
            <a:outerShdw blurRad="50800" dist="38100" dir="2700000" algn="tl" rotWithShape="0">
              <a:prstClr val="black">
                <a:alpha val="40000"/>
              </a:prstClr>
            </a:outerShdw>
          </a:effectLst>
        </p:spPr>
        <p:txBody>
          <a:bodyPr anchor="ctr"/>
          <a:lstStyle>
            <a:defPPr>
              <a:defRPr lang="zh-CN"/>
            </a:defPPr>
            <a:lvl1pPr marL="0" algn="l" defTabSz="866775" rtl="0" eaLnBrk="1" latinLnBrk="0" hangingPunct="1">
              <a:defRPr sz="1705" kern="1200">
                <a:solidFill>
                  <a:schemeClr val="tx1"/>
                </a:solidFill>
                <a:latin typeface="+mn-lt"/>
                <a:ea typeface="+mn-ea"/>
                <a:cs typeface="+mn-cs"/>
              </a:defRPr>
            </a:lvl1pPr>
            <a:lvl2pPr marL="433705" algn="l" defTabSz="866775" rtl="0" eaLnBrk="1" latinLnBrk="0" hangingPunct="1">
              <a:defRPr sz="1705" kern="1200">
                <a:solidFill>
                  <a:schemeClr val="tx1"/>
                </a:solidFill>
                <a:latin typeface="+mn-lt"/>
                <a:ea typeface="+mn-ea"/>
                <a:cs typeface="+mn-cs"/>
              </a:defRPr>
            </a:lvl2pPr>
            <a:lvl3pPr marL="866775" algn="l" defTabSz="866775" rtl="0" eaLnBrk="1" latinLnBrk="0" hangingPunct="1">
              <a:defRPr sz="1705" kern="1200">
                <a:solidFill>
                  <a:schemeClr val="tx1"/>
                </a:solidFill>
                <a:latin typeface="+mn-lt"/>
                <a:ea typeface="+mn-ea"/>
                <a:cs typeface="+mn-cs"/>
              </a:defRPr>
            </a:lvl3pPr>
            <a:lvl4pPr marL="1300480" algn="l" defTabSz="866775" rtl="0" eaLnBrk="1" latinLnBrk="0" hangingPunct="1">
              <a:defRPr sz="1705" kern="1200">
                <a:solidFill>
                  <a:schemeClr val="tx1"/>
                </a:solidFill>
                <a:latin typeface="+mn-lt"/>
                <a:ea typeface="+mn-ea"/>
                <a:cs typeface="+mn-cs"/>
              </a:defRPr>
            </a:lvl4pPr>
            <a:lvl5pPr marL="1734185" algn="l" defTabSz="866775" rtl="0" eaLnBrk="1" latinLnBrk="0" hangingPunct="1">
              <a:defRPr sz="1705" kern="1200">
                <a:solidFill>
                  <a:schemeClr val="tx1"/>
                </a:solidFill>
                <a:latin typeface="+mn-lt"/>
                <a:ea typeface="+mn-ea"/>
                <a:cs typeface="+mn-cs"/>
              </a:defRPr>
            </a:lvl5pPr>
            <a:lvl6pPr marL="2167255" algn="l" defTabSz="866775" rtl="0" eaLnBrk="1" latinLnBrk="0" hangingPunct="1">
              <a:defRPr sz="1705" kern="1200">
                <a:solidFill>
                  <a:schemeClr val="tx1"/>
                </a:solidFill>
                <a:latin typeface="+mn-lt"/>
                <a:ea typeface="+mn-ea"/>
                <a:cs typeface="+mn-cs"/>
              </a:defRPr>
            </a:lvl6pPr>
            <a:lvl7pPr marL="2600960" algn="l" defTabSz="866775" rtl="0" eaLnBrk="1" latinLnBrk="0" hangingPunct="1">
              <a:defRPr sz="1705" kern="1200">
                <a:solidFill>
                  <a:schemeClr val="tx1"/>
                </a:solidFill>
                <a:latin typeface="+mn-lt"/>
                <a:ea typeface="+mn-ea"/>
                <a:cs typeface="+mn-cs"/>
              </a:defRPr>
            </a:lvl7pPr>
            <a:lvl8pPr marL="3034665" algn="l" defTabSz="866775" rtl="0" eaLnBrk="1" latinLnBrk="0" hangingPunct="1">
              <a:defRPr sz="1705" kern="1200">
                <a:solidFill>
                  <a:schemeClr val="tx1"/>
                </a:solidFill>
                <a:latin typeface="+mn-lt"/>
                <a:ea typeface="+mn-ea"/>
                <a:cs typeface="+mn-cs"/>
              </a:defRPr>
            </a:lvl8pPr>
            <a:lvl9pPr marL="3468370" algn="l" defTabSz="866775" rtl="0" eaLnBrk="1" latinLnBrk="0" hangingPunct="1">
              <a:defRPr sz="1705" kern="1200">
                <a:solidFill>
                  <a:schemeClr val="tx1"/>
                </a:solidFill>
                <a:latin typeface="+mn-lt"/>
                <a:ea typeface="+mn-ea"/>
                <a:cs typeface="+mn-cs"/>
              </a:defRPr>
            </a:lvl9pPr>
          </a:lstStyle>
          <a:p>
            <a:pPr marL="0" marR="0" lvl="0" indent="0" algn="ctr" defTabSz="866775" rtl="0" eaLnBrk="1" fontAlgn="auto" latinLnBrk="0" hangingPunct="1">
              <a:lnSpc>
                <a:spcPct val="100000"/>
              </a:lnSpc>
              <a:spcBef>
                <a:spcPts val="0"/>
              </a:spcBef>
              <a:spcAft>
                <a:spcPts val="0"/>
              </a:spcAft>
              <a:buClrTx/>
              <a:buSzTx/>
              <a:buFontTx/>
              <a:buNone/>
              <a:defRPr/>
            </a:pPr>
            <a:endParaRPr kumimoji="0" lang="zh-CN" altLang="en-US" sz="2275" b="1" i="0" u="none" strike="noStrike" kern="0" cap="none" spc="0" normalizeH="0" baseline="0" noProof="0" dirty="0">
              <a:ln>
                <a:noFill/>
              </a:ln>
              <a:solidFill>
                <a:srgbClr val="00544A"/>
              </a:solidFill>
              <a:effectLst/>
              <a:uLnTx/>
              <a:uFillTx/>
              <a:latin typeface="Arial" panose="020B0604020202020204"/>
              <a:ea typeface="微软雅黑" panose="020B050302020402020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53">
                                            <p:txEl>
                                              <p:pRg st="0" end="0"/>
                                            </p:txEl>
                                          </p:spTgt>
                                        </p:tgtEl>
                                        <p:attrNameLst>
                                          <p:attrName>style.visibility</p:attrName>
                                        </p:attrNameLst>
                                      </p:cBhvr>
                                      <p:to>
                                        <p:strVal val="visible"/>
                                      </p:to>
                                    </p:set>
                                    <p:animEffect transition="in" filter="wipe(up)">
                                      <p:cBhvr>
                                        <p:cTn id="7" dur="500"/>
                                        <p:tgtEl>
                                          <p:spTgt spid="253">
                                            <p:txEl>
                                              <p:pRg st="0" end="0"/>
                                            </p:txEl>
                                          </p:spTgt>
                                        </p:tgtEl>
                                      </p:cBhvr>
                                    </p:animEffect>
                                  </p:childTnLst>
                                </p:cTn>
                              </p:par>
                              <p:par>
                                <p:cTn id="8" presetID="4" presetClass="entr" presetSubtype="16" fill="hold" grpId="0"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box(in)">
                                      <p:cBhvr>
                                        <p:cTn id="10" dur="2000"/>
                                        <p:tgtEl>
                                          <p:spTgt spid="28"/>
                                        </p:tgtEl>
                                      </p:cBhvr>
                                    </p:animEffect>
                                  </p:childTnLst>
                                </p:cTn>
                              </p:par>
                              <p:par>
                                <p:cTn id="11" presetID="6" presetClass="entr" presetSubtype="32" fill="hold" grpId="0" nodeType="withEffect">
                                  <p:stCondLst>
                                    <p:cond delay="0"/>
                                  </p:stCondLst>
                                  <p:childTnLst>
                                    <p:set>
                                      <p:cBhvr>
                                        <p:cTn id="12" dur="1000" fill="hold">
                                          <p:stCondLst>
                                            <p:cond delay="0"/>
                                          </p:stCondLst>
                                        </p:cTn>
                                        <p:tgtEl>
                                          <p:spTgt spid="4"/>
                                        </p:tgtEl>
                                        <p:attrNameLst>
                                          <p:attrName>style.visibility</p:attrName>
                                        </p:attrNameLst>
                                      </p:cBhvr>
                                      <p:to>
                                        <p:strVal val="visible"/>
                                      </p:to>
                                    </p:set>
                                    <p:animEffect transition="in" filter="circle(out)">
                                      <p:cBhvr>
                                        <p:cTn id="13" dur="1000"/>
                                        <p:tgtEl>
                                          <p:spTgt spid="4"/>
                                        </p:tgtEl>
                                      </p:cBhvr>
                                    </p:animEffect>
                                  </p:childTnLst>
                                </p:cTn>
                              </p:par>
                              <p:par>
                                <p:cTn id="14" presetID="6" presetClass="entr" presetSubtype="32" fill="hold" grpId="0" nodeType="withEffect">
                                  <p:stCondLst>
                                    <p:cond delay="0"/>
                                  </p:stCondLst>
                                  <p:childTnLst>
                                    <p:set>
                                      <p:cBhvr>
                                        <p:cTn id="15" dur="1000" fill="hold">
                                          <p:stCondLst>
                                            <p:cond delay="0"/>
                                          </p:stCondLst>
                                        </p:cTn>
                                        <p:tgtEl>
                                          <p:spTgt spid="5"/>
                                        </p:tgtEl>
                                        <p:attrNameLst>
                                          <p:attrName>style.visibility</p:attrName>
                                        </p:attrNameLst>
                                      </p:cBhvr>
                                      <p:to>
                                        <p:strVal val="visible"/>
                                      </p:to>
                                    </p:set>
                                    <p:animEffect transition="in" filter="circle(out)">
                                      <p:cBhvr>
                                        <p:cTn id="16" dur="10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nodeType="clickEffect">
                                  <p:stCondLst>
                                    <p:cond delay="0"/>
                                  </p:stCondLst>
                                  <p:childTnLst>
                                    <p:set>
                                      <p:cBhvr>
                                        <p:cTn id="20" dur="1" fill="hold">
                                          <p:stCondLst>
                                            <p:cond delay="0"/>
                                          </p:stCondLst>
                                        </p:cTn>
                                        <p:tgtEl>
                                          <p:spTgt spid="2">
                                            <p:txEl>
                                              <p:pRg st="0" end="0"/>
                                            </p:txEl>
                                          </p:spTgt>
                                        </p:tgtEl>
                                        <p:attrNameLst>
                                          <p:attrName>style.visibility</p:attrName>
                                        </p:attrNameLst>
                                      </p:cBhvr>
                                      <p:to>
                                        <p:strVal val="visible"/>
                                      </p:to>
                                    </p:set>
                                    <p:animEffect transition="in" filter="wipe(up)">
                                      <p:cBhvr>
                                        <p:cTn id="21" dur="500"/>
                                        <p:tgtEl>
                                          <p:spTgt spid="2">
                                            <p:txEl>
                                              <p:pRg st="0" end="0"/>
                                            </p:txEl>
                                          </p:spTgt>
                                        </p:tgtEl>
                                      </p:cBhvr>
                                    </p:animEffect>
                                  </p:childTnLst>
                                </p:cTn>
                              </p:par>
                              <p:par>
                                <p:cTn id="22" presetID="4" presetClass="entr" presetSubtype="16"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box(in)">
                                      <p:cBhvr>
                                        <p:cTn id="24" dur="2000"/>
                                        <p:tgtEl>
                                          <p:spTgt spid="8"/>
                                        </p:tgtEl>
                                      </p:cBhvr>
                                    </p:animEffect>
                                  </p:childTnLst>
                                </p:cTn>
                              </p:par>
                              <p:par>
                                <p:cTn id="25" presetID="6" presetClass="entr" presetSubtype="32" fill="hold" grpId="0" nodeType="withEffect">
                                  <p:stCondLst>
                                    <p:cond delay="0"/>
                                  </p:stCondLst>
                                  <p:childTnLst>
                                    <p:set>
                                      <p:cBhvr>
                                        <p:cTn id="26" dur="1000" fill="hold">
                                          <p:stCondLst>
                                            <p:cond delay="0"/>
                                          </p:stCondLst>
                                        </p:cTn>
                                        <p:tgtEl>
                                          <p:spTgt spid="6"/>
                                        </p:tgtEl>
                                        <p:attrNameLst>
                                          <p:attrName>style.visibility</p:attrName>
                                        </p:attrNameLst>
                                      </p:cBhvr>
                                      <p:to>
                                        <p:strVal val="visible"/>
                                      </p:to>
                                    </p:set>
                                    <p:animEffect transition="in" filter="circle(out)">
                                      <p:cBhvr>
                                        <p:cTn id="27" dur="1000"/>
                                        <p:tgtEl>
                                          <p:spTgt spid="6"/>
                                        </p:tgtEl>
                                      </p:cBhvr>
                                    </p:animEffect>
                                  </p:childTnLst>
                                </p:cTn>
                              </p:par>
                              <p:par>
                                <p:cTn id="28" presetID="6" presetClass="entr" presetSubtype="32" fill="hold" grpId="0" nodeType="withEffect">
                                  <p:stCondLst>
                                    <p:cond delay="0"/>
                                  </p:stCondLst>
                                  <p:childTnLst>
                                    <p:set>
                                      <p:cBhvr>
                                        <p:cTn id="29" dur="1000" fill="hold">
                                          <p:stCondLst>
                                            <p:cond delay="0"/>
                                          </p:stCondLst>
                                        </p:cTn>
                                        <p:tgtEl>
                                          <p:spTgt spid="7"/>
                                        </p:tgtEl>
                                        <p:attrNameLst>
                                          <p:attrName>style.visibility</p:attrName>
                                        </p:attrNameLst>
                                      </p:cBhvr>
                                      <p:to>
                                        <p:strVal val="visible"/>
                                      </p:to>
                                    </p:set>
                                    <p:animEffect transition="in" filter="circle(out)">
                                      <p:cBhvr>
                                        <p:cTn id="30"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bldLvl="0" animBg="1"/>
      <p:bldP spid="4" grpId="0" bldLvl="0" animBg="1"/>
      <p:bldP spid="5" grpId="0" bldLvl="0" animBg="1"/>
      <p:bldP spid="6" grpId="0" bldLvl="0" animBg="1"/>
      <p:bldP spid="7" grpId="0" bldLvl="0" animBg="1"/>
      <p:bldP spid="8" grpId="0" bldLvl="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文本框 252"/>
          <p:cNvSpPr txBox="1"/>
          <p:nvPr/>
        </p:nvSpPr>
        <p:spPr>
          <a:xfrm>
            <a:off x="941705" y="1443355"/>
            <a:ext cx="4253230" cy="3784600"/>
          </a:xfrm>
          <a:prstGeom prst="rect">
            <a:avLst/>
          </a:prstGeom>
          <a:noFill/>
        </p:spPr>
        <p:txBody>
          <a:bodyPr wrap="square" rtlCol="0">
            <a:spAutoFit/>
            <a:scene3d>
              <a:camera prst="orthographicFront"/>
              <a:lightRig rig="threePt" dir="t"/>
            </a:scene3d>
            <a:sp3d contourW="12700"/>
          </a:bodyPr>
          <a:lstStyle/>
          <a:p>
            <a:pPr lvl="0" algn="just" defTabSz="457200">
              <a:lnSpc>
                <a:spcPct val="125000"/>
              </a:lnSpc>
              <a:defRPr/>
            </a:pPr>
            <a:r>
              <a:rPr sz="24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rPr>
              <a:t>Nature Token是安全、内生、激励、通缩和高效的，通过基金会投资并购，创始生态合伙人的实物资产数字化，后续控股、参股生态合伙人的全部或部分实物数字资产，进入到公平自主的消费·经营·应用场景中。</a:t>
            </a:r>
            <a:endParaRPr sz="24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endParaRPr>
          </a:p>
        </p:txBody>
      </p:sp>
      <p:sp>
        <p:nvSpPr>
          <p:cNvPr id="2" name="文本框 1"/>
          <p:cNvSpPr txBox="1"/>
          <p:nvPr/>
        </p:nvSpPr>
        <p:spPr>
          <a:xfrm>
            <a:off x="6238240" y="2219325"/>
            <a:ext cx="5093335" cy="3784600"/>
          </a:xfrm>
          <a:prstGeom prst="rect">
            <a:avLst/>
          </a:prstGeom>
          <a:noFill/>
        </p:spPr>
        <p:txBody>
          <a:bodyPr wrap="square" rtlCol="0">
            <a:spAutoFit/>
            <a:scene3d>
              <a:camera prst="orthographicFront"/>
              <a:lightRig rig="threePt" dir="t"/>
            </a:scene3d>
            <a:sp3d contourW="12700"/>
          </a:bodyPr>
          <a:p>
            <a:pPr lvl="0" algn="just" defTabSz="457200">
              <a:lnSpc>
                <a:spcPct val="125000"/>
              </a:lnSpc>
              <a:defRPr/>
            </a:pPr>
            <a:r>
              <a:rPr lang="zh-CN" altLang="en-US" sz="24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rPr>
              <a:t>NAT采用市场化、智能共享化的公平先进的挖矿方式，和公平、有效的Staking激励方案。同时，NAT基金会采取透明合理的规范行为，鼓励生态和社区合伙人共建NAT的幸福产业经济体场景，使生态实体场景不断增加锚定资产，最终令实物资产持续赋能NAT，带来其价值提升。</a:t>
            </a:r>
            <a:endParaRPr lang="zh-CN" altLang="en-US" sz="24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endParaRPr>
          </a:p>
        </p:txBody>
      </p:sp>
      <p:sp>
        <p:nvSpPr>
          <p:cNvPr id="28" name="对角圆角矩形 26"/>
          <p:cNvSpPr/>
          <p:nvPr/>
        </p:nvSpPr>
        <p:spPr bwMode="auto">
          <a:xfrm flipH="1">
            <a:off x="719455" y="1251585"/>
            <a:ext cx="5361940" cy="4167505"/>
          </a:xfrm>
          <a:prstGeom prst="round2DiagRect">
            <a:avLst>
              <a:gd name="adj1" fmla="val 0"/>
              <a:gd name="adj2" fmla="val 0"/>
            </a:avLst>
          </a:prstGeom>
          <a:noFill/>
          <a:ln w="63500" cap="flat" cmpd="tri" algn="ctr">
            <a:solidFill>
              <a:srgbClr val="F4DEBE"/>
            </a:solidFill>
            <a:prstDash val="solid"/>
          </a:ln>
          <a:effectLst>
            <a:outerShdw blurRad="50800" dist="38100" dir="2700000" algn="tl" rotWithShape="0">
              <a:prstClr val="black">
                <a:alpha val="40000"/>
              </a:prstClr>
            </a:outerShdw>
          </a:effectLst>
        </p:spPr>
        <p:txBody>
          <a:bodyPr anchor="ctr"/>
          <a:lstStyle>
            <a:defPPr>
              <a:defRPr lang="zh-CN"/>
            </a:defPPr>
            <a:lvl1pPr marL="0" algn="l" defTabSz="866775" rtl="0" eaLnBrk="1" latinLnBrk="0" hangingPunct="1">
              <a:defRPr sz="1705" kern="1200">
                <a:solidFill>
                  <a:schemeClr val="tx1"/>
                </a:solidFill>
                <a:latin typeface="+mn-lt"/>
                <a:ea typeface="+mn-ea"/>
                <a:cs typeface="+mn-cs"/>
              </a:defRPr>
            </a:lvl1pPr>
            <a:lvl2pPr marL="433705" algn="l" defTabSz="866775" rtl="0" eaLnBrk="1" latinLnBrk="0" hangingPunct="1">
              <a:defRPr sz="1705" kern="1200">
                <a:solidFill>
                  <a:schemeClr val="tx1"/>
                </a:solidFill>
                <a:latin typeface="+mn-lt"/>
                <a:ea typeface="+mn-ea"/>
                <a:cs typeface="+mn-cs"/>
              </a:defRPr>
            </a:lvl2pPr>
            <a:lvl3pPr marL="866775" algn="l" defTabSz="866775" rtl="0" eaLnBrk="1" latinLnBrk="0" hangingPunct="1">
              <a:defRPr sz="1705" kern="1200">
                <a:solidFill>
                  <a:schemeClr val="tx1"/>
                </a:solidFill>
                <a:latin typeface="+mn-lt"/>
                <a:ea typeface="+mn-ea"/>
                <a:cs typeface="+mn-cs"/>
              </a:defRPr>
            </a:lvl3pPr>
            <a:lvl4pPr marL="1300480" algn="l" defTabSz="866775" rtl="0" eaLnBrk="1" latinLnBrk="0" hangingPunct="1">
              <a:defRPr sz="1705" kern="1200">
                <a:solidFill>
                  <a:schemeClr val="tx1"/>
                </a:solidFill>
                <a:latin typeface="+mn-lt"/>
                <a:ea typeface="+mn-ea"/>
                <a:cs typeface="+mn-cs"/>
              </a:defRPr>
            </a:lvl4pPr>
            <a:lvl5pPr marL="1734185" algn="l" defTabSz="866775" rtl="0" eaLnBrk="1" latinLnBrk="0" hangingPunct="1">
              <a:defRPr sz="1705" kern="1200">
                <a:solidFill>
                  <a:schemeClr val="tx1"/>
                </a:solidFill>
                <a:latin typeface="+mn-lt"/>
                <a:ea typeface="+mn-ea"/>
                <a:cs typeface="+mn-cs"/>
              </a:defRPr>
            </a:lvl5pPr>
            <a:lvl6pPr marL="2167255" algn="l" defTabSz="866775" rtl="0" eaLnBrk="1" latinLnBrk="0" hangingPunct="1">
              <a:defRPr sz="1705" kern="1200">
                <a:solidFill>
                  <a:schemeClr val="tx1"/>
                </a:solidFill>
                <a:latin typeface="+mn-lt"/>
                <a:ea typeface="+mn-ea"/>
                <a:cs typeface="+mn-cs"/>
              </a:defRPr>
            </a:lvl6pPr>
            <a:lvl7pPr marL="2600960" algn="l" defTabSz="866775" rtl="0" eaLnBrk="1" latinLnBrk="0" hangingPunct="1">
              <a:defRPr sz="1705" kern="1200">
                <a:solidFill>
                  <a:schemeClr val="tx1"/>
                </a:solidFill>
                <a:latin typeface="+mn-lt"/>
                <a:ea typeface="+mn-ea"/>
                <a:cs typeface="+mn-cs"/>
              </a:defRPr>
            </a:lvl7pPr>
            <a:lvl8pPr marL="3034665" algn="l" defTabSz="866775" rtl="0" eaLnBrk="1" latinLnBrk="0" hangingPunct="1">
              <a:defRPr sz="1705" kern="1200">
                <a:solidFill>
                  <a:schemeClr val="tx1"/>
                </a:solidFill>
                <a:latin typeface="+mn-lt"/>
                <a:ea typeface="+mn-ea"/>
                <a:cs typeface="+mn-cs"/>
              </a:defRPr>
            </a:lvl8pPr>
            <a:lvl9pPr marL="3468370" algn="l" defTabSz="866775" rtl="0" eaLnBrk="1" latinLnBrk="0" hangingPunct="1">
              <a:defRPr sz="1705" kern="1200">
                <a:solidFill>
                  <a:schemeClr val="tx1"/>
                </a:solidFill>
                <a:latin typeface="+mn-lt"/>
                <a:ea typeface="+mn-ea"/>
                <a:cs typeface="+mn-cs"/>
              </a:defRPr>
            </a:lvl9pPr>
          </a:lstStyle>
          <a:p>
            <a:pPr marL="0" marR="0" lvl="0" indent="0" algn="ctr" defTabSz="866775" rtl="0" eaLnBrk="1" fontAlgn="auto" latinLnBrk="0" hangingPunct="1">
              <a:lnSpc>
                <a:spcPct val="100000"/>
              </a:lnSpc>
              <a:spcBef>
                <a:spcPts val="0"/>
              </a:spcBef>
              <a:spcAft>
                <a:spcPts val="0"/>
              </a:spcAft>
              <a:buClrTx/>
              <a:buSzTx/>
              <a:buFontTx/>
              <a:buNone/>
              <a:defRPr/>
            </a:pPr>
            <a:endParaRPr kumimoji="0" lang="zh-CN" altLang="en-US" sz="2275" b="1" i="0" u="none" strike="noStrike" kern="0" cap="none" spc="0" normalizeH="0" baseline="0" noProof="0" dirty="0">
              <a:ln>
                <a:noFill/>
              </a:ln>
              <a:solidFill>
                <a:srgbClr val="00544A"/>
              </a:solidFill>
              <a:effectLst/>
              <a:uLnTx/>
              <a:uFillTx/>
              <a:latin typeface="Arial" panose="020B0604020202020204"/>
              <a:ea typeface="微软雅黑" panose="020B0503020204020204" charset="-122"/>
              <a:cs typeface="+mn-ea"/>
              <a:sym typeface="+mn-lt"/>
            </a:endParaRPr>
          </a:p>
        </p:txBody>
      </p:sp>
      <p:sp>
        <p:nvSpPr>
          <p:cNvPr id="8" name="对角圆角矩形 26"/>
          <p:cNvSpPr/>
          <p:nvPr/>
        </p:nvSpPr>
        <p:spPr bwMode="auto">
          <a:xfrm flipH="1">
            <a:off x="5418455" y="1897380"/>
            <a:ext cx="6085205" cy="4428490"/>
          </a:xfrm>
          <a:prstGeom prst="round2DiagRect">
            <a:avLst>
              <a:gd name="adj1" fmla="val 0"/>
              <a:gd name="adj2" fmla="val 0"/>
            </a:avLst>
          </a:prstGeom>
          <a:noFill/>
          <a:ln w="63500" cap="rnd" cmpd="tri" algn="ctr">
            <a:solidFill>
              <a:srgbClr val="F4DEBE"/>
            </a:solidFill>
            <a:prstDash val="solid"/>
          </a:ln>
          <a:effectLst>
            <a:outerShdw blurRad="50800" dist="38100" dir="2700000" algn="tl" rotWithShape="0">
              <a:prstClr val="black">
                <a:alpha val="40000"/>
              </a:prstClr>
            </a:outerShdw>
          </a:effectLst>
        </p:spPr>
        <p:txBody>
          <a:bodyPr anchor="ctr"/>
          <a:lstStyle>
            <a:defPPr>
              <a:defRPr lang="zh-CN"/>
            </a:defPPr>
            <a:lvl1pPr marL="0" algn="l" defTabSz="866775" rtl="0" eaLnBrk="1" latinLnBrk="0" hangingPunct="1">
              <a:defRPr sz="1705" kern="1200">
                <a:solidFill>
                  <a:schemeClr val="tx1"/>
                </a:solidFill>
                <a:latin typeface="+mn-lt"/>
                <a:ea typeface="+mn-ea"/>
                <a:cs typeface="+mn-cs"/>
              </a:defRPr>
            </a:lvl1pPr>
            <a:lvl2pPr marL="433705" algn="l" defTabSz="866775" rtl="0" eaLnBrk="1" latinLnBrk="0" hangingPunct="1">
              <a:defRPr sz="1705" kern="1200">
                <a:solidFill>
                  <a:schemeClr val="tx1"/>
                </a:solidFill>
                <a:latin typeface="+mn-lt"/>
                <a:ea typeface="+mn-ea"/>
                <a:cs typeface="+mn-cs"/>
              </a:defRPr>
            </a:lvl2pPr>
            <a:lvl3pPr marL="866775" algn="l" defTabSz="866775" rtl="0" eaLnBrk="1" latinLnBrk="0" hangingPunct="1">
              <a:defRPr sz="1705" kern="1200">
                <a:solidFill>
                  <a:schemeClr val="tx1"/>
                </a:solidFill>
                <a:latin typeface="+mn-lt"/>
                <a:ea typeface="+mn-ea"/>
                <a:cs typeface="+mn-cs"/>
              </a:defRPr>
            </a:lvl3pPr>
            <a:lvl4pPr marL="1300480" algn="l" defTabSz="866775" rtl="0" eaLnBrk="1" latinLnBrk="0" hangingPunct="1">
              <a:defRPr sz="1705" kern="1200">
                <a:solidFill>
                  <a:schemeClr val="tx1"/>
                </a:solidFill>
                <a:latin typeface="+mn-lt"/>
                <a:ea typeface="+mn-ea"/>
                <a:cs typeface="+mn-cs"/>
              </a:defRPr>
            </a:lvl4pPr>
            <a:lvl5pPr marL="1734185" algn="l" defTabSz="866775" rtl="0" eaLnBrk="1" latinLnBrk="0" hangingPunct="1">
              <a:defRPr sz="1705" kern="1200">
                <a:solidFill>
                  <a:schemeClr val="tx1"/>
                </a:solidFill>
                <a:latin typeface="+mn-lt"/>
                <a:ea typeface="+mn-ea"/>
                <a:cs typeface="+mn-cs"/>
              </a:defRPr>
            </a:lvl5pPr>
            <a:lvl6pPr marL="2167255" algn="l" defTabSz="866775" rtl="0" eaLnBrk="1" latinLnBrk="0" hangingPunct="1">
              <a:defRPr sz="1705" kern="1200">
                <a:solidFill>
                  <a:schemeClr val="tx1"/>
                </a:solidFill>
                <a:latin typeface="+mn-lt"/>
                <a:ea typeface="+mn-ea"/>
                <a:cs typeface="+mn-cs"/>
              </a:defRPr>
            </a:lvl6pPr>
            <a:lvl7pPr marL="2600960" algn="l" defTabSz="866775" rtl="0" eaLnBrk="1" latinLnBrk="0" hangingPunct="1">
              <a:defRPr sz="1705" kern="1200">
                <a:solidFill>
                  <a:schemeClr val="tx1"/>
                </a:solidFill>
                <a:latin typeface="+mn-lt"/>
                <a:ea typeface="+mn-ea"/>
                <a:cs typeface="+mn-cs"/>
              </a:defRPr>
            </a:lvl7pPr>
            <a:lvl8pPr marL="3034665" algn="l" defTabSz="866775" rtl="0" eaLnBrk="1" latinLnBrk="0" hangingPunct="1">
              <a:defRPr sz="1705" kern="1200">
                <a:solidFill>
                  <a:schemeClr val="tx1"/>
                </a:solidFill>
                <a:latin typeface="+mn-lt"/>
                <a:ea typeface="+mn-ea"/>
                <a:cs typeface="+mn-cs"/>
              </a:defRPr>
            </a:lvl8pPr>
            <a:lvl9pPr marL="3468370" algn="l" defTabSz="866775" rtl="0" eaLnBrk="1" latinLnBrk="0" hangingPunct="1">
              <a:defRPr sz="1705" kern="1200">
                <a:solidFill>
                  <a:schemeClr val="tx1"/>
                </a:solidFill>
                <a:latin typeface="+mn-lt"/>
                <a:ea typeface="+mn-ea"/>
                <a:cs typeface="+mn-cs"/>
              </a:defRPr>
            </a:lvl9pPr>
          </a:lstStyle>
          <a:p>
            <a:pPr marL="0" marR="0" lvl="0" indent="0" algn="ctr" defTabSz="866775" rtl="0" eaLnBrk="1" fontAlgn="auto" latinLnBrk="0" hangingPunct="1">
              <a:lnSpc>
                <a:spcPct val="100000"/>
              </a:lnSpc>
              <a:spcBef>
                <a:spcPts val="0"/>
              </a:spcBef>
              <a:spcAft>
                <a:spcPts val="0"/>
              </a:spcAft>
              <a:buClrTx/>
              <a:buSzTx/>
              <a:buFontTx/>
              <a:buNone/>
              <a:defRPr/>
            </a:pPr>
            <a:endParaRPr kumimoji="0" lang="zh-CN" altLang="en-US" sz="2275" b="1" i="0" u="none" strike="noStrike" kern="0" cap="none" spc="0" normalizeH="0" baseline="0" noProof="0" dirty="0">
              <a:ln>
                <a:noFill/>
              </a:ln>
              <a:solidFill>
                <a:srgbClr val="00544A"/>
              </a:solidFill>
              <a:effectLst/>
              <a:uLnTx/>
              <a:uFillTx/>
              <a:latin typeface="Arial" panose="020B0604020202020204"/>
              <a:ea typeface="微软雅黑" panose="020B0503020204020204" charset="-122"/>
              <a:cs typeface="+mn-ea"/>
              <a:sym typeface="+mn-lt"/>
            </a:endParaRPr>
          </a:p>
        </p:txBody>
      </p:sp>
      <p:cxnSp>
        <p:nvCxnSpPr>
          <p:cNvPr id="94" name="直接连接符 93"/>
          <p:cNvCxnSpPr/>
          <p:nvPr/>
        </p:nvCxnSpPr>
        <p:spPr>
          <a:xfrm>
            <a:off x="8149213"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2498534"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sp>
        <p:nvSpPr>
          <p:cNvPr id="3" name="文本框 48"/>
          <p:cNvSpPr txBox="1">
            <a:spLocks noChangeArrowheads="1"/>
          </p:cNvSpPr>
          <p:nvPr/>
        </p:nvSpPr>
        <p:spPr bwMode="auto">
          <a:xfrm>
            <a:off x="4102735" y="355600"/>
            <a:ext cx="4149090"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Lao UI" panose="020B0502040204020203" pitchFamily="34" charset="0"/>
                <a:ea typeface="微软雅黑" panose="020B0503020204020204" charset="-122"/>
              </a:defRPr>
            </a:lvl1pPr>
            <a:lvl2pPr marL="742950" indent="-285750">
              <a:defRPr sz="1300">
                <a:solidFill>
                  <a:schemeClr val="tx1"/>
                </a:solidFill>
                <a:latin typeface="Lao UI" panose="020B0502040204020203" pitchFamily="34" charset="0"/>
                <a:ea typeface="微软雅黑" panose="020B0503020204020204" charset="-122"/>
              </a:defRPr>
            </a:lvl2pPr>
            <a:lvl3pPr marL="1143000" indent="-228600">
              <a:defRPr sz="1300">
                <a:solidFill>
                  <a:schemeClr val="tx1"/>
                </a:solidFill>
                <a:latin typeface="Lao UI" panose="020B0502040204020203" pitchFamily="34" charset="0"/>
                <a:ea typeface="微软雅黑" panose="020B0503020204020204" charset="-122"/>
              </a:defRPr>
            </a:lvl3pPr>
            <a:lvl4pPr marL="1600200" indent="-228600">
              <a:defRPr sz="1300">
                <a:solidFill>
                  <a:schemeClr val="tx1"/>
                </a:solidFill>
                <a:latin typeface="Lao UI" panose="020B0502040204020203" pitchFamily="34" charset="0"/>
                <a:ea typeface="微软雅黑" panose="020B0503020204020204" charset="-122"/>
              </a:defRPr>
            </a:lvl4pPr>
            <a:lvl5pPr marL="2057400" indent="-228600">
              <a:defRPr sz="1300">
                <a:solidFill>
                  <a:schemeClr val="tx1"/>
                </a:solidFill>
                <a:latin typeface="Lao UI" panose="020B0502040204020203" pitchFamily="34" charset="0"/>
                <a:ea typeface="微软雅黑" panose="020B0503020204020204" charset="-122"/>
              </a:defRPr>
            </a:lvl5pPr>
            <a:lvl6pPr marL="25146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6pPr>
            <a:lvl7pPr marL="29718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7pPr>
            <a:lvl8pPr marL="34290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8pPr>
            <a:lvl9pPr marL="38862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9pPr>
          </a:lstStyle>
          <a:p>
            <a:pPr algn="ctr">
              <a:defRPr/>
            </a:pPr>
            <a:r>
              <a:rPr lang="en-US" altLang="zh-CN" sz="3200" b="1"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rPr>
              <a:t>NAT</a:t>
            </a:r>
            <a:r>
              <a:rPr lang="zh-CN" altLang="en-US" sz="3200" b="1"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rPr>
              <a:t>的商业模式</a:t>
            </a:r>
            <a:endParaRPr lang="zh-CN" altLang="en-US" sz="3200" b="1"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endParaRPr>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53">
                                            <p:txEl>
                                              <p:pRg st="0" end="0"/>
                                            </p:txEl>
                                          </p:spTgt>
                                        </p:tgtEl>
                                        <p:attrNameLst>
                                          <p:attrName>style.visibility</p:attrName>
                                        </p:attrNameLst>
                                      </p:cBhvr>
                                      <p:to>
                                        <p:strVal val="visible"/>
                                      </p:to>
                                    </p:set>
                                    <p:animEffect transition="in" filter="wipe(up)">
                                      <p:cBhvr>
                                        <p:cTn id="7" dur="500"/>
                                        <p:tgtEl>
                                          <p:spTgt spid="253">
                                            <p:txEl>
                                              <p:pRg st="0" end="0"/>
                                            </p:txEl>
                                          </p:spTgt>
                                        </p:tgtEl>
                                      </p:cBhvr>
                                    </p:animEffect>
                                  </p:childTnLst>
                                </p:cTn>
                              </p:par>
                              <p:par>
                                <p:cTn id="8" presetID="4" presetClass="entr" presetSubtype="16" fill="hold" grpId="0"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box(in)">
                                      <p:cBhvr>
                                        <p:cTn id="10" dur="2000"/>
                                        <p:tgtEl>
                                          <p:spTgt spid="28"/>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2">
                                            <p:txEl>
                                              <p:pRg st="0" end="0"/>
                                            </p:txEl>
                                          </p:spTgt>
                                        </p:tgtEl>
                                        <p:attrNameLst>
                                          <p:attrName>style.visibility</p:attrName>
                                        </p:attrNameLst>
                                      </p:cBhvr>
                                      <p:to>
                                        <p:strVal val="visible"/>
                                      </p:to>
                                    </p:set>
                                    <p:animEffect transition="in" filter="wipe(up)">
                                      <p:cBhvr>
                                        <p:cTn id="15" dur="500"/>
                                        <p:tgtEl>
                                          <p:spTgt spid="2">
                                            <p:txEl>
                                              <p:pRg st="0" end="0"/>
                                            </p:txEl>
                                          </p:spTgt>
                                        </p:tgtEl>
                                      </p:cBhvr>
                                    </p:animEffect>
                                  </p:childTnLst>
                                </p:cTn>
                              </p:par>
                              <p:par>
                                <p:cTn id="16" presetID="4" presetClass="entr" presetSubtype="16"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box(in)">
                                      <p:cBhvr>
                                        <p:cTn id="18"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bldLvl="0" animBg="1"/>
      <p:bldP spid="8" grpId="0" bldLvl="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文本框 63"/>
          <p:cNvSpPr txBox="1"/>
          <p:nvPr/>
        </p:nvSpPr>
        <p:spPr>
          <a:xfrm>
            <a:off x="1691446" y="1494995"/>
            <a:ext cx="2532380" cy="4707890"/>
          </a:xfrm>
          <a:prstGeom prst="rect">
            <a:avLst/>
          </a:prstGeom>
          <a:noFill/>
        </p:spPr>
        <p:txBody>
          <a:bodyPr wrap="non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30000" b="1" i="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cs typeface="微软雅黑" panose="020B0503020204020204" charset="-122"/>
              </a:rPr>
              <a:t>5</a:t>
            </a:r>
            <a:endParaRPr kumimoji="0" lang="en-US" altLang="zh-CN" sz="30000" b="1" i="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cs typeface="微软雅黑" panose="020B0503020204020204" charset="-122"/>
            </a:endParaRPr>
          </a:p>
        </p:txBody>
      </p:sp>
      <p:sp>
        <p:nvSpPr>
          <p:cNvPr id="65" name="文本框 64"/>
          <p:cNvSpPr txBox="1"/>
          <p:nvPr/>
        </p:nvSpPr>
        <p:spPr>
          <a:xfrm>
            <a:off x="4598682" y="2721687"/>
            <a:ext cx="6393180" cy="101473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6000" b="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cs typeface="微软雅黑" panose="020B0503020204020204" charset="-122"/>
                <a:sym typeface="+mn-lt"/>
              </a:rPr>
              <a:t>NAT</a:t>
            </a:r>
            <a:r>
              <a:rPr kumimoji="0" lang="zh-CN" altLang="en-US" sz="6000" b="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cs typeface="微软雅黑" panose="020B0503020204020204" charset="-122"/>
                <a:sym typeface="+mn-lt"/>
              </a:rPr>
              <a:t>的使命与价值</a:t>
            </a:r>
            <a:endParaRPr kumimoji="0" lang="zh-CN" altLang="en-US" sz="6000" b="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cs typeface="微软雅黑" panose="020B0503020204020204" charset="-122"/>
              <a:sym typeface="+mn-lt"/>
            </a:endParaRPr>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e95ab36492d2f559a9c92ed58132ba48\insertfill"/>
          <p:cNvPicPr>
            <a:picLocks noChangeAspect="1"/>
          </p:cNvPicPr>
          <p:nvPr/>
        </p:nvPicPr>
        <p:blipFill>
          <a:blip r:embed="rId1"/>
          <a:stretch>
            <a:fillRect/>
          </a:stretch>
        </p:blipFill>
        <p:spPr>
          <a:xfrm>
            <a:off x="9525" y="19685"/>
            <a:ext cx="12192000" cy="6858000"/>
          </a:xfrm>
          <a:prstGeom prst="rect">
            <a:avLst/>
          </a:prstGeom>
        </p:spPr>
      </p:pic>
      <p:pic>
        <p:nvPicPr>
          <p:cNvPr id="3" name="图片 2" descr="雷军"/>
          <p:cNvPicPr>
            <a:picLocks noChangeAspect="1"/>
          </p:cNvPicPr>
          <p:nvPr/>
        </p:nvPicPr>
        <p:blipFill>
          <a:blip r:embed="rId2"/>
          <a:srcRect l="26089" r="21364" b="6538"/>
          <a:stretch>
            <a:fillRect/>
          </a:stretch>
        </p:blipFill>
        <p:spPr>
          <a:xfrm>
            <a:off x="-36830" y="-19685"/>
            <a:ext cx="6212840" cy="6897370"/>
          </a:xfrm>
          <a:prstGeom prst="rect">
            <a:avLst/>
          </a:prstGeom>
          <a:effectLst>
            <a:softEdge rad="31750"/>
          </a:effectLst>
        </p:spPr>
      </p:pic>
      <p:sp>
        <p:nvSpPr>
          <p:cNvPr id="4" name="矩形 3"/>
          <p:cNvSpPr/>
          <p:nvPr/>
        </p:nvSpPr>
        <p:spPr>
          <a:xfrm>
            <a:off x="6767830" y="327660"/>
            <a:ext cx="5676900" cy="3415030"/>
          </a:xfrm>
          <a:prstGeom prst="rect">
            <a:avLst/>
          </a:prstGeom>
          <a:noFill/>
          <a:ln>
            <a:noFill/>
          </a:ln>
        </p:spPr>
        <p:txBody>
          <a:bodyPr wrap="none" rtlCol="0" anchor="t">
            <a:spAutoFit/>
          </a:bodyPr>
          <a:p>
            <a:pPr algn="ctr"/>
            <a:r>
              <a:rPr lang="zh-CN" altLang="en-US" sz="7200" b="1">
                <a:ln w="38100">
                  <a:gradFill>
                    <a:gsLst>
                      <a:gs pos="0">
                        <a:srgbClr val="BD8231"/>
                      </a:gs>
                      <a:gs pos="45000">
                        <a:srgbClr val="DEBA61"/>
                      </a:gs>
                      <a:gs pos="100000">
                        <a:srgbClr val="805A22">
                          <a:lumMod val="100000"/>
                        </a:srgbClr>
                      </a:gs>
                    </a:gsLst>
                    <a:lin ang="2700000" scaled="1"/>
                  </a:gradFill>
                </a:ln>
                <a:blipFill>
                  <a:blip r:embed="rId3"/>
                  <a:stretch>
                    <a:fillRect/>
                  </a:stretch>
                </a:blipFill>
                <a:effectLst>
                  <a:outerShdw dist="25400" dir="13500000" algn="br" rotWithShape="0">
                    <a:srgbClr val="877036"/>
                  </a:outerShdw>
                </a:effectLst>
                <a:latin typeface="汉仪力量黑简" panose="00020600040101010101" charset="-122"/>
                <a:ea typeface="汉仪力量黑简" panose="00020600040101010101" charset="-122"/>
              </a:rPr>
              <a:t>站在风口上，</a:t>
            </a:r>
            <a:endParaRPr lang="zh-CN" altLang="en-US" sz="7200" b="1">
              <a:ln w="38100">
                <a:gradFill>
                  <a:gsLst>
                    <a:gs pos="0">
                      <a:srgbClr val="BD8231"/>
                    </a:gs>
                    <a:gs pos="45000">
                      <a:srgbClr val="DEBA61"/>
                    </a:gs>
                    <a:gs pos="100000">
                      <a:srgbClr val="805A22">
                        <a:lumMod val="100000"/>
                      </a:srgbClr>
                    </a:gs>
                  </a:gsLst>
                  <a:lin ang="2700000" scaled="1"/>
                </a:gradFill>
              </a:ln>
              <a:blipFill>
                <a:blip r:embed="rId3"/>
                <a:stretch>
                  <a:fillRect/>
                </a:stretch>
              </a:blipFill>
              <a:effectLst>
                <a:outerShdw dist="25400" dir="13500000" algn="br" rotWithShape="0">
                  <a:srgbClr val="877036"/>
                </a:outerShdw>
              </a:effectLst>
              <a:latin typeface="汉仪力量黑简" panose="00020600040101010101" charset="-122"/>
              <a:ea typeface="汉仪力量黑简" panose="00020600040101010101" charset="-122"/>
            </a:endParaRPr>
          </a:p>
          <a:p>
            <a:pPr algn="ctr"/>
            <a:r>
              <a:rPr lang="zh-CN" altLang="en-US" sz="7200" b="1">
                <a:ln w="38100">
                  <a:gradFill>
                    <a:gsLst>
                      <a:gs pos="0">
                        <a:srgbClr val="BD8231"/>
                      </a:gs>
                      <a:gs pos="45000">
                        <a:srgbClr val="DEBA61"/>
                      </a:gs>
                      <a:gs pos="100000">
                        <a:srgbClr val="805A22">
                          <a:lumMod val="100000"/>
                        </a:srgbClr>
                      </a:gs>
                    </a:gsLst>
                    <a:lin ang="2700000" scaled="1"/>
                  </a:gradFill>
                </a:ln>
                <a:blipFill>
                  <a:blip r:embed="rId3"/>
                  <a:stretch>
                    <a:fillRect/>
                  </a:stretch>
                </a:blipFill>
                <a:effectLst>
                  <a:outerShdw dist="25400" dir="13500000" algn="br" rotWithShape="0">
                    <a:srgbClr val="877036"/>
                  </a:outerShdw>
                </a:effectLst>
                <a:latin typeface="汉仪力量黑简" panose="00020600040101010101" charset="-122"/>
                <a:ea typeface="汉仪力量黑简" panose="00020600040101010101" charset="-122"/>
              </a:rPr>
              <a:t>猪都会飞</a:t>
            </a:r>
            <a:endParaRPr lang="zh-CN" altLang="en-US" sz="7200" b="1">
              <a:ln w="38100">
                <a:gradFill>
                  <a:gsLst>
                    <a:gs pos="0">
                      <a:srgbClr val="BD8231"/>
                    </a:gs>
                    <a:gs pos="45000">
                      <a:srgbClr val="DEBA61"/>
                    </a:gs>
                    <a:gs pos="100000">
                      <a:srgbClr val="805A22">
                        <a:lumMod val="100000"/>
                      </a:srgbClr>
                    </a:gs>
                  </a:gsLst>
                  <a:lin ang="2700000" scaled="1"/>
                </a:gradFill>
              </a:ln>
              <a:blipFill>
                <a:blip r:embed="rId3"/>
                <a:stretch>
                  <a:fillRect/>
                </a:stretch>
              </a:blipFill>
              <a:effectLst>
                <a:outerShdw dist="25400" dir="13500000" algn="br" rotWithShape="0">
                  <a:srgbClr val="877036"/>
                </a:outerShdw>
              </a:effectLst>
              <a:latin typeface="汉仪力量黑简" panose="00020600040101010101" charset="-122"/>
              <a:ea typeface="汉仪力量黑简" panose="00020600040101010101" charset="-122"/>
            </a:endParaRPr>
          </a:p>
          <a:p>
            <a:pPr algn="ctr"/>
            <a:r>
              <a:rPr lang="en-US" altLang="zh-CN" sz="7200" b="1">
                <a:ln w="38100">
                  <a:gradFill>
                    <a:gsLst>
                      <a:gs pos="0">
                        <a:srgbClr val="BD8231"/>
                      </a:gs>
                      <a:gs pos="45000">
                        <a:srgbClr val="DEBA61"/>
                      </a:gs>
                      <a:gs pos="100000">
                        <a:srgbClr val="805A22">
                          <a:lumMod val="100000"/>
                        </a:srgbClr>
                      </a:gs>
                    </a:gsLst>
                    <a:lin ang="2700000" scaled="1"/>
                  </a:gradFill>
                </a:ln>
                <a:blipFill>
                  <a:blip r:embed="rId3"/>
                  <a:stretch>
                    <a:fillRect/>
                  </a:stretch>
                </a:blipFill>
                <a:effectLst>
                  <a:outerShdw dist="25400" dir="13500000" algn="br" rotWithShape="0">
                    <a:srgbClr val="877036"/>
                  </a:outerShdw>
                </a:effectLst>
                <a:latin typeface="汉仪力量黑简" panose="00020600040101010101" charset="-122"/>
                <a:ea typeface="汉仪力量黑简" panose="00020600040101010101" charset="-122"/>
              </a:rPr>
              <a:t>--</a:t>
            </a:r>
            <a:r>
              <a:rPr lang="zh-CN" altLang="en-US" sz="7200" b="1">
                <a:ln w="38100">
                  <a:gradFill>
                    <a:gsLst>
                      <a:gs pos="0">
                        <a:srgbClr val="BD8231"/>
                      </a:gs>
                      <a:gs pos="45000">
                        <a:srgbClr val="DEBA61"/>
                      </a:gs>
                      <a:gs pos="100000">
                        <a:srgbClr val="805A22">
                          <a:lumMod val="100000"/>
                        </a:srgbClr>
                      </a:gs>
                    </a:gsLst>
                    <a:lin ang="2700000" scaled="1"/>
                  </a:gradFill>
                </a:ln>
                <a:blipFill>
                  <a:blip r:embed="rId3"/>
                  <a:stretch>
                    <a:fillRect/>
                  </a:stretch>
                </a:blipFill>
                <a:effectLst>
                  <a:outerShdw dist="25400" dir="13500000" algn="br" rotWithShape="0">
                    <a:srgbClr val="877036"/>
                  </a:outerShdw>
                </a:effectLst>
                <a:latin typeface="汉仪力量黑简" panose="00020600040101010101" charset="-122"/>
                <a:ea typeface="汉仪力量黑简" panose="00020600040101010101" charset="-122"/>
              </a:rPr>
              <a:t>雷军</a:t>
            </a:r>
            <a:endParaRPr lang="zh-CN" altLang="en-US" sz="7200" b="1">
              <a:ln w="38100">
                <a:gradFill>
                  <a:gsLst>
                    <a:gs pos="0">
                      <a:srgbClr val="BD8231"/>
                    </a:gs>
                    <a:gs pos="45000">
                      <a:srgbClr val="DEBA61"/>
                    </a:gs>
                    <a:gs pos="100000">
                      <a:srgbClr val="805A22">
                        <a:lumMod val="100000"/>
                      </a:srgbClr>
                    </a:gs>
                  </a:gsLst>
                  <a:lin ang="2700000" scaled="1"/>
                </a:gradFill>
              </a:ln>
              <a:blipFill>
                <a:blip r:embed="rId3"/>
                <a:stretch>
                  <a:fillRect/>
                </a:stretch>
              </a:blipFill>
              <a:effectLst>
                <a:outerShdw dist="25400" dir="13500000" algn="br" rotWithShape="0">
                  <a:srgbClr val="877036"/>
                </a:outerShdw>
              </a:effectLst>
              <a:latin typeface="汉仪力量黑简" panose="00020600040101010101" charset="-122"/>
              <a:ea typeface="汉仪力量黑简" panose="00020600040101010101" charset="-122"/>
            </a:endParaRPr>
          </a:p>
        </p:txBody>
      </p:sp>
      <p:sp>
        <p:nvSpPr>
          <p:cNvPr id="5" name="矩形 4"/>
          <p:cNvSpPr/>
          <p:nvPr/>
        </p:nvSpPr>
        <p:spPr>
          <a:xfrm>
            <a:off x="2431415" y="1891030"/>
            <a:ext cx="6892290" cy="3415030"/>
          </a:xfrm>
          <a:prstGeom prst="rect">
            <a:avLst/>
          </a:prstGeom>
          <a:noFill/>
          <a:ln>
            <a:noFill/>
          </a:ln>
        </p:spPr>
        <p:txBody>
          <a:bodyPr wrap="square" rtlCol="0" anchor="t">
            <a:spAutoFit/>
          </a:bodyPr>
          <a:p>
            <a:pPr algn="ctr"/>
            <a:r>
              <a:rPr lang="zh-CN" altLang="en-US" sz="7200" b="1">
                <a:ln w="38100">
                  <a:gradFill>
                    <a:gsLst>
                      <a:gs pos="0">
                        <a:srgbClr val="BD8231"/>
                      </a:gs>
                      <a:gs pos="45000">
                        <a:srgbClr val="DEBA61"/>
                      </a:gs>
                      <a:gs pos="100000">
                        <a:srgbClr val="805A22">
                          <a:lumMod val="100000"/>
                        </a:srgbClr>
                      </a:gs>
                    </a:gsLst>
                    <a:lin ang="2700000" scaled="1"/>
                  </a:gradFill>
                </a:ln>
                <a:blipFill>
                  <a:blip r:embed="rId3"/>
                  <a:stretch>
                    <a:fillRect/>
                  </a:stretch>
                </a:blipFill>
                <a:effectLst>
                  <a:outerShdw dist="25400" dir="13500000" algn="br" rotWithShape="0">
                    <a:srgbClr val="877036"/>
                  </a:outerShdw>
                </a:effectLst>
                <a:latin typeface="汉仪力量黑简" panose="00020600040101010101" charset="-122"/>
                <a:ea typeface="汉仪力量黑简" panose="00020600040101010101" charset="-122"/>
              </a:rPr>
              <a:t>成功的本质</a:t>
            </a:r>
            <a:endParaRPr lang="zh-CN" altLang="en-US" sz="7200" b="1">
              <a:ln w="38100">
                <a:gradFill>
                  <a:gsLst>
                    <a:gs pos="0">
                      <a:srgbClr val="BD8231"/>
                    </a:gs>
                    <a:gs pos="45000">
                      <a:srgbClr val="DEBA61"/>
                    </a:gs>
                    <a:gs pos="100000">
                      <a:srgbClr val="805A22">
                        <a:lumMod val="100000"/>
                      </a:srgbClr>
                    </a:gs>
                  </a:gsLst>
                  <a:lin ang="2700000" scaled="1"/>
                </a:gradFill>
              </a:ln>
              <a:blipFill>
                <a:blip r:embed="rId3"/>
                <a:stretch>
                  <a:fillRect/>
                </a:stretch>
              </a:blipFill>
              <a:effectLst>
                <a:outerShdw dist="25400" dir="13500000" algn="br" rotWithShape="0">
                  <a:srgbClr val="877036"/>
                </a:outerShdw>
              </a:effectLst>
              <a:latin typeface="汉仪力量黑简" panose="00020600040101010101" charset="-122"/>
              <a:ea typeface="汉仪力量黑简" panose="00020600040101010101" charset="-122"/>
            </a:endParaRPr>
          </a:p>
          <a:p>
            <a:pPr algn="ctr"/>
            <a:r>
              <a:rPr lang="zh-CN" altLang="en-US" sz="7200" b="1">
                <a:ln w="38100">
                  <a:gradFill>
                    <a:gsLst>
                      <a:gs pos="0">
                        <a:srgbClr val="BD8231"/>
                      </a:gs>
                      <a:gs pos="45000">
                        <a:srgbClr val="DEBA61"/>
                      </a:gs>
                      <a:gs pos="100000">
                        <a:srgbClr val="805A22">
                          <a:lumMod val="100000"/>
                        </a:srgbClr>
                      </a:gs>
                    </a:gsLst>
                    <a:lin ang="2700000" scaled="1"/>
                  </a:gradFill>
                </a:ln>
                <a:blipFill>
                  <a:blip r:embed="rId3"/>
                  <a:stretch>
                    <a:fillRect/>
                  </a:stretch>
                </a:blipFill>
                <a:effectLst>
                  <a:outerShdw dist="25400" dir="13500000" algn="br" rotWithShape="0">
                    <a:srgbClr val="877036"/>
                  </a:outerShdw>
                </a:effectLst>
                <a:latin typeface="汉仪力量黑简" panose="00020600040101010101" charset="-122"/>
                <a:ea typeface="汉仪力量黑简" panose="00020600040101010101" charset="-122"/>
              </a:rPr>
              <a:t>就是找到风口</a:t>
            </a:r>
            <a:endParaRPr lang="zh-CN" altLang="en-US" sz="7200" b="1">
              <a:ln w="38100">
                <a:gradFill>
                  <a:gsLst>
                    <a:gs pos="0">
                      <a:srgbClr val="BD8231"/>
                    </a:gs>
                    <a:gs pos="45000">
                      <a:srgbClr val="DEBA61"/>
                    </a:gs>
                    <a:gs pos="100000">
                      <a:srgbClr val="805A22">
                        <a:lumMod val="100000"/>
                      </a:srgbClr>
                    </a:gs>
                  </a:gsLst>
                  <a:lin ang="2700000" scaled="1"/>
                </a:gradFill>
              </a:ln>
              <a:blipFill>
                <a:blip r:embed="rId3"/>
                <a:stretch>
                  <a:fillRect/>
                </a:stretch>
              </a:blipFill>
              <a:effectLst>
                <a:outerShdw dist="25400" dir="13500000" algn="br" rotWithShape="0">
                  <a:srgbClr val="877036"/>
                </a:outerShdw>
              </a:effectLst>
              <a:latin typeface="汉仪力量黑简" panose="00020600040101010101" charset="-122"/>
              <a:ea typeface="汉仪力量黑简" panose="00020600040101010101" charset="-122"/>
            </a:endParaRPr>
          </a:p>
          <a:p>
            <a:pPr algn="ctr"/>
            <a:r>
              <a:rPr lang="zh-CN" altLang="en-US" sz="7200" b="1">
                <a:ln w="38100">
                  <a:gradFill>
                    <a:gsLst>
                      <a:gs pos="0">
                        <a:srgbClr val="BD8231"/>
                      </a:gs>
                      <a:gs pos="45000">
                        <a:srgbClr val="DEBA61"/>
                      </a:gs>
                      <a:gs pos="100000">
                        <a:srgbClr val="805A22">
                          <a:lumMod val="100000"/>
                        </a:srgbClr>
                      </a:gs>
                    </a:gsLst>
                    <a:lin ang="2700000" scaled="1"/>
                  </a:gradFill>
                </a:ln>
                <a:blipFill>
                  <a:blip r:embed="rId3"/>
                  <a:stretch>
                    <a:fillRect/>
                  </a:stretch>
                </a:blipFill>
                <a:effectLst>
                  <a:outerShdw dist="25400" dir="13500000" algn="br" rotWithShape="0">
                    <a:srgbClr val="877036"/>
                  </a:outerShdw>
                </a:effectLst>
                <a:latin typeface="汉仪力量黑简" panose="00020600040101010101" charset="-122"/>
                <a:ea typeface="汉仪力量黑简" panose="00020600040101010101" charset="-122"/>
              </a:rPr>
              <a:t>顺势而为</a:t>
            </a:r>
            <a:endParaRPr lang="zh-CN" altLang="en-US" sz="7200" b="1">
              <a:ln w="38100">
                <a:gradFill>
                  <a:gsLst>
                    <a:gs pos="0">
                      <a:srgbClr val="BD8231"/>
                    </a:gs>
                    <a:gs pos="45000">
                      <a:srgbClr val="DEBA61"/>
                    </a:gs>
                    <a:gs pos="100000">
                      <a:srgbClr val="805A22">
                        <a:lumMod val="100000"/>
                      </a:srgbClr>
                    </a:gs>
                  </a:gsLst>
                  <a:lin ang="2700000" scaled="1"/>
                </a:gradFill>
              </a:ln>
              <a:blipFill>
                <a:blip r:embed="rId3"/>
                <a:stretch>
                  <a:fillRect/>
                </a:stretch>
              </a:blipFill>
              <a:effectLst>
                <a:outerShdw dist="25400" dir="13500000" algn="br" rotWithShape="0">
                  <a:srgbClr val="877036"/>
                </a:outerShdw>
              </a:effectLst>
              <a:latin typeface="汉仪力量黑简" panose="00020600040101010101" charset="-122"/>
              <a:ea typeface="汉仪力量黑简" panose="00020600040101010101" charset="-122"/>
            </a:endParaRPr>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xit" presetSubtype="2" fill="hold" nodeType="clickEffect">
                                  <p:stCondLst>
                                    <p:cond delay="0"/>
                                  </p:stCondLst>
                                  <p:childTnLst>
                                    <p:animEffect transition="out" filter="wipe(right)">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par>
                                <p:cTn id="13" presetID="22" presetClass="exit" presetSubtype="8" fill="hold" grpId="2" nodeType="withEffect">
                                  <p:stCondLst>
                                    <p:cond delay="0"/>
                                  </p:stCondLst>
                                  <p:childTnLst>
                                    <p:animEffect transition="out" filter="wipe(left)">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childTnLst>
                          </p:cTn>
                        </p:par>
                        <p:par>
                          <p:cTn id="16" fill="hold">
                            <p:stCondLst>
                              <p:cond delay="500"/>
                            </p:stCondLst>
                            <p:childTnLst>
                              <p:par>
                                <p:cTn id="17" presetID="22" presetClass="entr" presetSubtype="1"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up)">
                                      <p:cBhvr>
                                        <p:cTn id="19" dur="500"/>
                                        <p:tgtEl>
                                          <p:spTgt spid="5"/>
                                        </p:tgtEl>
                                      </p:cBhvr>
                                    </p:animEffect>
                                  </p:childTnLst>
                                </p:cTn>
                              </p:par>
                              <p:par>
                                <p:cTn id="20" presetID="22" presetClass="entr" presetSubtype="1"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up)">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4" grpId="2"/>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文本框 48"/>
          <p:cNvSpPr txBox="1">
            <a:spLocks noChangeArrowheads="1"/>
          </p:cNvSpPr>
          <p:nvPr/>
        </p:nvSpPr>
        <p:spPr bwMode="auto">
          <a:xfrm>
            <a:off x="4207510" y="338455"/>
            <a:ext cx="3558540"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Lao UI" panose="020B0502040204020203" pitchFamily="34" charset="0"/>
                <a:ea typeface="微软雅黑" panose="020B0503020204020204" charset="-122"/>
              </a:defRPr>
            </a:lvl1pPr>
            <a:lvl2pPr marL="742950" indent="-285750">
              <a:defRPr sz="1300">
                <a:solidFill>
                  <a:schemeClr val="tx1"/>
                </a:solidFill>
                <a:latin typeface="Lao UI" panose="020B0502040204020203" pitchFamily="34" charset="0"/>
                <a:ea typeface="微软雅黑" panose="020B0503020204020204" charset="-122"/>
              </a:defRPr>
            </a:lvl2pPr>
            <a:lvl3pPr marL="1143000" indent="-228600">
              <a:defRPr sz="1300">
                <a:solidFill>
                  <a:schemeClr val="tx1"/>
                </a:solidFill>
                <a:latin typeface="Lao UI" panose="020B0502040204020203" pitchFamily="34" charset="0"/>
                <a:ea typeface="微软雅黑" panose="020B0503020204020204" charset="-122"/>
              </a:defRPr>
            </a:lvl3pPr>
            <a:lvl4pPr marL="1600200" indent="-228600">
              <a:defRPr sz="1300">
                <a:solidFill>
                  <a:schemeClr val="tx1"/>
                </a:solidFill>
                <a:latin typeface="Lao UI" panose="020B0502040204020203" pitchFamily="34" charset="0"/>
                <a:ea typeface="微软雅黑" panose="020B0503020204020204" charset="-122"/>
              </a:defRPr>
            </a:lvl4pPr>
            <a:lvl5pPr marL="2057400" indent="-228600">
              <a:defRPr sz="1300">
                <a:solidFill>
                  <a:schemeClr val="tx1"/>
                </a:solidFill>
                <a:latin typeface="Lao UI" panose="020B0502040204020203" pitchFamily="34" charset="0"/>
                <a:ea typeface="微软雅黑" panose="020B0503020204020204" charset="-122"/>
              </a:defRPr>
            </a:lvl5pPr>
            <a:lvl6pPr marL="25146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6pPr>
            <a:lvl7pPr marL="29718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7pPr>
            <a:lvl8pPr marL="34290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8pPr>
            <a:lvl9pPr marL="38862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9pPr>
          </a:lstStyle>
          <a:p>
            <a:pPr>
              <a:defRPr/>
            </a:pPr>
            <a:r>
              <a:rPr lang="en-US" altLang="zh-CN" sz="3200"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rPr>
              <a:t>NAT</a:t>
            </a:r>
            <a:r>
              <a:rPr lang="zh-CN" altLang="en-US" sz="3200"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rPr>
              <a:t>的使命与价值</a:t>
            </a:r>
            <a:endParaRPr lang="zh-CN" altLang="en-US" sz="3200"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endParaRPr>
          </a:p>
        </p:txBody>
      </p:sp>
      <p:cxnSp>
        <p:nvCxnSpPr>
          <p:cNvPr id="94" name="直接连接符 93"/>
          <p:cNvCxnSpPr/>
          <p:nvPr/>
        </p:nvCxnSpPr>
        <p:spPr>
          <a:xfrm>
            <a:off x="7625973"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2986214"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sp>
        <p:nvSpPr>
          <p:cNvPr id="40" name="任意多边形: 形状 8"/>
          <p:cNvSpPr/>
          <p:nvPr/>
        </p:nvSpPr>
        <p:spPr>
          <a:xfrm rot="10800000">
            <a:off x="4751070" y="5208270"/>
            <a:ext cx="2372995" cy="685800"/>
          </a:xfrm>
          <a:custGeom>
            <a:avLst/>
            <a:gdLst>
              <a:gd name="connsiteX0" fmla="*/ 1487462 w 2947845"/>
              <a:gd name="connsiteY0" fmla="*/ 0 h 851807"/>
              <a:gd name="connsiteX1" fmla="*/ 1514715 w 2947845"/>
              <a:gd name="connsiteY1" fmla="*/ 0 h 851807"/>
              <a:gd name="connsiteX2" fmla="*/ 1669537 w 2947845"/>
              <a:gd name="connsiteY2" fmla="*/ 10327 h 851807"/>
              <a:gd name="connsiteX3" fmla="*/ 2700932 w 2947845"/>
              <a:gd name="connsiteY3" fmla="*/ 520861 h 851807"/>
              <a:gd name="connsiteX4" fmla="*/ 2914047 w 2947845"/>
              <a:gd name="connsiteY4" fmla="*/ 792063 h 851807"/>
              <a:gd name="connsiteX5" fmla="*/ 2947845 w 2947845"/>
              <a:gd name="connsiteY5" fmla="*/ 851807 h 851807"/>
              <a:gd name="connsiteX6" fmla="*/ 0 w 2947845"/>
              <a:gd name="connsiteY6" fmla="*/ 851807 h 851807"/>
              <a:gd name="connsiteX7" fmla="*/ 69995 w 2947845"/>
              <a:gd name="connsiteY7" fmla="*/ 738311 h 851807"/>
              <a:gd name="connsiteX8" fmla="*/ 293205 w 2947845"/>
              <a:gd name="connsiteY8" fmla="*/ 475356 h 851807"/>
              <a:gd name="connsiteX9" fmla="*/ 1343155 w 2947845"/>
              <a:gd name="connsiteY9" fmla="*/ 4159 h 851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47845" h="851807">
                <a:moveTo>
                  <a:pt x="1487462" y="0"/>
                </a:moveTo>
                <a:lnTo>
                  <a:pt x="1514715" y="0"/>
                </a:lnTo>
                <a:lnTo>
                  <a:pt x="1669537" y="10327"/>
                </a:lnTo>
                <a:cubicBezTo>
                  <a:pt x="2048686" y="53867"/>
                  <a:pt x="2415547" y="224481"/>
                  <a:pt x="2700932" y="520861"/>
                </a:cubicBezTo>
                <a:cubicBezTo>
                  <a:pt x="2782471" y="605542"/>
                  <a:pt x="2853499" y="696480"/>
                  <a:pt x="2914047" y="792063"/>
                </a:cubicBezTo>
                <a:lnTo>
                  <a:pt x="2947845" y="851807"/>
                </a:lnTo>
                <a:lnTo>
                  <a:pt x="0" y="851807"/>
                </a:lnTo>
                <a:lnTo>
                  <a:pt x="69995" y="738311"/>
                </a:lnTo>
                <a:cubicBezTo>
                  <a:pt x="134111" y="645084"/>
                  <a:pt x="208525" y="556894"/>
                  <a:pt x="293205" y="475356"/>
                </a:cubicBezTo>
                <a:cubicBezTo>
                  <a:pt x="589586" y="189970"/>
                  <a:pt x="962631" y="33340"/>
                  <a:pt x="1343155" y="4159"/>
                </a:cubicBezTo>
                <a:close/>
              </a:path>
            </a:pathLst>
          </a:custGeom>
          <a:solidFill>
            <a:srgbClr val="FB9E1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1" name="任意多边形: 形状 9"/>
          <p:cNvSpPr/>
          <p:nvPr/>
        </p:nvSpPr>
        <p:spPr>
          <a:xfrm rot="10800000">
            <a:off x="4567555" y="4522470"/>
            <a:ext cx="2740025" cy="685800"/>
          </a:xfrm>
          <a:custGeom>
            <a:avLst/>
            <a:gdLst>
              <a:gd name="connsiteX0" fmla="*/ 228204 w 3404160"/>
              <a:gd name="connsiteY0" fmla="*/ 0 h 851807"/>
              <a:gd name="connsiteX1" fmla="*/ 3176049 w 3404160"/>
              <a:gd name="connsiteY1" fmla="*/ 0 h 851807"/>
              <a:gd name="connsiteX2" fmla="*/ 3225216 w 3404160"/>
              <a:gd name="connsiteY2" fmla="*/ 86913 h 851807"/>
              <a:gd name="connsiteX3" fmla="*/ 3400333 w 3404160"/>
              <a:gd name="connsiteY3" fmla="*/ 719004 h 851807"/>
              <a:gd name="connsiteX4" fmla="*/ 3404160 w 3404160"/>
              <a:gd name="connsiteY4" fmla="*/ 851807 h 851807"/>
              <a:gd name="connsiteX5" fmla="*/ 974 w 3404160"/>
              <a:gd name="connsiteY5" fmla="*/ 851807 h 851807"/>
              <a:gd name="connsiteX6" fmla="*/ 0 w 3404160"/>
              <a:gd name="connsiteY6" fmla="*/ 817988 h 851807"/>
              <a:gd name="connsiteX7" fmla="*/ 209751 w 3404160"/>
              <a:gd name="connsiteY7" fmla="*/ 29921 h 851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04160" h="851807">
                <a:moveTo>
                  <a:pt x="228204" y="0"/>
                </a:moveTo>
                <a:lnTo>
                  <a:pt x="3176049" y="0"/>
                </a:lnTo>
                <a:lnTo>
                  <a:pt x="3225216" y="86913"/>
                </a:lnTo>
                <a:cubicBezTo>
                  <a:pt x="3325367" y="286562"/>
                  <a:pt x="3383658" y="501562"/>
                  <a:pt x="3400333" y="719004"/>
                </a:cubicBezTo>
                <a:lnTo>
                  <a:pt x="3404160" y="851807"/>
                </a:lnTo>
                <a:lnTo>
                  <a:pt x="974" y="851807"/>
                </a:lnTo>
                <a:lnTo>
                  <a:pt x="0" y="817988"/>
                </a:lnTo>
                <a:cubicBezTo>
                  <a:pt x="5146" y="545667"/>
                  <a:pt x="75223" y="274574"/>
                  <a:pt x="209751" y="29921"/>
                </a:cubicBezTo>
                <a:close/>
              </a:path>
            </a:pathLst>
          </a:custGeom>
          <a:gradFill>
            <a:gsLst>
              <a:gs pos="46000">
                <a:srgbClr val="D0744B"/>
              </a:gs>
              <a:gs pos="93000">
                <a:srgbClr val="FB9E13"/>
              </a:gs>
            </a:gsLst>
            <a:lin ang="15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dirty="0"/>
              <a:t>         </a:t>
            </a:r>
            <a:endParaRPr lang="zh-CN" altLang="en-US" dirty="0"/>
          </a:p>
        </p:txBody>
      </p:sp>
      <p:sp>
        <p:nvSpPr>
          <p:cNvPr id="43" name="任意多边形: 形状 10"/>
          <p:cNvSpPr/>
          <p:nvPr/>
        </p:nvSpPr>
        <p:spPr>
          <a:xfrm rot="10800000">
            <a:off x="4578985" y="3832860"/>
            <a:ext cx="2740025" cy="685800"/>
          </a:xfrm>
          <a:custGeom>
            <a:avLst/>
            <a:gdLst>
              <a:gd name="connsiteX0" fmla="*/ 0 w 3404066"/>
              <a:gd name="connsiteY0" fmla="*/ 0 h 851807"/>
              <a:gd name="connsiteX1" fmla="*/ 3403186 w 3404066"/>
              <a:gd name="connsiteY1" fmla="*/ 0 h 851807"/>
              <a:gd name="connsiteX2" fmla="*/ 3404066 w 3404066"/>
              <a:gd name="connsiteY2" fmla="*/ 30535 h 851807"/>
              <a:gd name="connsiteX3" fmla="*/ 3194314 w 3404066"/>
              <a:gd name="connsiteY3" fmla="*/ 818602 h 851807"/>
              <a:gd name="connsiteX4" fmla="*/ 3173836 w 3404066"/>
              <a:gd name="connsiteY4" fmla="*/ 851807 h 851807"/>
              <a:gd name="connsiteX5" fmla="*/ 229875 w 3404066"/>
              <a:gd name="connsiteY5" fmla="*/ 851807 h 851807"/>
              <a:gd name="connsiteX6" fmla="*/ 178850 w 3404066"/>
              <a:gd name="connsiteY6" fmla="*/ 761610 h 851807"/>
              <a:gd name="connsiteX7" fmla="*/ 3733 w 3404066"/>
              <a:gd name="connsiteY7" fmla="*/ 129518 h 851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04066" h="851807">
                <a:moveTo>
                  <a:pt x="0" y="0"/>
                </a:moveTo>
                <a:lnTo>
                  <a:pt x="3403186" y="0"/>
                </a:lnTo>
                <a:lnTo>
                  <a:pt x="3404066" y="30535"/>
                </a:lnTo>
                <a:cubicBezTo>
                  <a:pt x="3398919" y="302856"/>
                  <a:pt x="3328843" y="573949"/>
                  <a:pt x="3194314" y="818602"/>
                </a:cubicBezTo>
                <a:lnTo>
                  <a:pt x="3173836" y="851807"/>
                </a:lnTo>
                <a:lnTo>
                  <a:pt x="229875" y="851807"/>
                </a:lnTo>
                <a:lnTo>
                  <a:pt x="178850" y="761610"/>
                </a:lnTo>
                <a:cubicBezTo>
                  <a:pt x="78699" y="561961"/>
                  <a:pt x="20408" y="346961"/>
                  <a:pt x="3733" y="129518"/>
                </a:cubicBezTo>
                <a:close/>
              </a:path>
            </a:pathLst>
          </a:custGeom>
          <a:gradFill>
            <a:gsLst>
              <a:gs pos="50000">
                <a:srgbClr val="D18A5E"/>
              </a:gs>
              <a:gs pos="82000">
                <a:srgbClr val="D0744B"/>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4" name="任意多边形: 形状 11"/>
          <p:cNvSpPr/>
          <p:nvPr/>
        </p:nvSpPr>
        <p:spPr>
          <a:xfrm rot="10800000">
            <a:off x="4763770" y="3146425"/>
            <a:ext cx="2369820" cy="685800"/>
          </a:xfrm>
          <a:custGeom>
            <a:avLst/>
            <a:gdLst>
              <a:gd name="connsiteX0" fmla="*/ 0 w 2943961"/>
              <a:gd name="connsiteY0" fmla="*/ 0 h 851807"/>
              <a:gd name="connsiteX1" fmla="*/ 2943961 w 2943961"/>
              <a:gd name="connsiteY1" fmla="*/ 0 h 851807"/>
              <a:gd name="connsiteX2" fmla="*/ 2875991 w 2943961"/>
              <a:gd name="connsiteY2" fmla="*/ 110212 h 851807"/>
              <a:gd name="connsiteX3" fmla="*/ 2652781 w 2943961"/>
              <a:gd name="connsiteY3" fmla="*/ 373167 h 851807"/>
              <a:gd name="connsiteX4" fmla="*/ 2413943 w 2943961"/>
              <a:gd name="connsiteY4" fmla="*/ 730309 h 851807"/>
              <a:gd name="connsiteX5" fmla="*/ 2374866 w 2943961"/>
              <a:gd name="connsiteY5" fmla="*/ 851807 h 851807"/>
              <a:gd name="connsiteX6" fmla="*/ 533649 w 2943961"/>
              <a:gd name="connsiteY6" fmla="*/ 851807 h 851807"/>
              <a:gd name="connsiteX7" fmla="*/ 475543 w 2943961"/>
              <a:gd name="connsiteY7" fmla="*/ 676087 h 851807"/>
              <a:gd name="connsiteX8" fmla="*/ 245055 w 2943961"/>
              <a:gd name="connsiteY8" fmla="*/ 327662 h 851807"/>
              <a:gd name="connsiteX9" fmla="*/ 31940 w 2943961"/>
              <a:gd name="connsiteY9" fmla="*/ 56460 h 851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43961" h="851807">
                <a:moveTo>
                  <a:pt x="0" y="0"/>
                </a:moveTo>
                <a:lnTo>
                  <a:pt x="2943961" y="0"/>
                </a:lnTo>
                <a:lnTo>
                  <a:pt x="2875991" y="110212"/>
                </a:lnTo>
                <a:cubicBezTo>
                  <a:pt x="2811875" y="203439"/>
                  <a:pt x="2737462" y="291629"/>
                  <a:pt x="2652781" y="373167"/>
                </a:cubicBezTo>
                <a:cubicBezTo>
                  <a:pt x="2534689" y="462069"/>
                  <a:pt x="2466205" y="589269"/>
                  <a:pt x="2413943" y="730309"/>
                </a:cubicBezTo>
                <a:lnTo>
                  <a:pt x="2374866" y="851807"/>
                </a:lnTo>
                <a:lnTo>
                  <a:pt x="533649" y="851807"/>
                </a:lnTo>
                <a:lnTo>
                  <a:pt x="475543" y="676087"/>
                </a:lnTo>
                <a:cubicBezTo>
                  <a:pt x="422261" y="532891"/>
                  <a:pt x="356181" y="407655"/>
                  <a:pt x="245055" y="327662"/>
                </a:cubicBezTo>
                <a:cubicBezTo>
                  <a:pt x="163516" y="242982"/>
                  <a:pt x="92488" y="152043"/>
                  <a:pt x="31940" y="56460"/>
                </a:cubicBezTo>
                <a:close/>
              </a:path>
            </a:pathLst>
          </a:custGeom>
          <a:gradFill>
            <a:gsLst>
              <a:gs pos="50000">
                <a:srgbClr val="E0AF6A"/>
              </a:gs>
              <a:gs pos="73000">
                <a:srgbClr val="DF9D60"/>
              </a:gs>
            </a:gsLst>
            <a:lin ang="150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6" name="任意多边形: 形状 12"/>
          <p:cNvSpPr/>
          <p:nvPr/>
        </p:nvSpPr>
        <p:spPr>
          <a:xfrm rot="10800000">
            <a:off x="5207635" y="2459990"/>
            <a:ext cx="1482090" cy="688340"/>
          </a:xfrm>
          <a:custGeom>
            <a:avLst/>
            <a:gdLst>
              <a:gd name="connsiteX0" fmla="*/ 0 w 1841217"/>
              <a:gd name="connsiteY0" fmla="*/ 0 h 851807"/>
              <a:gd name="connsiteX1" fmla="*/ 1841217 w 1841217"/>
              <a:gd name="connsiteY1" fmla="*/ 0 h 851807"/>
              <a:gd name="connsiteX2" fmla="*/ 1809895 w 1841217"/>
              <a:gd name="connsiteY2" fmla="*/ 97386 h 851807"/>
              <a:gd name="connsiteX3" fmla="*/ 1122832 w 1841217"/>
              <a:gd name="connsiteY3" fmla="*/ 847463 h 851807"/>
              <a:gd name="connsiteX4" fmla="*/ 1067150 w 1841217"/>
              <a:gd name="connsiteY4" fmla="*/ 851807 h 851807"/>
              <a:gd name="connsiteX5" fmla="*/ 834912 w 1841217"/>
              <a:gd name="connsiteY5" fmla="*/ 851807 h 851807"/>
              <a:gd name="connsiteX6" fmla="*/ 761699 w 1841217"/>
              <a:gd name="connsiteY6" fmla="*/ 845631 h 851807"/>
              <a:gd name="connsiteX7" fmla="*/ 16247 w 1841217"/>
              <a:gd name="connsiteY7" fmla="*/ 49131 h 851807"/>
              <a:gd name="connsiteX0-1" fmla="*/ 0 w 1841217"/>
              <a:gd name="connsiteY0-2" fmla="*/ 0 h 856988"/>
              <a:gd name="connsiteX1-3" fmla="*/ 1841217 w 1841217"/>
              <a:gd name="connsiteY1-4" fmla="*/ 0 h 856988"/>
              <a:gd name="connsiteX2-5" fmla="*/ 1809895 w 1841217"/>
              <a:gd name="connsiteY2-6" fmla="*/ 97386 h 856988"/>
              <a:gd name="connsiteX3-7" fmla="*/ 1299045 w 1841217"/>
              <a:gd name="connsiteY3-8" fmla="*/ 856988 h 856988"/>
              <a:gd name="connsiteX4-9" fmla="*/ 1067150 w 1841217"/>
              <a:gd name="connsiteY4-10" fmla="*/ 851807 h 856988"/>
              <a:gd name="connsiteX5-11" fmla="*/ 834912 w 1841217"/>
              <a:gd name="connsiteY5-12" fmla="*/ 851807 h 856988"/>
              <a:gd name="connsiteX6-13" fmla="*/ 761699 w 1841217"/>
              <a:gd name="connsiteY6-14" fmla="*/ 845631 h 856988"/>
              <a:gd name="connsiteX7-15" fmla="*/ 16247 w 1841217"/>
              <a:gd name="connsiteY7-16" fmla="*/ 49131 h 856988"/>
              <a:gd name="connsiteX8" fmla="*/ 0 w 1841217"/>
              <a:gd name="connsiteY8" fmla="*/ 0 h 856988"/>
              <a:gd name="connsiteX0-17" fmla="*/ 0 w 1841217"/>
              <a:gd name="connsiteY0-18" fmla="*/ 0 h 856988"/>
              <a:gd name="connsiteX1-19" fmla="*/ 1841217 w 1841217"/>
              <a:gd name="connsiteY1-20" fmla="*/ 0 h 856988"/>
              <a:gd name="connsiteX2-21" fmla="*/ 1809895 w 1841217"/>
              <a:gd name="connsiteY2-22" fmla="*/ 97386 h 856988"/>
              <a:gd name="connsiteX3-23" fmla="*/ 1299045 w 1841217"/>
              <a:gd name="connsiteY3-24" fmla="*/ 856988 h 856988"/>
              <a:gd name="connsiteX4-25" fmla="*/ 1067150 w 1841217"/>
              <a:gd name="connsiteY4-26" fmla="*/ 851807 h 856988"/>
              <a:gd name="connsiteX5-27" fmla="*/ 834912 w 1841217"/>
              <a:gd name="connsiteY5-28" fmla="*/ 851807 h 856988"/>
              <a:gd name="connsiteX6-29" fmla="*/ 575962 w 1841217"/>
              <a:gd name="connsiteY6-30" fmla="*/ 855156 h 856988"/>
              <a:gd name="connsiteX7-31" fmla="*/ 16247 w 1841217"/>
              <a:gd name="connsiteY7-32" fmla="*/ 49131 h 856988"/>
              <a:gd name="connsiteX8-33" fmla="*/ 0 w 1841217"/>
              <a:gd name="connsiteY8-34" fmla="*/ 0 h 856988"/>
              <a:gd name="connsiteX0-35" fmla="*/ 0 w 1841217"/>
              <a:gd name="connsiteY0-36" fmla="*/ 0 h 855156"/>
              <a:gd name="connsiteX1-37" fmla="*/ 1841217 w 1841217"/>
              <a:gd name="connsiteY1-38" fmla="*/ 0 h 855156"/>
              <a:gd name="connsiteX2-39" fmla="*/ 1809895 w 1841217"/>
              <a:gd name="connsiteY2-40" fmla="*/ 97386 h 855156"/>
              <a:gd name="connsiteX3-41" fmla="*/ 1294282 w 1841217"/>
              <a:gd name="connsiteY3-42" fmla="*/ 852226 h 855156"/>
              <a:gd name="connsiteX4-43" fmla="*/ 1067150 w 1841217"/>
              <a:gd name="connsiteY4-44" fmla="*/ 851807 h 855156"/>
              <a:gd name="connsiteX5-45" fmla="*/ 834912 w 1841217"/>
              <a:gd name="connsiteY5-46" fmla="*/ 851807 h 855156"/>
              <a:gd name="connsiteX6-47" fmla="*/ 575962 w 1841217"/>
              <a:gd name="connsiteY6-48" fmla="*/ 855156 h 855156"/>
              <a:gd name="connsiteX7-49" fmla="*/ 16247 w 1841217"/>
              <a:gd name="connsiteY7-50" fmla="*/ 49131 h 855156"/>
              <a:gd name="connsiteX8-51" fmla="*/ 0 w 1841217"/>
              <a:gd name="connsiteY8-52" fmla="*/ 0 h 85515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33" y="connsiteY8-34"/>
              </a:cxn>
            </a:cxnLst>
            <a:rect l="l" t="t" r="r" b="b"/>
            <a:pathLst>
              <a:path w="1841217" h="855156">
                <a:moveTo>
                  <a:pt x="0" y="0"/>
                </a:moveTo>
                <a:lnTo>
                  <a:pt x="1841217" y="0"/>
                </a:lnTo>
                <a:lnTo>
                  <a:pt x="1809895" y="97386"/>
                </a:lnTo>
                <a:cubicBezTo>
                  <a:pt x="1710027" y="432112"/>
                  <a:pt x="1779221" y="779762"/>
                  <a:pt x="1294282" y="852226"/>
                </a:cubicBezTo>
                <a:lnTo>
                  <a:pt x="1067150" y="851807"/>
                </a:lnTo>
                <a:lnTo>
                  <a:pt x="834912" y="851807"/>
                </a:lnTo>
                <a:lnTo>
                  <a:pt x="575962" y="855156"/>
                </a:lnTo>
                <a:cubicBezTo>
                  <a:pt x="65781" y="775003"/>
                  <a:pt x="125469" y="396380"/>
                  <a:pt x="16247" y="49131"/>
                </a:cubicBezTo>
                <a:lnTo>
                  <a:pt x="0" y="0"/>
                </a:lnTo>
                <a:close/>
              </a:path>
            </a:pathLst>
          </a:custGeom>
          <a:gradFill>
            <a:gsLst>
              <a:gs pos="49000">
                <a:srgbClr val="EED3AD"/>
              </a:gs>
              <a:gs pos="92000">
                <a:srgbClr val="DCA658"/>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7" name="流程图: 终止 46"/>
          <p:cNvSpPr/>
          <p:nvPr/>
        </p:nvSpPr>
        <p:spPr>
          <a:xfrm rot="10800000">
            <a:off x="5414645" y="2154555"/>
            <a:ext cx="1068705" cy="222885"/>
          </a:xfrm>
          <a:prstGeom prst="flowChartTerminator">
            <a:avLst/>
          </a:prstGeom>
          <a:solidFill>
            <a:srgbClr val="CE8E5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9" name="流程图: 终止 48"/>
          <p:cNvSpPr/>
          <p:nvPr/>
        </p:nvSpPr>
        <p:spPr>
          <a:xfrm rot="10800000">
            <a:off x="5414645" y="1854200"/>
            <a:ext cx="1068705" cy="222885"/>
          </a:xfrm>
          <a:prstGeom prst="flowChartTerminator">
            <a:avLst/>
          </a:prstGeom>
          <a:solidFill>
            <a:srgbClr val="CE8E5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2" name="流程图: 终止 51"/>
          <p:cNvSpPr/>
          <p:nvPr/>
        </p:nvSpPr>
        <p:spPr>
          <a:xfrm rot="10800000">
            <a:off x="5633085" y="1553210"/>
            <a:ext cx="631190" cy="222885"/>
          </a:xfrm>
          <a:prstGeom prst="flowChartTerminator">
            <a:avLst/>
          </a:prstGeom>
          <a:solidFill>
            <a:srgbClr val="CE8E5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67" name="组合 66"/>
          <p:cNvGrpSpPr/>
          <p:nvPr/>
        </p:nvGrpSpPr>
        <p:grpSpPr>
          <a:xfrm>
            <a:off x="2825115" y="4871450"/>
            <a:ext cx="1171331" cy="171855"/>
            <a:chOff x="3742690" y="2683240"/>
            <a:chExt cx="1171331" cy="171855"/>
          </a:xfrm>
        </p:grpSpPr>
        <p:cxnSp>
          <p:nvCxnSpPr>
            <p:cNvPr id="68" name="直接连接符 67"/>
            <p:cNvCxnSpPr/>
            <p:nvPr/>
          </p:nvCxnSpPr>
          <p:spPr>
            <a:xfrm>
              <a:off x="3742690" y="2764790"/>
              <a:ext cx="999490" cy="9525"/>
            </a:xfrm>
            <a:prstGeom prst="line">
              <a:avLst/>
            </a:prstGeom>
            <a:ln>
              <a:solidFill>
                <a:srgbClr val="B0B0B0"/>
              </a:solidFill>
            </a:ln>
          </p:spPr>
          <p:style>
            <a:lnRef idx="1">
              <a:schemeClr val="accent1"/>
            </a:lnRef>
            <a:fillRef idx="0">
              <a:schemeClr val="accent1"/>
            </a:fillRef>
            <a:effectRef idx="0">
              <a:schemeClr val="accent1"/>
            </a:effectRef>
            <a:fontRef idx="minor">
              <a:schemeClr val="tx1"/>
            </a:fontRef>
          </p:style>
        </p:cxnSp>
        <p:sp>
          <p:nvSpPr>
            <p:cNvPr id="69" name="椭圆 68"/>
            <p:cNvSpPr/>
            <p:nvPr/>
          </p:nvSpPr>
          <p:spPr>
            <a:xfrm>
              <a:off x="4742166" y="2683240"/>
              <a:ext cx="171855" cy="171855"/>
            </a:xfrm>
            <a:prstGeom prst="ellipse">
              <a:avLst/>
            </a:prstGeom>
            <a:solidFill>
              <a:srgbClr val="D0744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70" name="组合 69"/>
          <p:cNvGrpSpPr/>
          <p:nvPr/>
        </p:nvGrpSpPr>
        <p:grpSpPr>
          <a:xfrm>
            <a:off x="7420967" y="5469420"/>
            <a:ext cx="1425853" cy="171855"/>
            <a:chOff x="7032347" y="1935645"/>
            <a:chExt cx="1425853" cy="171855"/>
          </a:xfrm>
        </p:grpSpPr>
        <p:cxnSp>
          <p:nvCxnSpPr>
            <p:cNvPr id="71" name="直接连接符 70"/>
            <p:cNvCxnSpPr/>
            <p:nvPr/>
          </p:nvCxnSpPr>
          <p:spPr>
            <a:xfrm flipV="1">
              <a:off x="7177405" y="2012950"/>
              <a:ext cx="1280795" cy="4445"/>
            </a:xfrm>
            <a:prstGeom prst="line">
              <a:avLst/>
            </a:prstGeom>
            <a:ln>
              <a:solidFill>
                <a:srgbClr val="444444"/>
              </a:solidFill>
            </a:ln>
          </p:spPr>
          <p:style>
            <a:lnRef idx="1">
              <a:schemeClr val="accent1"/>
            </a:lnRef>
            <a:fillRef idx="0">
              <a:schemeClr val="accent1"/>
            </a:fillRef>
            <a:effectRef idx="0">
              <a:schemeClr val="accent1"/>
            </a:effectRef>
            <a:fontRef idx="minor">
              <a:schemeClr val="tx1"/>
            </a:fontRef>
          </p:style>
        </p:cxnSp>
        <p:sp>
          <p:nvSpPr>
            <p:cNvPr id="72" name="椭圆 71"/>
            <p:cNvSpPr/>
            <p:nvPr/>
          </p:nvSpPr>
          <p:spPr>
            <a:xfrm>
              <a:off x="7032347" y="1935645"/>
              <a:ext cx="171855" cy="171855"/>
            </a:xfrm>
            <a:prstGeom prst="ellipse">
              <a:avLst/>
            </a:prstGeom>
            <a:solidFill>
              <a:srgbClr val="FB9E1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73" name="组合 72"/>
          <p:cNvGrpSpPr/>
          <p:nvPr/>
        </p:nvGrpSpPr>
        <p:grpSpPr>
          <a:xfrm>
            <a:off x="8009715" y="4095956"/>
            <a:ext cx="896160" cy="171855"/>
            <a:chOff x="7615380" y="3395551"/>
            <a:chExt cx="896160" cy="171855"/>
          </a:xfrm>
        </p:grpSpPr>
        <p:cxnSp>
          <p:nvCxnSpPr>
            <p:cNvPr id="74" name="直接连接符 73"/>
            <p:cNvCxnSpPr/>
            <p:nvPr/>
          </p:nvCxnSpPr>
          <p:spPr>
            <a:xfrm>
              <a:off x="7726680" y="3475355"/>
              <a:ext cx="784860" cy="6350"/>
            </a:xfrm>
            <a:prstGeom prst="line">
              <a:avLst/>
            </a:prstGeom>
            <a:ln>
              <a:solidFill>
                <a:srgbClr val="737373"/>
              </a:solidFill>
            </a:ln>
          </p:spPr>
          <p:style>
            <a:lnRef idx="1">
              <a:schemeClr val="accent1"/>
            </a:lnRef>
            <a:fillRef idx="0">
              <a:schemeClr val="accent1"/>
            </a:fillRef>
            <a:effectRef idx="0">
              <a:schemeClr val="accent1"/>
            </a:effectRef>
            <a:fontRef idx="minor">
              <a:schemeClr val="tx1"/>
            </a:fontRef>
          </p:style>
        </p:cxnSp>
        <p:sp>
          <p:nvSpPr>
            <p:cNvPr id="75" name="椭圆 74"/>
            <p:cNvSpPr/>
            <p:nvPr/>
          </p:nvSpPr>
          <p:spPr>
            <a:xfrm>
              <a:off x="7615380" y="3395551"/>
              <a:ext cx="171855" cy="171855"/>
            </a:xfrm>
            <a:prstGeom prst="ellipse">
              <a:avLst/>
            </a:prstGeom>
            <a:solidFill>
              <a:srgbClr val="D18A5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76" name="组合 75"/>
          <p:cNvGrpSpPr/>
          <p:nvPr/>
        </p:nvGrpSpPr>
        <p:grpSpPr>
          <a:xfrm>
            <a:off x="6979006" y="2630789"/>
            <a:ext cx="1672171" cy="171855"/>
            <a:chOff x="7032346" y="4741529"/>
            <a:chExt cx="1672171" cy="171855"/>
          </a:xfrm>
        </p:grpSpPr>
        <p:cxnSp>
          <p:nvCxnSpPr>
            <p:cNvPr id="77" name="直接连接符 76"/>
            <p:cNvCxnSpPr/>
            <p:nvPr/>
          </p:nvCxnSpPr>
          <p:spPr>
            <a:xfrm>
              <a:off x="7177718" y="4834330"/>
              <a:ext cx="1526799"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sp>
          <p:nvSpPr>
            <p:cNvPr id="78" name="椭圆 77"/>
            <p:cNvSpPr/>
            <p:nvPr/>
          </p:nvSpPr>
          <p:spPr>
            <a:xfrm>
              <a:off x="7032346" y="4741529"/>
              <a:ext cx="171855" cy="171855"/>
            </a:xfrm>
            <a:prstGeom prst="ellipse">
              <a:avLst/>
            </a:prstGeom>
            <a:solidFill>
              <a:srgbClr val="EED3A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79" name="组合 78"/>
          <p:cNvGrpSpPr/>
          <p:nvPr/>
        </p:nvGrpSpPr>
        <p:grpSpPr>
          <a:xfrm>
            <a:off x="2825247" y="3281110"/>
            <a:ext cx="1661249" cy="171855"/>
            <a:chOff x="3385952" y="4187890"/>
            <a:chExt cx="1661249" cy="171855"/>
          </a:xfrm>
        </p:grpSpPr>
        <p:cxnSp>
          <p:nvCxnSpPr>
            <p:cNvPr id="80" name="直接连接符 79"/>
            <p:cNvCxnSpPr/>
            <p:nvPr/>
          </p:nvCxnSpPr>
          <p:spPr>
            <a:xfrm>
              <a:off x="3385952" y="4258163"/>
              <a:ext cx="1526799" cy="0"/>
            </a:xfrm>
            <a:prstGeom prst="line">
              <a:avLst/>
            </a:prstGeom>
            <a:ln>
              <a:solidFill>
                <a:srgbClr val="767171"/>
              </a:solidFill>
            </a:ln>
          </p:spPr>
          <p:style>
            <a:lnRef idx="1">
              <a:schemeClr val="accent1"/>
            </a:lnRef>
            <a:fillRef idx="0">
              <a:schemeClr val="accent1"/>
            </a:fillRef>
            <a:effectRef idx="0">
              <a:schemeClr val="accent1"/>
            </a:effectRef>
            <a:fontRef idx="minor">
              <a:schemeClr val="tx1"/>
            </a:fontRef>
          </p:style>
        </p:cxnSp>
        <p:sp>
          <p:nvSpPr>
            <p:cNvPr id="81" name="椭圆 80"/>
            <p:cNvSpPr/>
            <p:nvPr/>
          </p:nvSpPr>
          <p:spPr>
            <a:xfrm>
              <a:off x="4875346" y="4187890"/>
              <a:ext cx="171855" cy="171855"/>
            </a:xfrm>
            <a:prstGeom prst="ellipse">
              <a:avLst/>
            </a:prstGeom>
            <a:solidFill>
              <a:srgbClr val="E0AF6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82" name="PA_矩形 75"/>
          <p:cNvSpPr/>
          <p:nvPr>
            <p:custDataLst>
              <p:tags r:id="rId1"/>
            </p:custDataLst>
          </p:nvPr>
        </p:nvSpPr>
        <p:spPr>
          <a:xfrm>
            <a:off x="528955" y="4552315"/>
            <a:ext cx="2276475" cy="89154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0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rPr>
              <a:t>让更多人拥有财富</a:t>
            </a:r>
            <a:endParaRPr lang="en-US" altLang="zh-CN" sz="20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endParaRPr>
          </a:p>
          <a:p>
            <a:pPr>
              <a:lnSpc>
                <a:spcPct val="130000"/>
              </a:lnSpc>
            </a:pPr>
            <a:r>
              <a:rPr lang="en-US" altLang="zh-CN" sz="20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rPr>
              <a:t>实现财富自由</a:t>
            </a:r>
            <a:endParaRPr lang="en-US" altLang="zh-CN" sz="20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endParaRPr>
          </a:p>
        </p:txBody>
      </p:sp>
      <p:sp>
        <p:nvSpPr>
          <p:cNvPr id="83" name="PA_矩形 75"/>
          <p:cNvSpPr/>
          <p:nvPr>
            <p:custDataLst>
              <p:tags r:id="rId2"/>
            </p:custDataLst>
          </p:nvPr>
        </p:nvSpPr>
        <p:spPr>
          <a:xfrm>
            <a:off x="528955" y="2704465"/>
            <a:ext cx="2128520" cy="169164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30000"/>
              </a:lnSpc>
              <a:buClrTx/>
              <a:buSzTx/>
              <a:buFontTx/>
            </a:pPr>
            <a:r>
              <a:rPr lang="en-US" altLang="zh-CN" sz="20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rPr>
              <a:t>成为应用区块链技术实现数字资产交易赋能实体经济的</a:t>
            </a:r>
            <a:r>
              <a:rPr lang="zh-CN" altLang="en-US" sz="20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rPr>
              <a:t>标杆</a:t>
            </a:r>
            <a:endParaRPr lang="zh-CN" altLang="en-US" sz="20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endParaRPr>
          </a:p>
        </p:txBody>
      </p:sp>
      <p:sp>
        <p:nvSpPr>
          <p:cNvPr id="84" name="PA_矩形 75"/>
          <p:cNvSpPr/>
          <p:nvPr>
            <p:custDataLst>
              <p:tags r:id="rId3"/>
            </p:custDataLst>
          </p:nvPr>
        </p:nvSpPr>
        <p:spPr>
          <a:xfrm>
            <a:off x="8977630" y="4790440"/>
            <a:ext cx="2491740" cy="169164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30000"/>
              </a:lnSpc>
              <a:buClrTx/>
              <a:buSzTx/>
              <a:buFontTx/>
            </a:pPr>
            <a:r>
              <a:rPr lang="en-US" altLang="zh-CN" sz="20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rPr>
              <a:t>让中华优秀传统文化发扬光大，让人民的人生文化永续传承，书写人民的历史</a:t>
            </a:r>
            <a:endParaRPr lang="en-US" altLang="zh-CN" sz="20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endParaRPr>
          </a:p>
        </p:txBody>
      </p:sp>
      <p:sp>
        <p:nvSpPr>
          <p:cNvPr id="85" name="PA_矩形 75"/>
          <p:cNvSpPr/>
          <p:nvPr>
            <p:custDataLst>
              <p:tags r:id="rId4"/>
            </p:custDataLst>
          </p:nvPr>
        </p:nvSpPr>
        <p:spPr>
          <a:xfrm>
            <a:off x="8977630" y="3420745"/>
            <a:ext cx="2491740" cy="129159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30000"/>
              </a:lnSpc>
              <a:buClrTx/>
              <a:buSzTx/>
              <a:buNone/>
            </a:pPr>
            <a:r>
              <a:rPr lang="en-US" altLang="zh-CN" sz="20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rPr>
              <a:t>成为</a:t>
            </a:r>
            <a:r>
              <a:rPr lang="zh-CN" altLang="en-US" sz="20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rPr>
              <a:t>数字资产通证高度融合实体经济的知名品牌</a:t>
            </a:r>
            <a:endParaRPr lang="zh-CN" altLang="en-US" sz="20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endParaRPr>
          </a:p>
        </p:txBody>
      </p:sp>
      <p:sp>
        <p:nvSpPr>
          <p:cNvPr id="86" name="PA_矩形 75"/>
          <p:cNvSpPr/>
          <p:nvPr>
            <p:custDataLst>
              <p:tags r:id="rId5"/>
            </p:custDataLst>
          </p:nvPr>
        </p:nvSpPr>
        <p:spPr>
          <a:xfrm>
            <a:off x="8976995" y="1976755"/>
            <a:ext cx="2854325" cy="129159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30000"/>
              </a:lnSpc>
              <a:buClrTx/>
              <a:buSzTx/>
              <a:buFontTx/>
            </a:pPr>
            <a:r>
              <a:rPr lang="en-US" altLang="zh-CN" sz="20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rPr>
              <a:t>以文化、康养为龙头的幸福产业生生不息</a:t>
            </a:r>
            <a:endParaRPr lang="en-US" altLang="zh-CN" sz="20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endParaRPr>
          </a:p>
          <a:p>
            <a:pPr algn="l">
              <a:lnSpc>
                <a:spcPct val="130000"/>
              </a:lnSpc>
              <a:buClrTx/>
              <a:buSzTx/>
              <a:buFontTx/>
            </a:pPr>
            <a:r>
              <a:rPr lang="en-US" altLang="zh-CN" sz="20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rPr>
              <a:t>NAT将是其内生动力源</a:t>
            </a:r>
            <a:endParaRPr lang="en-US" altLang="zh-CN" sz="20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endParaRPr>
          </a:p>
        </p:txBody>
      </p:sp>
      <p:sp>
        <p:nvSpPr>
          <p:cNvPr id="87" name="PA_矩形 75"/>
          <p:cNvSpPr/>
          <p:nvPr>
            <p:custDataLst>
              <p:tags r:id="rId6"/>
            </p:custDataLst>
          </p:nvPr>
        </p:nvSpPr>
        <p:spPr>
          <a:xfrm>
            <a:off x="528955" y="1388110"/>
            <a:ext cx="2276475" cy="89154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30000"/>
              </a:lnSpc>
              <a:buClrTx/>
              <a:buSzTx/>
              <a:buFontTx/>
            </a:pPr>
            <a:r>
              <a:rPr lang="en-US" altLang="zh-CN" sz="20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rPr>
              <a:t>幸福产业的大发展需要一个通证</a:t>
            </a:r>
            <a:endParaRPr lang="en-US" altLang="zh-CN" sz="2000" b="1" dirty="0">
              <a:gradFill>
                <a:gsLst>
                  <a:gs pos="47700">
                    <a:srgbClr val="F4DEBE"/>
                  </a:gs>
                  <a:gs pos="0">
                    <a:srgbClr val="D9A96A"/>
                  </a:gs>
                  <a:gs pos="100000">
                    <a:srgbClr val="F5E3C9"/>
                  </a:gs>
                </a:gsLst>
                <a:lin ang="5400000" scaled="0"/>
              </a:gradFill>
              <a:latin typeface="Arial Black" panose="020B0A04020102020204" charset="0"/>
              <a:ea typeface="黑体" panose="02010609060101010101" charset="-122"/>
              <a:cs typeface="Arial Black" panose="020B0A04020102020204" charset="0"/>
            </a:endParaRPr>
          </a:p>
        </p:txBody>
      </p:sp>
      <p:grpSp>
        <p:nvGrpSpPr>
          <p:cNvPr id="88" name="组合 87"/>
          <p:cNvGrpSpPr/>
          <p:nvPr/>
        </p:nvGrpSpPr>
        <p:grpSpPr>
          <a:xfrm>
            <a:off x="2923540" y="1747250"/>
            <a:ext cx="2226066" cy="171855"/>
            <a:chOff x="2686685" y="2690225"/>
            <a:chExt cx="2226066" cy="171855"/>
          </a:xfrm>
        </p:grpSpPr>
        <p:cxnSp>
          <p:nvCxnSpPr>
            <p:cNvPr id="89" name="直接连接符 88"/>
            <p:cNvCxnSpPr/>
            <p:nvPr/>
          </p:nvCxnSpPr>
          <p:spPr>
            <a:xfrm>
              <a:off x="2686685" y="2771775"/>
              <a:ext cx="2055495" cy="2540"/>
            </a:xfrm>
            <a:prstGeom prst="line">
              <a:avLst/>
            </a:prstGeom>
            <a:ln>
              <a:solidFill>
                <a:srgbClr val="B0B0B0"/>
              </a:solidFill>
            </a:ln>
          </p:spPr>
          <p:style>
            <a:lnRef idx="1">
              <a:schemeClr val="accent1"/>
            </a:lnRef>
            <a:fillRef idx="0">
              <a:schemeClr val="accent1"/>
            </a:fillRef>
            <a:effectRef idx="0">
              <a:schemeClr val="accent1"/>
            </a:effectRef>
            <a:fontRef idx="minor">
              <a:schemeClr val="tx1"/>
            </a:fontRef>
          </p:style>
        </p:cxnSp>
        <p:sp>
          <p:nvSpPr>
            <p:cNvPr id="90" name="椭圆 89"/>
            <p:cNvSpPr/>
            <p:nvPr/>
          </p:nvSpPr>
          <p:spPr>
            <a:xfrm>
              <a:off x="4740896" y="2690225"/>
              <a:ext cx="171855" cy="171855"/>
            </a:xfrm>
            <a:prstGeom prst="ellipse">
              <a:avLst/>
            </a:prstGeom>
            <a:solidFill>
              <a:srgbClr val="CE8E5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88"/>
                                        </p:tgtEl>
                                        <p:attrNameLst>
                                          <p:attrName>style.visibility</p:attrName>
                                        </p:attrNameLst>
                                      </p:cBhvr>
                                      <p:to>
                                        <p:strVal val="visible"/>
                                      </p:to>
                                    </p:set>
                                    <p:anim calcmode="lin" valueType="num">
                                      <p:cBhvr additive="base">
                                        <p:cTn id="7" dur="500" fill="hold"/>
                                        <p:tgtEl>
                                          <p:spTgt spid="88"/>
                                        </p:tgtEl>
                                        <p:attrNameLst>
                                          <p:attrName>ppt_x</p:attrName>
                                        </p:attrNameLst>
                                      </p:cBhvr>
                                      <p:tavLst>
                                        <p:tav tm="0">
                                          <p:val>
                                            <p:strVal val="0-#ppt_w/2"/>
                                          </p:val>
                                        </p:tav>
                                        <p:tav tm="100000">
                                          <p:val>
                                            <p:strVal val="#ppt_x"/>
                                          </p:val>
                                        </p:tav>
                                      </p:tavLst>
                                    </p:anim>
                                    <p:anim calcmode="lin" valueType="num">
                                      <p:cBhvr additive="base">
                                        <p:cTn id="8" dur="500" fill="hold"/>
                                        <p:tgtEl>
                                          <p:spTgt spid="8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87"/>
                                        </p:tgtEl>
                                        <p:attrNameLst>
                                          <p:attrName>style.visibility</p:attrName>
                                        </p:attrNameLst>
                                      </p:cBhvr>
                                      <p:to>
                                        <p:strVal val="visible"/>
                                      </p:to>
                                    </p:set>
                                    <p:anim calcmode="lin" valueType="num">
                                      <p:cBhvr additive="base">
                                        <p:cTn id="12" dur="500" fill="hold"/>
                                        <p:tgtEl>
                                          <p:spTgt spid="87"/>
                                        </p:tgtEl>
                                        <p:attrNameLst>
                                          <p:attrName>ppt_x</p:attrName>
                                        </p:attrNameLst>
                                      </p:cBhvr>
                                      <p:tavLst>
                                        <p:tav tm="0">
                                          <p:val>
                                            <p:strVal val="0-#ppt_w/2"/>
                                          </p:val>
                                        </p:tav>
                                        <p:tav tm="100000">
                                          <p:val>
                                            <p:strVal val="#ppt_x"/>
                                          </p:val>
                                        </p:tav>
                                      </p:tavLst>
                                    </p:anim>
                                    <p:anim calcmode="lin" valueType="num">
                                      <p:cBhvr additive="base">
                                        <p:cTn id="13" dur="500" fill="hold"/>
                                        <p:tgtEl>
                                          <p:spTgt spid="8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0" presetClass="path" presetSubtype="0" accel="50000" decel="50000" fill="hold" grpId="0" nodeType="clickEffect">
                                  <p:stCondLst>
                                    <p:cond delay="0"/>
                                  </p:stCondLst>
                                  <p:childTnLst>
                                    <p:animMotion origin="layout" path="M 0.000000 0.000000 L 0.014583 0.000000 " pathEditMode="relative" ptsTypes="">
                                      <p:cBhvr>
                                        <p:cTn id="17" dur="1000" fill="hold"/>
                                        <p:tgtEl>
                                          <p:spTgt spid="46"/>
                                        </p:tgtEl>
                                        <p:attrNameLst>
                                          <p:attrName>ppt_x</p:attrName>
                                          <p:attrName>ppt_y</p:attrName>
                                        </p:attrNameLst>
                                      </p:cBhvr>
                                    </p:animMotion>
                                  </p:childTnLst>
                                </p:cTn>
                              </p:par>
                            </p:childTnLst>
                          </p:cTn>
                        </p:par>
                        <p:par>
                          <p:cTn id="18" fill="hold">
                            <p:stCondLst>
                              <p:cond delay="1000"/>
                            </p:stCondLst>
                            <p:childTnLst>
                              <p:par>
                                <p:cTn id="19" presetID="2" presetClass="entr" presetSubtype="2" fill="hold" nodeType="afterEffect">
                                  <p:stCondLst>
                                    <p:cond delay="0"/>
                                  </p:stCondLst>
                                  <p:childTnLst>
                                    <p:set>
                                      <p:cBhvr>
                                        <p:cTn id="20" dur="1" fill="hold">
                                          <p:stCondLst>
                                            <p:cond delay="0"/>
                                          </p:stCondLst>
                                        </p:cTn>
                                        <p:tgtEl>
                                          <p:spTgt spid="76"/>
                                        </p:tgtEl>
                                        <p:attrNameLst>
                                          <p:attrName>style.visibility</p:attrName>
                                        </p:attrNameLst>
                                      </p:cBhvr>
                                      <p:to>
                                        <p:strVal val="visible"/>
                                      </p:to>
                                    </p:set>
                                    <p:anim calcmode="lin" valueType="num">
                                      <p:cBhvr additive="base">
                                        <p:cTn id="21" dur="500" fill="hold"/>
                                        <p:tgtEl>
                                          <p:spTgt spid="76"/>
                                        </p:tgtEl>
                                        <p:attrNameLst>
                                          <p:attrName>ppt_x</p:attrName>
                                        </p:attrNameLst>
                                      </p:cBhvr>
                                      <p:tavLst>
                                        <p:tav tm="0">
                                          <p:val>
                                            <p:strVal val="1+#ppt_w/2"/>
                                          </p:val>
                                        </p:tav>
                                        <p:tav tm="100000">
                                          <p:val>
                                            <p:strVal val="#ppt_x"/>
                                          </p:val>
                                        </p:tav>
                                      </p:tavLst>
                                    </p:anim>
                                    <p:anim calcmode="lin" valueType="num">
                                      <p:cBhvr additive="base">
                                        <p:cTn id="22" dur="500" fill="hold"/>
                                        <p:tgtEl>
                                          <p:spTgt spid="76"/>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ID="2" presetClass="entr" presetSubtype="2" fill="hold" grpId="0" nodeType="afterEffect">
                                  <p:stCondLst>
                                    <p:cond delay="0"/>
                                  </p:stCondLst>
                                  <p:childTnLst>
                                    <p:set>
                                      <p:cBhvr>
                                        <p:cTn id="25" dur="1" fill="hold">
                                          <p:stCondLst>
                                            <p:cond delay="0"/>
                                          </p:stCondLst>
                                        </p:cTn>
                                        <p:tgtEl>
                                          <p:spTgt spid="86"/>
                                        </p:tgtEl>
                                        <p:attrNameLst>
                                          <p:attrName>style.visibility</p:attrName>
                                        </p:attrNameLst>
                                      </p:cBhvr>
                                      <p:to>
                                        <p:strVal val="visible"/>
                                      </p:to>
                                    </p:set>
                                    <p:anim calcmode="lin" valueType="num">
                                      <p:cBhvr additive="base">
                                        <p:cTn id="26" dur="500" fill="hold"/>
                                        <p:tgtEl>
                                          <p:spTgt spid="86"/>
                                        </p:tgtEl>
                                        <p:attrNameLst>
                                          <p:attrName>ppt_x</p:attrName>
                                        </p:attrNameLst>
                                      </p:cBhvr>
                                      <p:tavLst>
                                        <p:tav tm="0">
                                          <p:val>
                                            <p:strVal val="1+#ppt_w/2"/>
                                          </p:val>
                                        </p:tav>
                                        <p:tav tm="100000">
                                          <p:val>
                                            <p:strVal val="#ppt_x"/>
                                          </p:val>
                                        </p:tav>
                                      </p:tavLst>
                                    </p:anim>
                                    <p:anim calcmode="lin" valueType="num">
                                      <p:cBhvr additive="base">
                                        <p:cTn id="27" dur="500" fill="hold"/>
                                        <p:tgtEl>
                                          <p:spTgt spid="86"/>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0" presetClass="path" presetSubtype="0" accel="50000" decel="50000" fill="hold" grpId="0" nodeType="clickEffect">
                                  <p:stCondLst>
                                    <p:cond delay="0"/>
                                  </p:stCondLst>
                                  <p:childTnLst>
                                    <p:animMotion origin="layout" path="M 0.000000 0.000000 L -0.024323 0.000000 " pathEditMode="relative" ptsTypes="">
                                      <p:cBhvr>
                                        <p:cTn id="31" dur="1000" fill="hold"/>
                                        <p:tgtEl>
                                          <p:spTgt spid="44"/>
                                        </p:tgtEl>
                                        <p:attrNameLst>
                                          <p:attrName>ppt_x</p:attrName>
                                          <p:attrName>ppt_y</p:attrName>
                                        </p:attrNameLst>
                                      </p:cBhvr>
                                    </p:animMotion>
                                  </p:childTnLst>
                                </p:cTn>
                              </p:par>
                            </p:childTnLst>
                          </p:cTn>
                        </p:par>
                        <p:par>
                          <p:cTn id="32" fill="hold">
                            <p:stCondLst>
                              <p:cond delay="1000"/>
                            </p:stCondLst>
                            <p:childTnLst>
                              <p:par>
                                <p:cTn id="33" presetID="2" presetClass="entr" presetSubtype="8" fill="hold" nodeType="afterEffect">
                                  <p:stCondLst>
                                    <p:cond delay="0"/>
                                  </p:stCondLst>
                                  <p:childTnLst>
                                    <p:set>
                                      <p:cBhvr>
                                        <p:cTn id="34" dur="1" fill="hold">
                                          <p:stCondLst>
                                            <p:cond delay="0"/>
                                          </p:stCondLst>
                                        </p:cTn>
                                        <p:tgtEl>
                                          <p:spTgt spid="79"/>
                                        </p:tgtEl>
                                        <p:attrNameLst>
                                          <p:attrName>style.visibility</p:attrName>
                                        </p:attrNameLst>
                                      </p:cBhvr>
                                      <p:to>
                                        <p:strVal val="visible"/>
                                      </p:to>
                                    </p:set>
                                    <p:anim calcmode="lin" valueType="num">
                                      <p:cBhvr additive="base">
                                        <p:cTn id="35" dur="500" fill="hold"/>
                                        <p:tgtEl>
                                          <p:spTgt spid="79"/>
                                        </p:tgtEl>
                                        <p:attrNameLst>
                                          <p:attrName>ppt_x</p:attrName>
                                        </p:attrNameLst>
                                      </p:cBhvr>
                                      <p:tavLst>
                                        <p:tav tm="0">
                                          <p:val>
                                            <p:strVal val="0-#ppt_w/2"/>
                                          </p:val>
                                        </p:tav>
                                        <p:tav tm="100000">
                                          <p:val>
                                            <p:strVal val="#ppt_x"/>
                                          </p:val>
                                        </p:tav>
                                      </p:tavLst>
                                    </p:anim>
                                    <p:anim calcmode="lin" valueType="num">
                                      <p:cBhvr additive="base">
                                        <p:cTn id="36" dur="500" fill="hold"/>
                                        <p:tgtEl>
                                          <p:spTgt spid="79"/>
                                        </p:tgtEl>
                                        <p:attrNameLst>
                                          <p:attrName>ppt_y</p:attrName>
                                        </p:attrNameLst>
                                      </p:cBhvr>
                                      <p:tavLst>
                                        <p:tav tm="0">
                                          <p:val>
                                            <p:strVal val="#ppt_y"/>
                                          </p:val>
                                        </p:tav>
                                        <p:tav tm="100000">
                                          <p:val>
                                            <p:strVal val="#ppt_y"/>
                                          </p:val>
                                        </p:tav>
                                      </p:tavLst>
                                    </p:anim>
                                  </p:childTnLst>
                                </p:cTn>
                              </p:par>
                            </p:childTnLst>
                          </p:cTn>
                        </p:par>
                        <p:par>
                          <p:cTn id="37" fill="hold">
                            <p:stCondLst>
                              <p:cond delay="1500"/>
                            </p:stCondLst>
                            <p:childTnLst>
                              <p:par>
                                <p:cTn id="38" presetID="2" presetClass="entr" presetSubtype="8" fill="hold" grpId="0" nodeType="afterEffect">
                                  <p:stCondLst>
                                    <p:cond delay="0"/>
                                  </p:stCondLst>
                                  <p:childTnLst>
                                    <p:set>
                                      <p:cBhvr>
                                        <p:cTn id="39" dur="1" fill="hold">
                                          <p:stCondLst>
                                            <p:cond delay="0"/>
                                          </p:stCondLst>
                                        </p:cTn>
                                        <p:tgtEl>
                                          <p:spTgt spid="83"/>
                                        </p:tgtEl>
                                        <p:attrNameLst>
                                          <p:attrName>style.visibility</p:attrName>
                                        </p:attrNameLst>
                                      </p:cBhvr>
                                      <p:to>
                                        <p:strVal val="visible"/>
                                      </p:to>
                                    </p:set>
                                    <p:anim calcmode="lin" valueType="num">
                                      <p:cBhvr additive="base">
                                        <p:cTn id="40" dur="500" fill="hold"/>
                                        <p:tgtEl>
                                          <p:spTgt spid="83"/>
                                        </p:tgtEl>
                                        <p:attrNameLst>
                                          <p:attrName>ppt_x</p:attrName>
                                        </p:attrNameLst>
                                      </p:cBhvr>
                                      <p:tavLst>
                                        <p:tav tm="0">
                                          <p:val>
                                            <p:strVal val="0-#ppt_w/2"/>
                                          </p:val>
                                        </p:tav>
                                        <p:tav tm="100000">
                                          <p:val>
                                            <p:strVal val="#ppt_x"/>
                                          </p:val>
                                        </p:tav>
                                      </p:tavLst>
                                    </p:anim>
                                    <p:anim calcmode="lin" valueType="num">
                                      <p:cBhvr additive="base">
                                        <p:cTn id="41" dur="500" fill="hold"/>
                                        <p:tgtEl>
                                          <p:spTgt spid="83"/>
                                        </p:tgtEl>
                                        <p:attrNameLst>
                                          <p:attrName>ppt_y</p:attrName>
                                        </p:attrNameLst>
                                      </p:cBhvr>
                                      <p:tavLst>
                                        <p:tav tm="0">
                                          <p:val>
                                            <p:strVal val="#ppt_y"/>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0" presetClass="path" presetSubtype="0" accel="50000" decel="50000" fill="hold" grpId="0" nodeType="clickEffect">
                                  <p:stCondLst>
                                    <p:cond delay="0"/>
                                  </p:stCondLst>
                                  <p:childTnLst>
                                    <p:animMotion origin="layout" path="M 0.000000 0.000000 L 0.036458 0.000000 " pathEditMode="relative" rAng="0" ptsTypes="">
                                      <p:cBhvr>
                                        <p:cTn id="45" dur="1000" fill="hold"/>
                                        <p:tgtEl>
                                          <p:spTgt spid="43"/>
                                        </p:tgtEl>
                                        <p:attrNameLst>
                                          <p:attrName>ppt_x</p:attrName>
                                          <p:attrName>ppt_y</p:attrName>
                                        </p:attrNameLst>
                                      </p:cBhvr>
                                      <p:rCtr x="19" y="0"/>
                                    </p:animMotion>
                                  </p:childTnLst>
                                </p:cTn>
                              </p:par>
                            </p:childTnLst>
                          </p:cTn>
                        </p:par>
                        <p:par>
                          <p:cTn id="46" fill="hold">
                            <p:stCondLst>
                              <p:cond delay="1000"/>
                            </p:stCondLst>
                            <p:childTnLst>
                              <p:par>
                                <p:cTn id="47" presetID="2" presetClass="entr" presetSubtype="2" fill="hold" nodeType="afterEffect">
                                  <p:stCondLst>
                                    <p:cond delay="0"/>
                                  </p:stCondLst>
                                  <p:childTnLst>
                                    <p:set>
                                      <p:cBhvr>
                                        <p:cTn id="48" dur="1" fill="hold">
                                          <p:stCondLst>
                                            <p:cond delay="0"/>
                                          </p:stCondLst>
                                        </p:cTn>
                                        <p:tgtEl>
                                          <p:spTgt spid="73"/>
                                        </p:tgtEl>
                                        <p:attrNameLst>
                                          <p:attrName>style.visibility</p:attrName>
                                        </p:attrNameLst>
                                      </p:cBhvr>
                                      <p:to>
                                        <p:strVal val="visible"/>
                                      </p:to>
                                    </p:set>
                                    <p:anim calcmode="lin" valueType="num">
                                      <p:cBhvr additive="base">
                                        <p:cTn id="49" dur="500" fill="hold"/>
                                        <p:tgtEl>
                                          <p:spTgt spid="73"/>
                                        </p:tgtEl>
                                        <p:attrNameLst>
                                          <p:attrName>ppt_x</p:attrName>
                                        </p:attrNameLst>
                                      </p:cBhvr>
                                      <p:tavLst>
                                        <p:tav tm="0">
                                          <p:val>
                                            <p:strVal val="1+#ppt_w/2"/>
                                          </p:val>
                                        </p:tav>
                                        <p:tav tm="100000">
                                          <p:val>
                                            <p:strVal val="#ppt_x"/>
                                          </p:val>
                                        </p:tav>
                                      </p:tavLst>
                                    </p:anim>
                                    <p:anim calcmode="lin" valueType="num">
                                      <p:cBhvr additive="base">
                                        <p:cTn id="50" dur="500" fill="hold"/>
                                        <p:tgtEl>
                                          <p:spTgt spid="73"/>
                                        </p:tgtEl>
                                        <p:attrNameLst>
                                          <p:attrName>ppt_y</p:attrName>
                                        </p:attrNameLst>
                                      </p:cBhvr>
                                      <p:tavLst>
                                        <p:tav tm="0">
                                          <p:val>
                                            <p:strVal val="#ppt_y"/>
                                          </p:val>
                                        </p:tav>
                                        <p:tav tm="100000">
                                          <p:val>
                                            <p:strVal val="#ppt_y"/>
                                          </p:val>
                                        </p:tav>
                                      </p:tavLst>
                                    </p:anim>
                                  </p:childTnLst>
                                </p:cTn>
                              </p:par>
                            </p:childTnLst>
                          </p:cTn>
                        </p:par>
                        <p:par>
                          <p:cTn id="51" fill="hold">
                            <p:stCondLst>
                              <p:cond delay="1500"/>
                            </p:stCondLst>
                            <p:childTnLst>
                              <p:par>
                                <p:cTn id="52" presetID="2" presetClass="entr" presetSubtype="2" fill="hold" grpId="0" nodeType="afterEffect">
                                  <p:stCondLst>
                                    <p:cond delay="0"/>
                                  </p:stCondLst>
                                  <p:childTnLst>
                                    <p:set>
                                      <p:cBhvr>
                                        <p:cTn id="53" dur="1" fill="hold">
                                          <p:stCondLst>
                                            <p:cond delay="0"/>
                                          </p:stCondLst>
                                        </p:cTn>
                                        <p:tgtEl>
                                          <p:spTgt spid="85"/>
                                        </p:tgtEl>
                                        <p:attrNameLst>
                                          <p:attrName>style.visibility</p:attrName>
                                        </p:attrNameLst>
                                      </p:cBhvr>
                                      <p:to>
                                        <p:strVal val="visible"/>
                                      </p:to>
                                    </p:set>
                                    <p:anim calcmode="lin" valueType="num">
                                      <p:cBhvr additive="base">
                                        <p:cTn id="54" dur="500" fill="hold"/>
                                        <p:tgtEl>
                                          <p:spTgt spid="85"/>
                                        </p:tgtEl>
                                        <p:attrNameLst>
                                          <p:attrName>ppt_x</p:attrName>
                                        </p:attrNameLst>
                                      </p:cBhvr>
                                      <p:tavLst>
                                        <p:tav tm="0">
                                          <p:val>
                                            <p:strVal val="1+#ppt_w/2"/>
                                          </p:val>
                                        </p:tav>
                                        <p:tav tm="100000">
                                          <p:val>
                                            <p:strVal val="#ppt_x"/>
                                          </p:val>
                                        </p:tav>
                                      </p:tavLst>
                                    </p:anim>
                                    <p:anim calcmode="lin" valueType="num">
                                      <p:cBhvr additive="base">
                                        <p:cTn id="55" dur="500" fill="hold"/>
                                        <p:tgtEl>
                                          <p:spTgt spid="85"/>
                                        </p:tgtEl>
                                        <p:attrNameLst>
                                          <p:attrName>ppt_y</p:attrName>
                                        </p:attrNameLst>
                                      </p:cBhvr>
                                      <p:tavLst>
                                        <p:tav tm="0">
                                          <p:val>
                                            <p:strVal val="#ppt_y"/>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0" presetClass="path" presetSubtype="0" accel="50000" decel="50000" fill="hold" grpId="0" nodeType="clickEffect">
                                  <p:stCondLst>
                                    <p:cond delay="0"/>
                                  </p:stCondLst>
                                  <p:childTnLst>
                                    <p:animMotion origin="layout" path="M -0.002500 -0.002407 L -0.034063 -0.002407 " pathEditMode="relative" rAng="0" ptsTypes="">
                                      <p:cBhvr>
                                        <p:cTn id="59" dur="1000" fill="hold"/>
                                        <p:tgtEl>
                                          <p:spTgt spid="41"/>
                                        </p:tgtEl>
                                        <p:attrNameLst>
                                          <p:attrName>ppt_x</p:attrName>
                                          <p:attrName>ppt_y</p:attrName>
                                        </p:attrNameLst>
                                      </p:cBhvr>
                                      <p:rCtr x="-16" y="1"/>
                                    </p:animMotion>
                                  </p:childTnLst>
                                </p:cTn>
                              </p:par>
                            </p:childTnLst>
                          </p:cTn>
                        </p:par>
                        <p:par>
                          <p:cTn id="60" fill="hold">
                            <p:stCondLst>
                              <p:cond delay="1000"/>
                            </p:stCondLst>
                            <p:childTnLst>
                              <p:par>
                                <p:cTn id="61" presetID="2" presetClass="entr" presetSubtype="8" fill="hold" nodeType="afterEffect">
                                  <p:stCondLst>
                                    <p:cond delay="0"/>
                                  </p:stCondLst>
                                  <p:childTnLst>
                                    <p:set>
                                      <p:cBhvr>
                                        <p:cTn id="62" dur="1" fill="hold">
                                          <p:stCondLst>
                                            <p:cond delay="0"/>
                                          </p:stCondLst>
                                        </p:cTn>
                                        <p:tgtEl>
                                          <p:spTgt spid="67"/>
                                        </p:tgtEl>
                                        <p:attrNameLst>
                                          <p:attrName>style.visibility</p:attrName>
                                        </p:attrNameLst>
                                      </p:cBhvr>
                                      <p:to>
                                        <p:strVal val="visible"/>
                                      </p:to>
                                    </p:set>
                                    <p:anim calcmode="lin" valueType="num">
                                      <p:cBhvr additive="base">
                                        <p:cTn id="63" dur="500" fill="hold"/>
                                        <p:tgtEl>
                                          <p:spTgt spid="67"/>
                                        </p:tgtEl>
                                        <p:attrNameLst>
                                          <p:attrName>ppt_x</p:attrName>
                                        </p:attrNameLst>
                                      </p:cBhvr>
                                      <p:tavLst>
                                        <p:tav tm="0">
                                          <p:val>
                                            <p:strVal val="0-#ppt_w/2"/>
                                          </p:val>
                                        </p:tav>
                                        <p:tav tm="100000">
                                          <p:val>
                                            <p:strVal val="#ppt_x"/>
                                          </p:val>
                                        </p:tav>
                                      </p:tavLst>
                                    </p:anim>
                                    <p:anim calcmode="lin" valueType="num">
                                      <p:cBhvr additive="base">
                                        <p:cTn id="64" dur="500" fill="hold"/>
                                        <p:tgtEl>
                                          <p:spTgt spid="67"/>
                                        </p:tgtEl>
                                        <p:attrNameLst>
                                          <p:attrName>ppt_y</p:attrName>
                                        </p:attrNameLst>
                                      </p:cBhvr>
                                      <p:tavLst>
                                        <p:tav tm="0">
                                          <p:val>
                                            <p:strVal val="#ppt_y"/>
                                          </p:val>
                                        </p:tav>
                                        <p:tav tm="100000">
                                          <p:val>
                                            <p:strVal val="#ppt_y"/>
                                          </p:val>
                                        </p:tav>
                                      </p:tavLst>
                                    </p:anim>
                                  </p:childTnLst>
                                </p:cTn>
                              </p:par>
                            </p:childTnLst>
                          </p:cTn>
                        </p:par>
                        <p:par>
                          <p:cTn id="65" fill="hold">
                            <p:stCondLst>
                              <p:cond delay="1500"/>
                            </p:stCondLst>
                            <p:childTnLst>
                              <p:par>
                                <p:cTn id="66" presetID="2" presetClass="entr" presetSubtype="8" fill="hold" grpId="0" nodeType="afterEffect">
                                  <p:stCondLst>
                                    <p:cond delay="0"/>
                                  </p:stCondLst>
                                  <p:childTnLst>
                                    <p:set>
                                      <p:cBhvr>
                                        <p:cTn id="67" dur="1" fill="hold">
                                          <p:stCondLst>
                                            <p:cond delay="0"/>
                                          </p:stCondLst>
                                        </p:cTn>
                                        <p:tgtEl>
                                          <p:spTgt spid="82"/>
                                        </p:tgtEl>
                                        <p:attrNameLst>
                                          <p:attrName>style.visibility</p:attrName>
                                        </p:attrNameLst>
                                      </p:cBhvr>
                                      <p:to>
                                        <p:strVal val="visible"/>
                                      </p:to>
                                    </p:set>
                                    <p:anim calcmode="lin" valueType="num">
                                      <p:cBhvr additive="base">
                                        <p:cTn id="68" dur="500" fill="hold"/>
                                        <p:tgtEl>
                                          <p:spTgt spid="82"/>
                                        </p:tgtEl>
                                        <p:attrNameLst>
                                          <p:attrName>ppt_x</p:attrName>
                                        </p:attrNameLst>
                                      </p:cBhvr>
                                      <p:tavLst>
                                        <p:tav tm="0">
                                          <p:val>
                                            <p:strVal val="0-#ppt_w/2"/>
                                          </p:val>
                                        </p:tav>
                                        <p:tav tm="100000">
                                          <p:val>
                                            <p:strVal val="#ppt_x"/>
                                          </p:val>
                                        </p:tav>
                                      </p:tavLst>
                                    </p:anim>
                                    <p:anim calcmode="lin" valueType="num">
                                      <p:cBhvr additive="base">
                                        <p:cTn id="69" dur="500" fill="hold"/>
                                        <p:tgtEl>
                                          <p:spTgt spid="82"/>
                                        </p:tgtEl>
                                        <p:attrNameLst>
                                          <p:attrName>ppt_y</p:attrName>
                                        </p:attrNameLst>
                                      </p:cBhvr>
                                      <p:tavLst>
                                        <p:tav tm="0">
                                          <p:val>
                                            <p:strVal val="#ppt_y"/>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0" presetClass="path" presetSubtype="0" accel="50000" decel="50000" fill="hold" grpId="0" nodeType="clickEffect">
                                  <p:stCondLst>
                                    <p:cond delay="0"/>
                                  </p:stCondLst>
                                  <p:childTnLst>
                                    <p:animMotion origin="layout" path="M 0.000000 0.000000 L 0.025208 0.000000 " pathEditMode="relative" rAng="0" ptsTypes="">
                                      <p:cBhvr>
                                        <p:cTn id="73" dur="1000" fill="hold"/>
                                        <p:tgtEl>
                                          <p:spTgt spid="40"/>
                                        </p:tgtEl>
                                        <p:attrNameLst>
                                          <p:attrName>ppt_x</p:attrName>
                                          <p:attrName>ppt_y</p:attrName>
                                        </p:attrNameLst>
                                      </p:cBhvr>
                                      <p:rCtr x="9" y="0"/>
                                    </p:animMotion>
                                  </p:childTnLst>
                                </p:cTn>
                              </p:par>
                            </p:childTnLst>
                          </p:cTn>
                        </p:par>
                        <p:par>
                          <p:cTn id="74" fill="hold">
                            <p:stCondLst>
                              <p:cond delay="1000"/>
                            </p:stCondLst>
                            <p:childTnLst>
                              <p:par>
                                <p:cTn id="75" presetID="2" presetClass="entr" presetSubtype="2" fill="hold" nodeType="afterEffect">
                                  <p:stCondLst>
                                    <p:cond delay="0"/>
                                  </p:stCondLst>
                                  <p:childTnLst>
                                    <p:set>
                                      <p:cBhvr>
                                        <p:cTn id="76" dur="1" fill="hold">
                                          <p:stCondLst>
                                            <p:cond delay="0"/>
                                          </p:stCondLst>
                                        </p:cTn>
                                        <p:tgtEl>
                                          <p:spTgt spid="70"/>
                                        </p:tgtEl>
                                        <p:attrNameLst>
                                          <p:attrName>style.visibility</p:attrName>
                                        </p:attrNameLst>
                                      </p:cBhvr>
                                      <p:to>
                                        <p:strVal val="visible"/>
                                      </p:to>
                                    </p:set>
                                    <p:anim calcmode="lin" valueType="num">
                                      <p:cBhvr additive="base">
                                        <p:cTn id="77" dur="500" fill="hold"/>
                                        <p:tgtEl>
                                          <p:spTgt spid="70"/>
                                        </p:tgtEl>
                                        <p:attrNameLst>
                                          <p:attrName>ppt_x</p:attrName>
                                        </p:attrNameLst>
                                      </p:cBhvr>
                                      <p:tavLst>
                                        <p:tav tm="0">
                                          <p:val>
                                            <p:strVal val="1+#ppt_w/2"/>
                                          </p:val>
                                        </p:tav>
                                        <p:tav tm="100000">
                                          <p:val>
                                            <p:strVal val="#ppt_x"/>
                                          </p:val>
                                        </p:tav>
                                      </p:tavLst>
                                    </p:anim>
                                    <p:anim calcmode="lin" valueType="num">
                                      <p:cBhvr additive="base">
                                        <p:cTn id="78" dur="500" fill="hold"/>
                                        <p:tgtEl>
                                          <p:spTgt spid="70"/>
                                        </p:tgtEl>
                                        <p:attrNameLst>
                                          <p:attrName>ppt_y</p:attrName>
                                        </p:attrNameLst>
                                      </p:cBhvr>
                                      <p:tavLst>
                                        <p:tav tm="0">
                                          <p:val>
                                            <p:strVal val="#ppt_y"/>
                                          </p:val>
                                        </p:tav>
                                        <p:tav tm="100000">
                                          <p:val>
                                            <p:strVal val="#ppt_y"/>
                                          </p:val>
                                        </p:tav>
                                      </p:tavLst>
                                    </p:anim>
                                  </p:childTnLst>
                                </p:cTn>
                              </p:par>
                            </p:childTnLst>
                          </p:cTn>
                        </p:par>
                        <p:par>
                          <p:cTn id="79" fill="hold">
                            <p:stCondLst>
                              <p:cond delay="1500"/>
                            </p:stCondLst>
                            <p:childTnLst>
                              <p:par>
                                <p:cTn id="80" presetID="2" presetClass="entr" presetSubtype="2" fill="hold" grpId="0" nodeType="afterEffect">
                                  <p:stCondLst>
                                    <p:cond delay="0"/>
                                  </p:stCondLst>
                                  <p:childTnLst>
                                    <p:set>
                                      <p:cBhvr>
                                        <p:cTn id="81" dur="1" fill="hold">
                                          <p:stCondLst>
                                            <p:cond delay="0"/>
                                          </p:stCondLst>
                                        </p:cTn>
                                        <p:tgtEl>
                                          <p:spTgt spid="84"/>
                                        </p:tgtEl>
                                        <p:attrNameLst>
                                          <p:attrName>style.visibility</p:attrName>
                                        </p:attrNameLst>
                                      </p:cBhvr>
                                      <p:to>
                                        <p:strVal val="visible"/>
                                      </p:to>
                                    </p:set>
                                    <p:anim calcmode="lin" valueType="num">
                                      <p:cBhvr additive="base">
                                        <p:cTn id="82" dur="500" fill="hold"/>
                                        <p:tgtEl>
                                          <p:spTgt spid="84"/>
                                        </p:tgtEl>
                                        <p:attrNameLst>
                                          <p:attrName>ppt_x</p:attrName>
                                        </p:attrNameLst>
                                      </p:cBhvr>
                                      <p:tavLst>
                                        <p:tav tm="0">
                                          <p:val>
                                            <p:strVal val="1+#ppt_w/2"/>
                                          </p:val>
                                        </p:tav>
                                        <p:tav tm="100000">
                                          <p:val>
                                            <p:strVal val="#ppt_x"/>
                                          </p:val>
                                        </p:tav>
                                      </p:tavLst>
                                    </p:anim>
                                    <p:anim calcmode="lin" valueType="num">
                                      <p:cBhvr additive="base">
                                        <p:cTn id="83" dur="500" fill="hold"/>
                                        <p:tgtEl>
                                          <p:spTgt spid="8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86" grpId="0"/>
      <p:bldP spid="83" grpId="0"/>
      <p:bldP spid="85" grpId="0"/>
      <p:bldP spid="82" grpId="0"/>
      <p:bldP spid="84" grpId="0"/>
      <p:bldP spid="44" grpId="0" animBg="1"/>
      <p:bldP spid="43" grpId="0" animBg="1"/>
      <p:bldP spid="41" grpId="0" animBg="1"/>
      <p:bldP spid="40" grpId="0" animBg="1"/>
      <p:bldP spid="4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文本框 48"/>
          <p:cNvSpPr txBox="1">
            <a:spLocks noChangeArrowheads="1"/>
          </p:cNvSpPr>
          <p:nvPr/>
        </p:nvSpPr>
        <p:spPr bwMode="auto">
          <a:xfrm>
            <a:off x="4207510" y="338455"/>
            <a:ext cx="3558540" cy="76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Lao UI" panose="020B0502040204020203" pitchFamily="34" charset="0"/>
                <a:ea typeface="微软雅黑" panose="020B0503020204020204" charset="-122"/>
              </a:defRPr>
            </a:lvl1pPr>
            <a:lvl2pPr marL="742950" indent="-285750">
              <a:defRPr sz="1300">
                <a:solidFill>
                  <a:schemeClr val="tx1"/>
                </a:solidFill>
                <a:latin typeface="Lao UI" panose="020B0502040204020203" pitchFamily="34" charset="0"/>
                <a:ea typeface="微软雅黑" panose="020B0503020204020204" charset="-122"/>
              </a:defRPr>
            </a:lvl2pPr>
            <a:lvl3pPr marL="1143000" indent="-228600">
              <a:defRPr sz="1300">
                <a:solidFill>
                  <a:schemeClr val="tx1"/>
                </a:solidFill>
                <a:latin typeface="Lao UI" panose="020B0502040204020203" pitchFamily="34" charset="0"/>
                <a:ea typeface="微软雅黑" panose="020B0503020204020204" charset="-122"/>
              </a:defRPr>
            </a:lvl3pPr>
            <a:lvl4pPr marL="1600200" indent="-228600">
              <a:defRPr sz="1300">
                <a:solidFill>
                  <a:schemeClr val="tx1"/>
                </a:solidFill>
                <a:latin typeface="Lao UI" panose="020B0502040204020203" pitchFamily="34" charset="0"/>
                <a:ea typeface="微软雅黑" panose="020B0503020204020204" charset="-122"/>
              </a:defRPr>
            </a:lvl4pPr>
            <a:lvl5pPr marL="2057400" indent="-228600">
              <a:defRPr sz="1300">
                <a:solidFill>
                  <a:schemeClr val="tx1"/>
                </a:solidFill>
                <a:latin typeface="Lao UI" panose="020B0502040204020203" pitchFamily="34" charset="0"/>
                <a:ea typeface="微软雅黑" panose="020B0503020204020204" charset="-122"/>
              </a:defRPr>
            </a:lvl5pPr>
            <a:lvl6pPr marL="25146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6pPr>
            <a:lvl7pPr marL="29718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7pPr>
            <a:lvl8pPr marL="34290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8pPr>
            <a:lvl9pPr marL="38862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9pPr>
          </a:lstStyle>
          <a:p>
            <a:pPr algn="ctr">
              <a:defRPr/>
            </a:pPr>
            <a:r>
              <a:rPr lang="zh-CN" sz="4400" b="1" dirty="0">
                <a:gradFill>
                  <a:gsLst>
                    <a:gs pos="47700">
                      <a:srgbClr val="F4DEBE"/>
                    </a:gs>
                    <a:gs pos="0">
                      <a:srgbClr val="D9A96A"/>
                    </a:gs>
                    <a:gs pos="100000">
                      <a:srgbClr val="F5E3C9"/>
                    </a:gs>
                  </a:gsLst>
                  <a:lin ang="5400000" scaled="0"/>
                </a:gradFill>
                <a:latin typeface="微软雅黑" panose="020B0503020204020204" charset="-122"/>
                <a:cs typeface="Arial Black" panose="020B0A04020102020204" charset="0"/>
              </a:rPr>
              <a:t>寄语</a:t>
            </a:r>
            <a:endParaRPr lang="zh-CN" sz="4400" b="1" dirty="0">
              <a:gradFill>
                <a:gsLst>
                  <a:gs pos="47700">
                    <a:srgbClr val="F4DEBE"/>
                  </a:gs>
                  <a:gs pos="0">
                    <a:srgbClr val="D9A96A"/>
                  </a:gs>
                  <a:gs pos="100000">
                    <a:srgbClr val="F5E3C9"/>
                  </a:gs>
                </a:gsLst>
                <a:lin ang="5400000" scaled="0"/>
              </a:gradFill>
              <a:latin typeface="微软雅黑" panose="020B0503020204020204" charset="-122"/>
              <a:cs typeface="Arial Black" panose="020B0A04020102020204" charset="0"/>
            </a:endParaRPr>
          </a:p>
        </p:txBody>
      </p:sp>
      <p:cxnSp>
        <p:nvCxnSpPr>
          <p:cNvPr id="94" name="直接连接符 93"/>
          <p:cNvCxnSpPr/>
          <p:nvPr/>
        </p:nvCxnSpPr>
        <p:spPr>
          <a:xfrm>
            <a:off x="7625973"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2986214"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2458720" y="1706245"/>
            <a:ext cx="7305040" cy="4012565"/>
            <a:chOff x="3872" y="2687"/>
            <a:chExt cx="11504" cy="6319"/>
          </a:xfrm>
        </p:grpSpPr>
        <p:sp>
          <p:nvSpPr>
            <p:cNvPr id="5" name="L 形 4"/>
            <p:cNvSpPr/>
            <p:nvPr/>
          </p:nvSpPr>
          <p:spPr>
            <a:xfrm rot="5400000">
              <a:off x="4261" y="2298"/>
              <a:ext cx="1233" cy="2011"/>
            </a:xfrm>
            <a:prstGeom prst="corner">
              <a:avLst>
                <a:gd name="adj1" fmla="val 20443"/>
                <a:gd name="adj2" fmla="val 20808"/>
              </a:avLst>
            </a:prstGeom>
            <a:solidFill>
              <a:srgbClr val="F4DEBE"/>
            </a:solidFill>
            <a:ln cap="rnd">
              <a:noFill/>
              <a:round/>
            </a:ln>
            <a:effectLst>
              <a:outerShdw blurRad="50800" dist="38100" dir="2700000" algn="tl" rotWithShape="0">
                <a:prstClr val="black">
                  <a:alpha val="40000"/>
                </a:prstClr>
              </a:outerShdw>
            </a:effectLst>
          </p:spPr>
          <p:style>
            <a:lnRef idx="3">
              <a:schemeClr val="lt1"/>
            </a:lnRef>
            <a:fillRef idx="1">
              <a:schemeClr val="accent5"/>
            </a:fillRef>
            <a:effectRef idx="1">
              <a:schemeClr val="accent5"/>
            </a:effectRef>
            <a:fontRef idx="minor">
              <a:schemeClr val="lt1"/>
            </a:fontRef>
          </p:style>
          <p:txBody>
            <a:bodyPr rtlCol="0" anchor="ctr"/>
            <a:lstStyle>
              <a:defPPr>
                <a:defRPr lang="zh-CN">
                  <a:solidFill>
                    <a:schemeClr val="lt1"/>
                  </a:solidFill>
                </a:defRPr>
              </a:defPPr>
              <a:lvl1pPr marL="0" algn="l" defTabSz="866775" rtl="0" eaLnBrk="1" latinLnBrk="0" hangingPunct="1">
                <a:defRPr sz="1705" kern="1200">
                  <a:solidFill>
                    <a:schemeClr val="lt1"/>
                  </a:solidFill>
                  <a:latin typeface="+mn-lt"/>
                  <a:ea typeface="+mn-ea"/>
                  <a:cs typeface="+mn-cs"/>
                </a:defRPr>
              </a:lvl1pPr>
              <a:lvl2pPr marL="433705" algn="l" defTabSz="866775" rtl="0" eaLnBrk="1" latinLnBrk="0" hangingPunct="1">
                <a:defRPr sz="1705" kern="1200">
                  <a:solidFill>
                    <a:schemeClr val="lt1"/>
                  </a:solidFill>
                  <a:latin typeface="+mn-lt"/>
                  <a:ea typeface="+mn-ea"/>
                  <a:cs typeface="+mn-cs"/>
                </a:defRPr>
              </a:lvl2pPr>
              <a:lvl3pPr marL="866775" algn="l" defTabSz="866775" rtl="0" eaLnBrk="1" latinLnBrk="0" hangingPunct="1">
                <a:defRPr sz="1705" kern="1200">
                  <a:solidFill>
                    <a:schemeClr val="lt1"/>
                  </a:solidFill>
                  <a:latin typeface="+mn-lt"/>
                  <a:ea typeface="+mn-ea"/>
                  <a:cs typeface="+mn-cs"/>
                </a:defRPr>
              </a:lvl3pPr>
              <a:lvl4pPr marL="1300480" algn="l" defTabSz="866775" rtl="0" eaLnBrk="1" latinLnBrk="0" hangingPunct="1">
                <a:defRPr sz="1705" kern="1200">
                  <a:solidFill>
                    <a:schemeClr val="lt1"/>
                  </a:solidFill>
                  <a:latin typeface="+mn-lt"/>
                  <a:ea typeface="+mn-ea"/>
                  <a:cs typeface="+mn-cs"/>
                </a:defRPr>
              </a:lvl4pPr>
              <a:lvl5pPr marL="1734185" algn="l" defTabSz="866775" rtl="0" eaLnBrk="1" latinLnBrk="0" hangingPunct="1">
                <a:defRPr sz="1705" kern="1200">
                  <a:solidFill>
                    <a:schemeClr val="lt1"/>
                  </a:solidFill>
                  <a:latin typeface="+mn-lt"/>
                  <a:ea typeface="+mn-ea"/>
                  <a:cs typeface="+mn-cs"/>
                </a:defRPr>
              </a:lvl5pPr>
              <a:lvl6pPr marL="2167255" algn="l" defTabSz="866775" rtl="0" eaLnBrk="1" latinLnBrk="0" hangingPunct="1">
                <a:defRPr sz="1705" kern="1200">
                  <a:solidFill>
                    <a:schemeClr val="lt1"/>
                  </a:solidFill>
                  <a:latin typeface="+mn-lt"/>
                  <a:ea typeface="+mn-ea"/>
                  <a:cs typeface="+mn-cs"/>
                </a:defRPr>
              </a:lvl6pPr>
              <a:lvl7pPr marL="2600960" algn="l" defTabSz="866775" rtl="0" eaLnBrk="1" latinLnBrk="0" hangingPunct="1">
                <a:defRPr sz="1705" kern="1200">
                  <a:solidFill>
                    <a:schemeClr val="lt1"/>
                  </a:solidFill>
                  <a:latin typeface="+mn-lt"/>
                  <a:ea typeface="+mn-ea"/>
                  <a:cs typeface="+mn-cs"/>
                </a:defRPr>
              </a:lvl7pPr>
              <a:lvl8pPr marL="3034665" algn="l" defTabSz="866775" rtl="0" eaLnBrk="1" latinLnBrk="0" hangingPunct="1">
                <a:defRPr sz="1705" kern="1200">
                  <a:solidFill>
                    <a:schemeClr val="lt1"/>
                  </a:solidFill>
                  <a:latin typeface="+mn-lt"/>
                  <a:ea typeface="+mn-ea"/>
                  <a:cs typeface="+mn-cs"/>
                </a:defRPr>
              </a:lvl8pPr>
              <a:lvl9pPr marL="3468370" algn="l" defTabSz="866775" rtl="0" eaLnBrk="1" latinLnBrk="0" hangingPunct="1">
                <a:defRPr sz="1705" kern="1200">
                  <a:solidFill>
                    <a:schemeClr val="lt1"/>
                  </a:solidFill>
                  <a:latin typeface="+mn-lt"/>
                  <a:ea typeface="+mn-ea"/>
                  <a:cs typeface="+mn-cs"/>
                </a:defRPr>
              </a:lvl9pPr>
            </a:lstStyle>
            <a:p>
              <a:pPr marL="0" marR="0" lvl="0" indent="0" algn="ctr" defTabSz="866775" rtl="0" eaLnBrk="1" fontAlgn="base" latinLnBrk="0" hangingPunct="1">
                <a:lnSpc>
                  <a:spcPct val="100000"/>
                </a:lnSpc>
                <a:spcBef>
                  <a:spcPct val="0"/>
                </a:spcBef>
                <a:spcAft>
                  <a:spcPct val="0"/>
                </a:spcAft>
                <a:buClrTx/>
                <a:buSzTx/>
                <a:buFontTx/>
                <a:buNone/>
                <a:defRPr/>
              </a:pPr>
              <a:endParaRPr kumimoji="0" lang="zh-CN" altLang="en-US" sz="1705"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ea"/>
                <a:sym typeface="+mn-lt"/>
              </a:endParaRPr>
            </a:p>
          </p:txBody>
        </p:sp>
        <p:sp>
          <p:nvSpPr>
            <p:cNvPr id="28" name="对角圆角矩形 26"/>
            <p:cNvSpPr/>
            <p:nvPr/>
          </p:nvSpPr>
          <p:spPr bwMode="auto">
            <a:xfrm flipH="1">
              <a:off x="4077" y="2785"/>
              <a:ext cx="11046" cy="6098"/>
            </a:xfrm>
            <a:prstGeom prst="round2DiagRect">
              <a:avLst>
                <a:gd name="adj1" fmla="val 0"/>
                <a:gd name="adj2" fmla="val 0"/>
              </a:avLst>
            </a:prstGeom>
            <a:noFill/>
            <a:ln w="25400" cap="flat" cmpd="sng" algn="ctr">
              <a:solidFill>
                <a:srgbClr val="F4DEBE"/>
              </a:solidFill>
              <a:prstDash val="solid"/>
            </a:ln>
            <a:effectLst>
              <a:outerShdw blurRad="50800" dist="38100" dir="2700000" algn="tl" rotWithShape="0">
                <a:prstClr val="black">
                  <a:alpha val="40000"/>
                </a:prstClr>
              </a:outerShdw>
            </a:effectLst>
          </p:spPr>
          <p:txBody>
            <a:bodyPr anchor="ctr"/>
            <a:lstStyle>
              <a:defPPr>
                <a:defRPr lang="zh-CN"/>
              </a:defPPr>
              <a:lvl1pPr marL="0" algn="l" defTabSz="866775" rtl="0" eaLnBrk="1" latinLnBrk="0" hangingPunct="1">
                <a:defRPr sz="1705" kern="1200">
                  <a:solidFill>
                    <a:schemeClr val="tx1"/>
                  </a:solidFill>
                  <a:latin typeface="+mn-lt"/>
                  <a:ea typeface="+mn-ea"/>
                  <a:cs typeface="+mn-cs"/>
                </a:defRPr>
              </a:lvl1pPr>
              <a:lvl2pPr marL="433705" algn="l" defTabSz="866775" rtl="0" eaLnBrk="1" latinLnBrk="0" hangingPunct="1">
                <a:defRPr sz="1705" kern="1200">
                  <a:solidFill>
                    <a:schemeClr val="tx1"/>
                  </a:solidFill>
                  <a:latin typeface="+mn-lt"/>
                  <a:ea typeface="+mn-ea"/>
                  <a:cs typeface="+mn-cs"/>
                </a:defRPr>
              </a:lvl2pPr>
              <a:lvl3pPr marL="866775" algn="l" defTabSz="866775" rtl="0" eaLnBrk="1" latinLnBrk="0" hangingPunct="1">
                <a:defRPr sz="1705" kern="1200">
                  <a:solidFill>
                    <a:schemeClr val="tx1"/>
                  </a:solidFill>
                  <a:latin typeface="+mn-lt"/>
                  <a:ea typeface="+mn-ea"/>
                  <a:cs typeface="+mn-cs"/>
                </a:defRPr>
              </a:lvl3pPr>
              <a:lvl4pPr marL="1300480" algn="l" defTabSz="866775" rtl="0" eaLnBrk="1" latinLnBrk="0" hangingPunct="1">
                <a:defRPr sz="1705" kern="1200">
                  <a:solidFill>
                    <a:schemeClr val="tx1"/>
                  </a:solidFill>
                  <a:latin typeface="+mn-lt"/>
                  <a:ea typeface="+mn-ea"/>
                  <a:cs typeface="+mn-cs"/>
                </a:defRPr>
              </a:lvl4pPr>
              <a:lvl5pPr marL="1734185" algn="l" defTabSz="866775" rtl="0" eaLnBrk="1" latinLnBrk="0" hangingPunct="1">
                <a:defRPr sz="1705" kern="1200">
                  <a:solidFill>
                    <a:schemeClr val="tx1"/>
                  </a:solidFill>
                  <a:latin typeface="+mn-lt"/>
                  <a:ea typeface="+mn-ea"/>
                  <a:cs typeface="+mn-cs"/>
                </a:defRPr>
              </a:lvl5pPr>
              <a:lvl6pPr marL="2167255" algn="l" defTabSz="866775" rtl="0" eaLnBrk="1" latinLnBrk="0" hangingPunct="1">
                <a:defRPr sz="1705" kern="1200">
                  <a:solidFill>
                    <a:schemeClr val="tx1"/>
                  </a:solidFill>
                  <a:latin typeface="+mn-lt"/>
                  <a:ea typeface="+mn-ea"/>
                  <a:cs typeface="+mn-cs"/>
                </a:defRPr>
              </a:lvl6pPr>
              <a:lvl7pPr marL="2600960" algn="l" defTabSz="866775" rtl="0" eaLnBrk="1" latinLnBrk="0" hangingPunct="1">
                <a:defRPr sz="1705" kern="1200">
                  <a:solidFill>
                    <a:schemeClr val="tx1"/>
                  </a:solidFill>
                  <a:latin typeface="+mn-lt"/>
                  <a:ea typeface="+mn-ea"/>
                  <a:cs typeface="+mn-cs"/>
                </a:defRPr>
              </a:lvl7pPr>
              <a:lvl8pPr marL="3034665" algn="l" defTabSz="866775" rtl="0" eaLnBrk="1" latinLnBrk="0" hangingPunct="1">
                <a:defRPr sz="1705" kern="1200">
                  <a:solidFill>
                    <a:schemeClr val="tx1"/>
                  </a:solidFill>
                  <a:latin typeface="+mn-lt"/>
                  <a:ea typeface="+mn-ea"/>
                  <a:cs typeface="+mn-cs"/>
                </a:defRPr>
              </a:lvl8pPr>
              <a:lvl9pPr marL="3468370" algn="l" defTabSz="866775" rtl="0" eaLnBrk="1" latinLnBrk="0" hangingPunct="1">
                <a:defRPr sz="1705" kern="1200">
                  <a:solidFill>
                    <a:schemeClr val="tx1"/>
                  </a:solidFill>
                  <a:latin typeface="+mn-lt"/>
                  <a:ea typeface="+mn-ea"/>
                  <a:cs typeface="+mn-cs"/>
                </a:defRPr>
              </a:lvl9pPr>
            </a:lstStyle>
            <a:p>
              <a:pPr marL="0" marR="0" lvl="0" indent="0" algn="ctr" defTabSz="866775" rtl="0" eaLnBrk="1" fontAlgn="auto" latinLnBrk="0" hangingPunct="1">
                <a:lnSpc>
                  <a:spcPct val="100000"/>
                </a:lnSpc>
                <a:spcBef>
                  <a:spcPts val="0"/>
                </a:spcBef>
                <a:spcAft>
                  <a:spcPts val="0"/>
                </a:spcAft>
                <a:buClrTx/>
                <a:buSzTx/>
                <a:buFontTx/>
                <a:buNone/>
                <a:defRPr/>
              </a:pPr>
              <a:endParaRPr kumimoji="0" lang="zh-CN" altLang="en-US" sz="2275" b="1" i="0" u="none" strike="noStrike" kern="0" cap="none" spc="0" normalizeH="0" baseline="0" noProof="0" dirty="0">
                <a:ln>
                  <a:noFill/>
                </a:ln>
                <a:solidFill>
                  <a:srgbClr val="00544A"/>
                </a:solidFill>
                <a:effectLst/>
                <a:uLnTx/>
                <a:uFillTx/>
                <a:latin typeface="Arial" panose="020B0604020202020204"/>
                <a:ea typeface="微软雅黑" panose="020B0503020204020204" charset="-122"/>
                <a:cs typeface="+mn-ea"/>
                <a:sym typeface="+mn-lt"/>
              </a:endParaRPr>
            </a:p>
          </p:txBody>
        </p:sp>
        <p:sp>
          <p:nvSpPr>
            <p:cNvPr id="37" name="L 形 36"/>
            <p:cNvSpPr/>
            <p:nvPr/>
          </p:nvSpPr>
          <p:spPr>
            <a:xfrm rot="16200000">
              <a:off x="13755" y="7385"/>
              <a:ext cx="1233" cy="2011"/>
            </a:xfrm>
            <a:prstGeom prst="corner">
              <a:avLst>
                <a:gd name="adj1" fmla="val 20443"/>
                <a:gd name="adj2" fmla="val 20808"/>
              </a:avLst>
            </a:prstGeom>
            <a:solidFill>
              <a:srgbClr val="F4DEBE"/>
            </a:solidFill>
            <a:ln cap="rnd">
              <a:noFill/>
              <a:round/>
            </a:ln>
            <a:effectLst>
              <a:outerShdw blurRad="50800" dist="38100" dir="2700000" algn="tl" rotWithShape="0">
                <a:prstClr val="black">
                  <a:alpha val="40000"/>
                </a:prstClr>
              </a:outerShdw>
            </a:effectLst>
          </p:spPr>
          <p:style>
            <a:lnRef idx="3">
              <a:schemeClr val="lt1"/>
            </a:lnRef>
            <a:fillRef idx="1">
              <a:schemeClr val="accent5"/>
            </a:fillRef>
            <a:effectRef idx="1">
              <a:schemeClr val="accent5"/>
            </a:effectRef>
            <a:fontRef idx="minor">
              <a:schemeClr val="lt1"/>
            </a:fontRef>
          </p:style>
          <p:txBody>
            <a:bodyPr rtlCol="0" anchor="ctr"/>
            <a:lstStyle>
              <a:defPPr>
                <a:defRPr lang="zh-CN">
                  <a:solidFill>
                    <a:schemeClr val="lt1"/>
                  </a:solidFill>
                </a:defRPr>
              </a:defPPr>
              <a:lvl1pPr marL="0" algn="l" defTabSz="866775" rtl="0" eaLnBrk="1" latinLnBrk="0" hangingPunct="1">
                <a:defRPr sz="1705" kern="1200">
                  <a:solidFill>
                    <a:schemeClr val="lt1"/>
                  </a:solidFill>
                  <a:latin typeface="+mn-lt"/>
                  <a:ea typeface="+mn-ea"/>
                  <a:cs typeface="+mn-cs"/>
                </a:defRPr>
              </a:lvl1pPr>
              <a:lvl2pPr marL="433705" algn="l" defTabSz="866775" rtl="0" eaLnBrk="1" latinLnBrk="0" hangingPunct="1">
                <a:defRPr sz="1705" kern="1200">
                  <a:solidFill>
                    <a:schemeClr val="lt1"/>
                  </a:solidFill>
                  <a:latin typeface="+mn-lt"/>
                  <a:ea typeface="+mn-ea"/>
                  <a:cs typeface="+mn-cs"/>
                </a:defRPr>
              </a:lvl2pPr>
              <a:lvl3pPr marL="866775" algn="l" defTabSz="866775" rtl="0" eaLnBrk="1" latinLnBrk="0" hangingPunct="1">
                <a:defRPr sz="1705" kern="1200">
                  <a:solidFill>
                    <a:schemeClr val="lt1"/>
                  </a:solidFill>
                  <a:latin typeface="+mn-lt"/>
                  <a:ea typeface="+mn-ea"/>
                  <a:cs typeface="+mn-cs"/>
                </a:defRPr>
              </a:lvl3pPr>
              <a:lvl4pPr marL="1300480" algn="l" defTabSz="866775" rtl="0" eaLnBrk="1" latinLnBrk="0" hangingPunct="1">
                <a:defRPr sz="1705" kern="1200">
                  <a:solidFill>
                    <a:schemeClr val="lt1"/>
                  </a:solidFill>
                  <a:latin typeface="+mn-lt"/>
                  <a:ea typeface="+mn-ea"/>
                  <a:cs typeface="+mn-cs"/>
                </a:defRPr>
              </a:lvl4pPr>
              <a:lvl5pPr marL="1734185" algn="l" defTabSz="866775" rtl="0" eaLnBrk="1" latinLnBrk="0" hangingPunct="1">
                <a:defRPr sz="1705" kern="1200">
                  <a:solidFill>
                    <a:schemeClr val="lt1"/>
                  </a:solidFill>
                  <a:latin typeface="+mn-lt"/>
                  <a:ea typeface="+mn-ea"/>
                  <a:cs typeface="+mn-cs"/>
                </a:defRPr>
              </a:lvl5pPr>
              <a:lvl6pPr marL="2167255" algn="l" defTabSz="866775" rtl="0" eaLnBrk="1" latinLnBrk="0" hangingPunct="1">
                <a:defRPr sz="1705" kern="1200">
                  <a:solidFill>
                    <a:schemeClr val="lt1"/>
                  </a:solidFill>
                  <a:latin typeface="+mn-lt"/>
                  <a:ea typeface="+mn-ea"/>
                  <a:cs typeface="+mn-cs"/>
                </a:defRPr>
              </a:lvl6pPr>
              <a:lvl7pPr marL="2600960" algn="l" defTabSz="866775" rtl="0" eaLnBrk="1" latinLnBrk="0" hangingPunct="1">
                <a:defRPr sz="1705" kern="1200">
                  <a:solidFill>
                    <a:schemeClr val="lt1"/>
                  </a:solidFill>
                  <a:latin typeface="+mn-lt"/>
                  <a:ea typeface="+mn-ea"/>
                  <a:cs typeface="+mn-cs"/>
                </a:defRPr>
              </a:lvl7pPr>
              <a:lvl8pPr marL="3034665" algn="l" defTabSz="866775" rtl="0" eaLnBrk="1" latinLnBrk="0" hangingPunct="1">
                <a:defRPr sz="1705" kern="1200">
                  <a:solidFill>
                    <a:schemeClr val="lt1"/>
                  </a:solidFill>
                  <a:latin typeface="+mn-lt"/>
                  <a:ea typeface="+mn-ea"/>
                  <a:cs typeface="+mn-cs"/>
                </a:defRPr>
              </a:lvl8pPr>
              <a:lvl9pPr marL="3468370" algn="l" defTabSz="866775" rtl="0" eaLnBrk="1" latinLnBrk="0" hangingPunct="1">
                <a:defRPr sz="1705" kern="1200">
                  <a:solidFill>
                    <a:schemeClr val="lt1"/>
                  </a:solidFill>
                  <a:latin typeface="+mn-lt"/>
                  <a:ea typeface="+mn-ea"/>
                  <a:cs typeface="+mn-cs"/>
                </a:defRPr>
              </a:lvl9pPr>
            </a:lstStyle>
            <a:p>
              <a:pPr marL="0" marR="0" lvl="0" indent="0" algn="ctr" defTabSz="866775" rtl="0" eaLnBrk="1" fontAlgn="base" latinLnBrk="0" hangingPunct="1">
                <a:lnSpc>
                  <a:spcPct val="100000"/>
                </a:lnSpc>
                <a:spcBef>
                  <a:spcPct val="0"/>
                </a:spcBef>
                <a:spcAft>
                  <a:spcPct val="0"/>
                </a:spcAft>
                <a:buClrTx/>
                <a:buSzTx/>
                <a:buFontTx/>
                <a:buNone/>
                <a:defRPr/>
              </a:pPr>
              <a:endParaRPr kumimoji="0" lang="zh-CN" altLang="en-US" sz="1705" b="0" i="0" u="none" strike="noStrike" kern="1200" cap="none" spc="0" normalizeH="0" baseline="0" noProof="0">
                <a:ln>
                  <a:noFill/>
                </a:ln>
                <a:gradFill>
                  <a:gsLst>
                    <a:gs pos="50000">
                      <a:srgbClr val="F4DEBE"/>
                    </a:gs>
                    <a:gs pos="0">
                      <a:srgbClr val="D9A96A"/>
                    </a:gs>
                    <a:gs pos="100000">
                      <a:srgbClr val="F5E3C9"/>
                    </a:gs>
                  </a:gsLst>
                  <a:lin ang="5400000" scaled="1"/>
                </a:gradFill>
                <a:effectLst/>
                <a:uLnTx/>
                <a:uFillTx/>
                <a:latin typeface="微软雅黑 Light" panose="020B0502040204020203" pitchFamily="34" charset="-122"/>
                <a:ea typeface="微软雅黑 Light" panose="020B0502040204020203" pitchFamily="34" charset="-122"/>
                <a:cs typeface="+mn-ea"/>
                <a:sym typeface="+mn-lt"/>
              </a:endParaRPr>
            </a:p>
          </p:txBody>
        </p:sp>
        <p:sp>
          <p:nvSpPr>
            <p:cNvPr id="54" name="文本框 53"/>
            <p:cNvSpPr txBox="1"/>
            <p:nvPr/>
          </p:nvSpPr>
          <p:spPr>
            <a:xfrm>
              <a:off x="4911" y="2783"/>
              <a:ext cx="9442" cy="5960"/>
            </a:xfrm>
            <a:prstGeom prst="rect">
              <a:avLst/>
            </a:prstGeom>
            <a:noFill/>
          </p:spPr>
          <p:txBody>
            <a:bodyPr wrap="square" rtlCol="0">
              <a:spAutoFit/>
              <a:scene3d>
                <a:camera prst="orthographicFront"/>
                <a:lightRig rig="threePt" dir="t"/>
              </a:scene3d>
              <a:sp3d contourW="12700"/>
            </a:bodyPr>
            <a:lstStyle/>
            <a:p>
              <a:pPr lvl="0" algn="just" defTabSz="457200">
                <a:lnSpc>
                  <a:spcPct val="150000"/>
                </a:lnSpc>
                <a:defRPr/>
              </a:pPr>
              <a:r>
                <a:rPr lang="zh-CN" altLang="en-US" sz="32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rPr>
                <a:t>我们正处在爆炸式创新的前夜，一个集合型支撑交易的技术已到。人们可以通过购买并投资经营数字资产获得财富，而且效率之高是常规思维无法想象的！</a:t>
              </a:r>
              <a:endParaRPr lang="zh-CN" altLang="en-US" sz="20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endParaRPr>
            </a:p>
          </p:txBody>
        </p:sp>
      </p:gr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900" decel="100000" fill="hold"/>
                                        <p:tgtEl>
                                          <p:spTgt spid="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52" presetClass="exit" presetSubtype="0" fill="hold" nodeType="clickEffect">
                                  <p:stCondLst>
                                    <p:cond delay="0"/>
                                  </p:stCondLst>
                                  <p:childTnLst>
                                    <p:animScale>
                                      <p:cBhvr>
                                        <p:cTn id="14" dur="1000" accel="50000">
                                          <p:stCondLst>
                                            <p:cond delay="0"/>
                                          </p:stCondLst>
                                        </p:cTn>
                                        <p:tgtEl>
                                          <p:spTgt spid="2"/>
                                        </p:tgtEl>
                                      </p:cBhvr>
                                      <p:from x="100000" y="100000"/>
                                      <p:to x="250000" y="250000"/>
                                    </p:animScale>
                                    <p:animMotion origin="layout" path="M 0.0000 0.0000 C 0.03802 0.0 0.1441 0.02341 0.1826 0.0915 C 0.22118 0.15964 0.24705 0.31256 0.2318 0.4083 C 0.21649 0.50394 0.20747 0.57948 0.0908 0.6661 C -0.02552 0.75279 -0.37517 0.88508 -0.4674 0.9289" pathEditMode="relative" ptsTypes="">
                                      <p:cBhvr>
                                        <p:cTn id="15" dur="1000" accel="50000">
                                          <p:stCondLst>
                                            <p:cond delay="0"/>
                                          </p:stCondLst>
                                        </p:cTn>
                                        <p:tgtEl>
                                          <p:spTgt spid="2"/>
                                        </p:tgtEl>
                                        <p:attrNameLst>
                                          <p:attrName>ppt_x</p:attrName>
                                          <p:attrName>ppt_y</p:attrName>
                                        </p:attrNameLst>
                                      </p:cBhvr>
                                    </p:animMotion>
                                    <p:animEffect transition="out" filter="fade">
                                      <p:cBhvr>
                                        <p:cTn id="16" dur="1000"/>
                                        <p:tgtEl>
                                          <p:spTgt spid="2"/>
                                        </p:tgtEl>
                                      </p:cBhvr>
                                    </p:animEffect>
                                    <p:set>
                                      <p:cBhvr>
                                        <p:cTn id="17" dur="1" fill="hold">
                                          <p:stCondLst>
                                            <p:cond delay="999"/>
                                          </p:stCondLst>
                                        </p:cTn>
                                        <p:tgtEl>
                                          <p:spTgt spid="2"/>
                                        </p:tgtEl>
                                        <p:attrNameLst>
                                          <p:attrName>style.visibility</p:attrName>
                                        </p:attrNameLst>
                                      </p:cBhvr>
                                      <p:to>
                                        <p:strVal val="hidden"/>
                                      </p:to>
                                    </p:set>
                                  </p:childTnLst>
                                </p:cTn>
                              </p:par>
                              <p:par>
                                <p:cTn id="18" presetID="47" presetClass="exit" presetSubtype="0" fill="hold" grpId="0" nodeType="withEffect">
                                  <p:stCondLst>
                                    <p:cond delay="0"/>
                                  </p:stCondLst>
                                  <p:childTnLst>
                                    <p:animEffect transition="out" filter="fade">
                                      <p:cBhvr>
                                        <p:cTn id="19" dur="1000"/>
                                        <p:tgtEl>
                                          <p:spTgt spid="92"/>
                                        </p:tgtEl>
                                      </p:cBhvr>
                                    </p:animEffect>
                                    <p:anim calcmode="lin" valueType="num">
                                      <p:cBhvr>
                                        <p:cTn id="20" dur="1000"/>
                                        <p:tgtEl>
                                          <p:spTgt spid="92"/>
                                        </p:tgtEl>
                                        <p:attrNameLst>
                                          <p:attrName>ppt_x</p:attrName>
                                        </p:attrNameLst>
                                      </p:cBhvr>
                                      <p:tavLst>
                                        <p:tav tm="0">
                                          <p:val>
                                            <p:strVal val="ppt_x"/>
                                          </p:val>
                                        </p:tav>
                                        <p:tav tm="100000">
                                          <p:val>
                                            <p:strVal val="ppt_x"/>
                                          </p:val>
                                        </p:tav>
                                      </p:tavLst>
                                    </p:anim>
                                    <p:anim calcmode="lin" valueType="num">
                                      <p:cBhvr>
                                        <p:cTn id="21" dur="1000"/>
                                        <p:tgtEl>
                                          <p:spTgt spid="92"/>
                                        </p:tgtEl>
                                        <p:attrNameLst>
                                          <p:attrName>ppt_y</p:attrName>
                                        </p:attrNameLst>
                                      </p:cBhvr>
                                      <p:tavLst>
                                        <p:tav tm="0">
                                          <p:val>
                                            <p:strVal val="ppt_y"/>
                                          </p:val>
                                        </p:tav>
                                        <p:tav tm="100000">
                                          <p:val>
                                            <p:strVal val="ppt_y-.1"/>
                                          </p:val>
                                        </p:tav>
                                      </p:tavLst>
                                    </p:anim>
                                    <p:set>
                                      <p:cBhvr>
                                        <p:cTn id="22" dur="1" fill="hold">
                                          <p:stCondLst>
                                            <p:cond delay="999"/>
                                          </p:stCondLst>
                                        </p:cTn>
                                        <p:tgtEl>
                                          <p:spTgt spid="92"/>
                                        </p:tgtEl>
                                        <p:attrNameLst>
                                          <p:attrName>style.visibility</p:attrName>
                                        </p:attrNameLst>
                                      </p:cBhvr>
                                      <p:to>
                                        <p:strVal val="hidden"/>
                                      </p:to>
                                    </p:set>
                                  </p:childTnLst>
                                </p:cTn>
                              </p:par>
                              <p:par>
                                <p:cTn id="23" presetID="47" presetClass="exit" presetSubtype="0" fill="hold" nodeType="withEffect">
                                  <p:stCondLst>
                                    <p:cond delay="0"/>
                                  </p:stCondLst>
                                  <p:childTnLst>
                                    <p:animEffect transition="out" filter="fade">
                                      <p:cBhvr>
                                        <p:cTn id="24" dur="1000"/>
                                        <p:tgtEl>
                                          <p:spTgt spid="94"/>
                                        </p:tgtEl>
                                      </p:cBhvr>
                                    </p:animEffect>
                                    <p:anim calcmode="lin" valueType="num">
                                      <p:cBhvr>
                                        <p:cTn id="25" dur="1000"/>
                                        <p:tgtEl>
                                          <p:spTgt spid="94"/>
                                        </p:tgtEl>
                                        <p:attrNameLst>
                                          <p:attrName>ppt_x</p:attrName>
                                        </p:attrNameLst>
                                      </p:cBhvr>
                                      <p:tavLst>
                                        <p:tav tm="0">
                                          <p:val>
                                            <p:strVal val="ppt_x"/>
                                          </p:val>
                                        </p:tav>
                                        <p:tav tm="100000">
                                          <p:val>
                                            <p:strVal val="ppt_x"/>
                                          </p:val>
                                        </p:tav>
                                      </p:tavLst>
                                    </p:anim>
                                    <p:anim calcmode="lin" valueType="num">
                                      <p:cBhvr>
                                        <p:cTn id="26" dur="1000"/>
                                        <p:tgtEl>
                                          <p:spTgt spid="94"/>
                                        </p:tgtEl>
                                        <p:attrNameLst>
                                          <p:attrName>ppt_y</p:attrName>
                                        </p:attrNameLst>
                                      </p:cBhvr>
                                      <p:tavLst>
                                        <p:tav tm="0">
                                          <p:val>
                                            <p:strVal val="ppt_y"/>
                                          </p:val>
                                        </p:tav>
                                        <p:tav tm="100000">
                                          <p:val>
                                            <p:strVal val="ppt_y-.1"/>
                                          </p:val>
                                        </p:tav>
                                      </p:tavLst>
                                    </p:anim>
                                    <p:set>
                                      <p:cBhvr>
                                        <p:cTn id="27" dur="1" fill="hold">
                                          <p:stCondLst>
                                            <p:cond delay="999"/>
                                          </p:stCondLst>
                                        </p:cTn>
                                        <p:tgtEl>
                                          <p:spTgt spid="94"/>
                                        </p:tgtEl>
                                        <p:attrNameLst>
                                          <p:attrName>style.visibility</p:attrName>
                                        </p:attrNameLst>
                                      </p:cBhvr>
                                      <p:to>
                                        <p:strVal val="hidden"/>
                                      </p:to>
                                    </p:set>
                                  </p:childTnLst>
                                </p:cTn>
                              </p:par>
                              <p:par>
                                <p:cTn id="28" presetID="47" presetClass="exit" presetSubtype="0" fill="hold" nodeType="withEffect">
                                  <p:stCondLst>
                                    <p:cond delay="0"/>
                                  </p:stCondLst>
                                  <p:childTnLst>
                                    <p:animEffect transition="out" filter="fade">
                                      <p:cBhvr>
                                        <p:cTn id="29" dur="1000"/>
                                        <p:tgtEl>
                                          <p:spTgt spid="95"/>
                                        </p:tgtEl>
                                      </p:cBhvr>
                                    </p:animEffect>
                                    <p:anim calcmode="lin" valueType="num">
                                      <p:cBhvr>
                                        <p:cTn id="30" dur="1000"/>
                                        <p:tgtEl>
                                          <p:spTgt spid="95"/>
                                        </p:tgtEl>
                                        <p:attrNameLst>
                                          <p:attrName>ppt_x</p:attrName>
                                        </p:attrNameLst>
                                      </p:cBhvr>
                                      <p:tavLst>
                                        <p:tav tm="0">
                                          <p:val>
                                            <p:strVal val="ppt_x"/>
                                          </p:val>
                                        </p:tav>
                                        <p:tav tm="100000">
                                          <p:val>
                                            <p:strVal val="ppt_x"/>
                                          </p:val>
                                        </p:tav>
                                      </p:tavLst>
                                    </p:anim>
                                    <p:anim calcmode="lin" valueType="num">
                                      <p:cBhvr>
                                        <p:cTn id="31" dur="1000"/>
                                        <p:tgtEl>
                                          <p:spTgt spid="95"/>
                                        </p:tgtEl>
                                        <p:attrNameLst>
                                          <p:attrName>ppt_y</p:attrName>
                                        </p:attrNameLst>
                                      </p:cBhvr>
                                      <p:tavLst>
                                        <p:tav tm="0">
                                          <p:val>
                                            <p:strVal val="ppt_y"/>
                                          </p:val>
                                        </p:tav>
                                        <p:tav tm="100000">
                                          <p:val>
                                            <p:strVal val="ppt_y-.1"/>
                                          </p:val>
                                        </p:tav>
                                      </p:tavLst>
                                    </p:anim>
                                    <p:set>
                                      <p:cBhvr>
                                        <p:cTn id="32" dur="1" fill="hold">
                                          <p:stCondLst>
                                            <p:cond delay="999"/>
                                          </p:stCondLst>
                                        </p:cTn>
                                        <p:tgtEl>
                                          <p:spTgt spid="9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d9243ad608800bfd1f36240407882128\insertfill"/>
          <p:cNvPicPr>
            <a:picLocks noChangeAspect="1"/>
          </p:cNvPicPr>
          <p:nvPr/>
        </p:nvPicPr>
        <p:blipFill>
          <a:blip r:embed="rId1"/>
          <a:stretch>
            <a:fillRect/>
          </a:stretch>
        </p:blipFill>
        <p:spPr>
          <a:xfrm>
            <a:off x="0" y="0"/>
            <a:ext cx="12192000" cy="6858000"/>
          </a:xfrm>
          <a:prstGeom prst="rect">
            <a:avLst/>
          </a:prstGeom>
        </p:spPr>
      </p:pic>
      <p:sp>
        <p:nvSpPr>
          <p:cNvPr id="3" name="矩形 2"/>
          <p:cNvSpPr/>
          <p:nvPr/>
        </p:nvSpPr>
        <p:spPr>
          <a:xfrm>
            <a:off x="3709670" y="2780665"/>
            <a:ext cx="4653280" cy="1445260"/>
          </a:xfrm>
          <a:prstGeom prst="rect">
            <a:avLst/>
          </a:prstGeom>
          <a:noFill/>
          <a:ln>
            <a:noFill/>
          </a:ln>
        </p:spPr>
        <p:txBody>
          <a:bodyPr wrap="none" rtlCol="0" anchor="t">
            <a:spAutoFit/>
            <a:sp3d extrusionH="19050" contourW="12700" prstMaterial="metal">
              <a:bevelT w="0" h="203200"/>
              <a:extrusionClr>
                <a:srgbClr val="907947"/>
              </a:extrusionClr>
              <a:contourClr>
                <a:schemeClr val="tx1"/>
              </a:contourClr>
            </a:sp3d>
          </a:bodyPr>
          <a:p>
            <a:pPr algn="ctr"/>
            <a:r>
              <a:rPr lang="zh-CN" altLang="en-US" sz="8800" b="1">
                <a:ln w="38100">
                  <a:solidFill>
                    <a:srgbClr val="E1BC75"/>
                  </a:solidFill>
                </a:ln>
                <a:solidFill>
                  <a:srgbClr val="000101"/>
                </a:solidFill>
                <a:effectLst>
                  <a:outerShdw dist="50800" dir="2400000" algn="ctr" rotWithShape="0">
                    <a:srgbClr val="E1BC75"/>
                  </a:outerShdw>
                </a:effectLst>
                <a:latin typeface="微软雅黑" panose="020B0503020204020204" charset="-122"/>
                <a:ea typeface="微软雅黑" panose="020B0503020204020204" charset="-122"/>
              </a:rPr>
              <a:t>未来已来</a:t>
            </a:r>
            <a:endParaRPr lang="zh-CN" altLang="en-US" sz="8800" b="1">
              <a:ln w="38100">
                <a:solidFill>
                  <a:srgbClr val="E1BC75"/>
                </a:solidFill>
              </a:ln>
              <a:solidFill>
                <a:srgbClr val="000101"/>
              </a:solidFill>
              <a:effectLst>
                <a:outerShdw dist="50800" dir="2400000" algn="ctr" rotWithShape="0">
                  <a:srgbClr val="E1BC75"/>
                </a:outerShdw>
              </a:effectLst>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p14:dur="500">
        <p:comb/>
      </p:transition>
    </mc:Choice>
    <mc:Fallback>
      <p:transition>
        <p:comb/>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grpId="2" nodeType="clickEffect">
                                  <p:stCondLst>
                                    <p:cond delay="0"/>
                                  </p:stCondLst>
                                  <p:iterate type="lt">
                                    <p:tmPct val="4000"/>
                                  </p:iterate>
                                  <p:childTnLst>
                                    <p:set>
                                      <p:cBhvr override="childStyle">
                                        <p:cTn id="6" dur="3000" fill="hold"/>
                                        <p:tgtEl>
                                          <p:spTgt spid="3"/>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2"/>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r="16667"/>
          <a:stretch>
            <a:fillRect/>
          </a:stretch>
        </p:blipFill>
        <p:spPr>
          <a:xfrm>
            <a:off x="0" y="0"/>
            <a:ext cx="12192000" cy="6858000"/>
          </a:xfrm>
          <a:prstGeom prst="rect">
            <a:avLst/>
          </a:prstGeom>
        </p:spPr>
      </p:pic>
      <p:sp>
        <p:nvSpPr>
          <p:cNvPr id="6" name="文本框 5"/>
          <p:cNvSpPr txBox="1"/>
          <p:nvPr/>
        </p:nvSpPr>
        <p:spPr>
          <a:xfrm>
            <a:off x="1116329" y="2203480"/>
            <a:ext cx="5059680" cy="156845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9600" b="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cs typeface="微软雅黑" panose="020B0503020204020204" charset="-122"/>
                <a:sym typeface="+mn-lt"/>
              </a:rPr>
              <a:t>感谢聆听</a:t>
            </a:r>
            <a:endParaRPr kumimoji="0" lang="zh-CN" altLang="en-US" sz="9600" b="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cs typeface="微软雅黑" panose="020B0503020204020204" charset="-122"/>
              <a:sym typeface="+mn-lt"/>
            </a:endParaRPr>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grpId="0" nodeType="click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e95ab36492d2f559a9c92ed58132ba48\insertfill"/>
          <p:cNvPicPr>
            <a:picLocks noChangeAspect="1"/>
          </p:cNvPicPr>
          <p:nvPr/>
        </p:nvPicPr>
        <p:blipFill>
          <a:blip r:embed="rId1"/>
          <a:stretch>
            <a:fillRect/>
          </a:stretch>
        </p:blipFill>
        <p:spPr>
          <a:xfrm>
            <a:off x="237490" y="217805"/>
            <a:ext cx="12192000" cy="6858000"/>
          </a:xfrm>
          <a:prstGeom prst="rect">
            <a:avLst/>
          </a:prstGeom>
        </p:spPr>
      </p:pic>
      <p:sp>
        <p:nvSpPr>
          <p:cNvPr id="3" name="矩形 2"/>
          <p:cNvSpPr/>
          <p:nvPr/>
        </p:nvSpPr>
        <p:spPr>
          <a:xfrm>
            <a:off x="1624330" y="1384935"/>
            <a:ext cx="9615170" cy="4523105"/>
          </a:xfrm>
          <a:prstGeom prst="rect">
            <a:avLst/>
          </a:prstGeom>
          <a:noFill/>
          <a:ln>
            <a:noFill/>
          </a:ln>
        </p:spPr>
        <p:txBody>
          <a:bodyPr wrap="square" rtlCol="0" anchor="t">
            <a:spAutoFit/>
          </a:bodyPr>
          <a:p>
            <a:pPr algn="ctr"/>
            <a:r>
              <a:rPr lang="zh-CN" altLang="en-US" sz="7200" b="1">
                <a:ln w="38100">
                  <a:gradFill>
                    <a:gsLst>
                      <a:gs pos="0">
                        <a:srgbClr val="BD8231"/>
                      </a:gs>
                      <a:gs pos="45000">
                        <a:srgbClr val="DEBA61"/>
                      </a:gs>
                      <a:gs pos="100000">
                        <a:srgbClr val="805A22">
                          <a:lumMod val="100000"/>
                        </a:srgbClr>
                      </a:gs>
                    </a:gsLst>
                    <a:lin ang="2700000" scaled="1"/>
                  </a:gradFill>
                </a:ln>
                <a:blipFill>
                  <a:blip r:embed="rId2"/>
                  <a:stretch>
                    <a:fillRect/>
                  </a:stretch>
                </a:blipFill>
                <a:effectLst>
                  <a:outerShdw dist="25400" dir="13500000" algn="br" rotWithShape="0">
                    <a:srgbClr val="877036"/>
                  </a:outerShdw>
                </a:effectLst>
                <a:latin typeface="汉仪力量黑简" panose="00020600040101010101" charset="-122"/>
                <a:ea typeface="汉仪力量黑简" panose="00020600040101010101" charset="-122"/>
              </a:rPr>
              <a:t>《孙子兵法·兵势篇》</a:t>
            </a:r>
            <a:endParaRPr lang="zh-CN" altLang="en-US" sz="7200" b="1">
              <a:ln w="38100">
                <a:gradFill>
                  <a:gsLst>
                    <a:gs pos="0">
                      <a:srgbClr val="BD8231"/>
                    </a:gs>
                    <a:gs pos="45000">
                      <a:srgbClr val="DEBA61"/>
                    </a:gs>
                    <a:gs pos="100000">
                      <a:srgbClr val="805A22">
                        <a:lumMod val="100000"/>
                      </a:srgbClr>
                    </a:gs>
                  </a:gsLst>
                  <a:lin ang="2700000" scaled="1"/>
                </a:gradFill>
              </a:ln>
              <a:blipFill>
                <a:blip r:embed="rId2"/>
                <a:stretch>
                  <a:fillRect/>
                </a:stretch>
              </a:blipFill>
              <a:effectLst>
                <a:outerShdw dist="25400" dir="13500000" algn="br" rotWithShape="0">
                  <a:srgbClr val="877036"/>
                </a:outerShdw>
              </a:effectLst>
              <a:latin typeface="汉仪力量黑简" panose="00020600040101010101" charset="-122"/>
              <a:ea typeface="汉仪力量黑简" panose="00020600040101010101" charset="-122"/>
            </a:endParaRPr>
          </a:p>
          <a:p>
            <a:pPr algn="ctr"/>
            <a:r>
              <a:rPr lang="zh-CN" altLang="en-US" sz="7200" b="1">
                <a:ln w="38100">
                  <a:gradFill>
                    <a:gsLst>
                      <a:gs pos="0">
                        <a:srgbClr val="BD8231"/>
                      </a:gs>
                      <a:gs pos="45000">
                        <a:srgbClr val="DEBA61"/>
                      </a:gs>
                      <a:gs pos="100000">
                        <a:srgbClr val="805A22">
                          <a:lumMod val="100000"/>
                        </a:srgbClr>
                      </a:gs>
                    </a:gsLst>
                    <a:lin ang="2700000" scaled="1"/>
                  </a:gradFill>
                </a:ln>
                <a:blipFill>
                  <a:blip r:embed="rId2"/>
                  <a:stretch>
                    <a:fillRect/>
                  </a:stretch>
                </a:blipFill>
                <a:effectLst>
                  <a:outerShdw dist="25400" dir="13500000" algn="br" rotWithShape="0">
                    <a:srgbClr val="877036"/>
                  </a:outerShdw>
                </a:effectLst>
                <a:latin typeface="汉仪力量黑简" panose="00020600040101010101" charset="-122"/>
                <a:ea typeface="汉仪力量黑简" panose="00020600040101010101" charset="-122"/>
              </a:rPr>
              <a:t>故善战人之势，</a:t>
            </a:r>
            <a:endParaRPr lang="zh-CN" altLang="en-US" sz="7200" b="1">
              <a:ln w="38100">
                <a:gradFill>
                  <a:gsLst>
                    <a:gs pos="0">
                      <a:srgbClr val="BD8231"/>
                    </a:gs>
                    <a:gs pos="45000">
                      <a:srgbClr val="DEBA61"/>
                    </a:gs>
                    <a:gs pos="100000">
                      <a:srgbClr val="805A22">
                        <a:lumMod val="100000"/>
                      </a:srgbClr>
                    </a:gs>
                  </a:gsLst>
                  <a:lin ang="2700000" scaled="1"/>
                </a:gradFill>
              </a:ln>
              <a:blipFill>
                <a:blip r:embed="rId2"/>
                <a:stretch>
                  <a:fillRect/>
                </a:stretch>
              </a:blipFill>
              <a:effectLst>
                <a:outerShdw dist="25400" dir="13500000" algn="br" rotWithShape="0">
                  <a:srgbClr val="877036"/>
                </a:outerShdw>
              </a:effectLst>
              <a:latin typeface="汉仪力量黑简" panose="00020600040101010101" charset="-122"/>
              <a:ea typeface="汉仪力量黑简" panose="00020600040101010101" charset="-122"/>
            </a:endParaRPr>
          </a:p>
          <a:p>
            <a:pPr algn="ctr"/>
            <a:r>
              <a:rPr lang="zh-CN" altLang="en-US" sz="7200" b="1">
                <a:ln w="38100">
                  <a:gradFill>
                    <a:gsLst>
                      <a:gs pos="0">
                        <a:srgbClr val="BD8231"/>
                      </a:gs>
                      <a:gs pos="45000">
                        <a:srgbClr val="DEBA61"/>
                      </a:gs>
                      <a:gs pos="100000">
                        <a:srgbClr val="805A22">
                          <a:lumMod val="100000"/>
                        </a:srgbClr>
                      </a:gs>
                    </a:gsLst>
                    <a:lin ang="2700000" scaled="1"/>
                  </a:gradFill>
                </a:ln>
                <a:blipFill>
                  <a:blip r:embed="rId2"/>
                  <a:stretch>
                    <a:fillRect/>
                  </a:stretch>
                </a:blipFill>
                <a:effectLst>
                  <a:outerShdw dist="25400" dir="13500000" algn="br" rotWithShape="0">
                    <a:srgbClr val="877036"/>
                  </a:outerShdw>
                </a:effectLst>
                <a:latin typeface="汉仪力量黑简" panose="00020600040101010101" charset="-122"/>
                <a:ea typeface="汉仪力量黑简" panose="00020600040101010101" charset="-122"/>
              </a:rPr>
              <a:t>如转圆石于</a:t>
            </a:r>
            <a:endParaRPr lang="zh-CN" altLang="en-US" sz="7200" b="1">
              <a:ln w="38100">
                <a:gradFill>
                  <a:gsLst>
                    <a:gs pos="0">
                      <a:srgbClr val="BD8231"/>
                    </a:gs>
                    <a:gs pos="45000">
                      <a:srgbClr val="DEBA61"/>
                    </a:gs>
                    <a:gs pos="100000">
                      <a:srgbClr val="805A22">
                        <a:lumMod val="100000"/>
                      </a:srgbClr>
                    </a:gs>
                  </a:gsLst>
                  <a:lin ang="2700000" scaled="1"/>
                </a:gradFill>
              </a:ln>
              <a:blipFill>
                <a:blip r:embed="rId2"/>
                <a:stretch>
                  <a:fillRect/>
                </a:stretch>
              </a:blipFill>
              <a:effectLst>
                <a:outerShdw dist="25400" dir="13500000" algn="br" rotWithShape="0">
                  <a:srgbClr val="877036"/>
                </a:outerShdw>
              </a:effectLst>
              <a:latin typeface="汉仪力量黑简" panose="00020600040101010101" charset="-122"/>
              <a:ea typeface="汉仪力量黑简" panose="00020600040101010101" charset="-122"/>
            </a:endParaRPr>
          </a:p>
          <a:p>
            <a:pPr algn="ctr"/>
            <a:r>
              <a:rPr lang="zh-CN" altLang="en-US" sz="7200" b="1">
                <a:ln w="38100">
                  <a:gradFill>
                    <a:gsLst>
                      <a:gs pos="0">
                        <a:srgbClr val="BD8231"/>
                      </a:gs>
                      <a:gs pos="45000">
                        <a:srgbClr val="DEBA61"/>
                      </a:gs>
                      <a:gs pos="100000">
                        <a:srgbClr val="805A22">
                          <a:lumMod val="100000"/>
                        </a:srgbClr>
                      </a:gs>
                    </a:gsLst>
                    <a:lin ang="2700000" scaled="1"/>
                  </a:gradFill>
                </a:ln>
                <a:blipFill>
                  <a:blip r:embed="rId2"/>
                  <a:stretch>
                    <a:fillRect/>
                  </a:stretch>
                </a:blipFill>
                <a:effectLst>
                  <a:outerShdw dist="25400" dir="13500000" algn="br" rotWithShape="0">
                    <a:srgbClr val="877036"/>
                  </a:outerShdw>
                </a:effectLst>
                <a:latin typeface="汉仪力量黑简" panose="00020600040101010101" charset="-122"/>
                <a:ea typeface="汉仪力量黑简" panose="00020600040101010101" charset="-122"/>
              </a:rPr>
              <a:t>千仞之山者，势也</a:t>
            </a:r>
            <a:endParaRPr lang="zh-CN" altLang="en-US" sz="7200" b="1">
              <a:ln w="38100">
                <a:gradFill>
                  <a:gsLst>
                    <a:gs pos="0">
                      <a:srgbClr val="BD8231"/>
                    </a:gs>
                    <a:gs pos="45000">
                      <a:srgbClr val="DEBA61"/>
                    </a:gs>
                    <a:gs pos="100000">
                      <a:srgbClr val="805A22">
                        <a:lumMod val="100000"/>
                      </a:srgbClr>
                    </a:gs>
                  </a:gsLst>
                  <a:lin ang="2700000" scaled="1"/>
                </a:gradFill>
              </a:ln>
              <a:blipFill>
                <a:blip r:embed="rId2"/>
                <a:stretch>
                  <a:fillRect/>
                </a:stretch>
              </a:blipFill>
              <a:effectLst>
                <a:outerShdw dist="25400" dir="13500000" algn="br" rotWithShape="0">
                  <a:srgbClr val="877036"/>
                </a:outerShdw>
              </a:effectLst>
              <a:latin typeface="汉仪力量黑简" panose="00020600040101010101" charset="-122"/>
              <a:ea typeface="汉仪力量黑简" panose="00020600040101010101" charset="-122"/>
            </a:endParaRPr>
          </a:p>
        </p:txBody>
      </p:sp>
    </p:spTree>
  </p:cSld>
  <p:clrMapOvr>
    <a:masterClrMapping/>
  </p:clrMapOvr>
  <mc:AlternateContent xmlns:mc="http://schemas.openxmlformats.org/markup-compatibility/2006">
    <mc:Choice xmlns:p14="http://schemas.microsoft.com/office/powerpoint/2010/main" Requires="p14">
      <p:transition p14:dur="500">
        <p:wipe dir="d"/>
      </p:transition>
    </mc:Choice>
    <mc:Fallback>
      <p:transition>
        <p:wipe dir="d"/>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文本框 48"/>
          <p:cNvSpPr txBox="1">
            <a:spLocks noChangeArrowheads="1"/>
          </p:cNvSpPr>
          <p:nvPr/>
        </p:nvSpPr>
        <p:spPr bwMode="auto">
          <a:xfrm>
            <a:off x="4711883" y="338668"/>
            <a:ext cx="2768235"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Lao UI" panose="020B0502040204020203" pitchFamily="34" charset="0"/>
                <a:ea typeface="微软雅黑" panose="020B0503020204020204" charset="-122"/>
              </a:defRPr>
            </a:lvl1pPr>
            <a:lvl2pPr marL="742950" indent="-285750">
              <a:defRPr sz="1300">
                <a:solidFill>
                  <a:schemeClr val="tx1"/>
                </a:solidFill>
                <a:latin typeface="Lao UI" panose="020B0502040204020203" pitchFamily="34" charset="0"/>
                <a:ea typeface="微软雅黑" panose="020B0503020204020204" charset="-122"/>
              </a:defRPr>
            </a:lvl2pPr>
            <a:lvl3pPr marL="1143000" indent="-228600">
              <a:defRPr sz="1300">
                <a:solidFill>
                  <a:schemeClr val="tx1"/>
                </a:solidFill>
                <a:latin typeface="Lao UI" panose="020B0502040204020203" pitchFamily="34" charset="0"/>
                <a:ea typeface="微软雅黑" panose="020B0503020204020204" charset="-122"/>
              </a:defRPr>
            </a:lvl3pPr>
            <a:lvl4pPr marL="1600200" indent="-228600">
              <a:defRPr sz="1300">
                <a:solidFill>
                  <a:schemeClr val="tx1"/>
                </a:solidFill>
                <a:latin typeface="Lao UI" panose="020B0502040204020203" pitchFamily="34" charset="0"/>
                <a:ea typeface="微软雅黑" panose="020B0503020204020204" charset="-122"/>
              </a:defRPr>
            </a:lvl4pPr>
            <a:lvl5pPr marL="2057400" indent="-228600">
              <a:defRPr sz="1300">
                <a:solidFill>
                  <a:schemeClr val="tx1"/>
                </a:solidFill>
                <a:latin typeface="Lao UI" panose="020B0502040204020203" pitchFamily="34" charset="0"/>
                <a:ea typeface="微软雅黑" panose="020B0503020204020204" charset="-122"/>
              </a:defRPr>
            </a:lvl5pPr>
            <a:lvl6pPr marL="25146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6pPr>
            <a:lvl7pPr marL="29718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7pPr>
            <a:lvl8pPr marL="34290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8pPr>
            <a:lvl9pPr marL="38862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9pPr>
          </a:lstStyle>
          <a:p>
            <a:pPr algn="ctr">
              <a:defRPr/>
            </a:pPr>
            <a:r>
              <a:rPr lang="zh-CN" altLang="en-US" sz="3200" b="1" dirty="0">
                <a:gradFill>
                  <a:gsLst>
                    <a:gs pos="47700">
                      <a:srgbClr val="F4DEBE"/>
                    </a:gs>
                    <a:gs pos="0">
                      <a:srgbClr val="D9A96A"/>
                    </a:gs>
                    <a:gs pos="100000">
                      <a:srgbClr val="F5E3C9"/>
                    </a:gs>
                  </a:gsLst>
                  <a:lin ang="5400000" scaled="0"/>
                </a:gradFill>
                <a:latin typeface="微软雅黑" panose="020B0503020204020204" charset="-122"/>
              </a:rPr>
              <a:t>产业背景</a:t>
            </a:r>
            <a:endParaRPr lang="zh-CN" altLang="en-US" sz="3200" b="1" dirty="0">
              <a:gradFill>
                <a:gsLst>
                  <a:gs pos="47700">
                    <a:srgbClr val="F4DEBE"/>
                  </a:gs>
                  <a:gs pos="0">
                    <a:srgbClr val="D9A96A"/>
                  </a:gs>
                  <a:gs pos="100000">
                    <a:srgbClr val="F5E3C9"/>
                  </a:gs>
                </a:gsLst>
                <a:lin ang="5400000" scaled="0"/>
              </a:gradFill>
              <a:latin typeface="微软雅黑" panose="020B0503020204020204" charset="-122"/>
            </a:endParaRPr>
          </a:p>
        </p:txBody>
      </p:sp>
      <p:cxnSp>
        <p:nvCxnSpPr>
          <p:cNvPr id="94" name="直接连接符 93"/>
          <p:cNvCxnSpPr/>
          <p:nvPr/>
        </p:nvCxnSpPr>
        <p:spPr>
          <a:xfrm>
            <a:off x="7487543"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3263074"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grpSp>
        <p:nvGrpSpPr>
          <p:cNvPr id="123" name="组合 65"/>
          <p:cNvGrpSpPr/>
          <p:nvPr/>
        </p:nvGrpSpPr>
        <p:grpSpPr>
          <a:xfrm>
            <a:off x="1000760" y="1382395"/>
            <a:ext cx="4786630" cy="1980565"/>
            <a:chOff x="-829463" y="2467237"/>
            <a:chExt cx="6388100" cy="1980565"/>
          </a:xfrm>
        </p:grpSpPr>
        <p:sp>
          <p:nvSpPr>
            <p:cNvPr id="124" name="文本框 123"/>
            <p:cNvSpPr txBox="1"/>
            <p:nvPr/>
          </p:nvSpPr>
          <p:spPr>
            <a:xfrm>
              <a:off x="1508766" y="2467237"/>
              <a:ext cx="2133781" cy="460375"/>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rPr>
                <a:t>幸福产业</a:t>
              </a:r>
              <a:endParaRPr kumimoji="0" lang="zh-CN" altLang="en-US" sz="2400"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endParaRPr>
            </a:p>
          </p:txBody>
        </p:sp>
        <p:sp>
          <p:nvSpPr>
            <p:cNvPr id="125" name="文本框 124"/>
            <p:cNvSpPr txBox="1"/>
            <p:nvPr/>
          </p:nvSpPr>
          <p:spPr>
            <a:xfrm>
              <a:off x="-829463" y="3109857"/>
              <a:ext cx="6388100" cy="1337945"/>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50000"/>
                </a:lnSpc>
                <a:spcBef>
                  <a:spcPts val="0"/>
                </a:spcBef>
                <a:spcAft>
                  <a:spcPts val="0"/>
                </a:spcAft>
                <a:buClrTx/>
                <a:buSzTx/>
                <a:buFontTx/>
                <a:buNone/>
                <a:defRPr/>
              </a:pPr>
              <a:r>
                <a:rPr kumimoji="0" lang="zh-CN" altLang="en-US"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rPr>
                <a:t>随着信息技术不断发展，互联网、人工智能、大数据、物联网、区块链等技术已成为传统产业转型升级的必然选择。</a:t>
              </a:r>
              <a:endParaRPr kumimoji="0" lang="zh-CN" altLang="en-US" b="1" i="0"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endParaRPr>
            </a:p>
          </p:txBody>
        </p:sp>
      </p:grpSp>
      <p:sp>
        <p:nvSpPr>
          <p:cNvPr id="15" name="文本框 14"/>
          <p:cNvSpPr txBox="1"/>
          <p:nvPr/>
        </p:nvSpPr>
        <p:spPr>
          <a:xfrm>
            <a:off x="1000760" y="3784600"/>
            <a:ext cx="4785995" cy="1753235"/>
          </a:xfrm>
          <a:prstGeom prst="rect">
            <a:avLst/>
          </a:prstGeom>
          <a:noFill/>
        </p:spPr>
        <p:txBody>
          <a:bodyPr wrap="square" rtlCol="0">
            <a:spAutoFit/>
          </a:bodyPr>
          <a:p>
            <a:pPr algn="l" defTabSz="457200">
              <a:lnSpc>
                <a:spcPct val="150000"/>
              </a:lnSpc>
              <a:spcBef>
                <a:spcPts val="0"/>
              </a:spcBef>
              <a:spcAft>
                <a:spcPts val="0"/>
              </a:spcAft>
              <a:buClrTx/>
              <a:buSzTx/>
              <a:buFontTx/>
              <a:defRPr/>
            </a:pPr>
            <a:r>
              <a:rPr lang="zh-CN" altLang="en-US" b="1"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rPr>
              <a:t>技术的发展将通过改变信息交流传递方式、强化资源配置整合力度、提升服务管理效率等手段对旅游、康养、文化等产业的问题进行改善，逐渐驱动幸福产业向信息化、智慧化转型。</a:t>
            </a:r>
            <a:endParaRPr lang="zh-CN" altLang="en-US" b="1"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endParaRPr>
          </a:p>
        </p:txBody>
      </p:sp>
      <p:grpSp>
        <p:nvGrpSpPr>
          <p:cNvPr id="16" name="组合 15"/>
          <p:cNvGrpSpPr/>
          <p:nvPr/>
        </p:nvGrpSpPr>
        <p:grpSpPr>
          <a:xfrm>
            <a:off x="6715125" y="1919578"/>
            <a:ext cx="4381182" cy="2884859"/>
            <a:chOff x="1807" y="1145"/>
            <a:chExt cx="13735" cy="8541"/>
          </a:xfrm>
        </p:grpSpPr>
        <p:sp>
          <p:nvSpPr>
            <p:cNvPr id="19" name="云形 18"/>
            <p:cNvSpPr/>
            <p:nvPr/>
          </p:nvSpPr>
          <p:spPr>
            <a:xfrm>
              <a:off x="10782" y="1145"/>
              <a:ext cx="4401" cy="2838"/>
            </a:xfrm>
            <a:prstGeom prst="cloud">
              <a:avLst/>
            </a:prstGeom>
            <a:gradFill>
              <a:gsLst>
                <a:gs pos="50000">
                  <a:srgbClr val="D8C8AE"/>
                </a:gs>
                <a:gs pos="0">
                  <a:srgbClr val="E4C08F"/>
                </a:gs>
                <a:gs pos="100000">
                  <a:srgbClr val="CE8E5A"/>
                </a:gs>
              </a:gsLst>
              <a:lin scaled="0"/>
            </a:gradFill>
            <a:ln>
              <a:noFill/>
            </a:ln>
            <a:effectLst>
              <a:reflection blurRad="6350" stA="50000" endA="300" endPos="55000" dir="5400000" sy="-100000" algn="bl" rotWithShape="0"/>
              <a:softEdge rad="63500"/>
            </a:effectLst>
          </p:spPr>
          <p:style>
            <a:lnRef idx="2">
              <a:schemeClr val="accent5"/>
            </a:lnRef>
            <a:fillRef idx="1">
              <a:schemeClr val="lt1"/>
            </a:fillRef>
            <a:effectRef idx="0">
              <a:schemeClr val="accent5"/>
            </a:effectRef>
            <a:fontRef idx="minor">
              <a:schemeClr val="dk1"/>
            </a:fontRef>
          </p:style>
          <p:txBody>
            <a:bodyPr rtlCol="0" anchor="ctr"/>
            <a:p>
              <a:pPr algn="ctr"/>
              <a:r>
                <a:rPr lang="zh-CN"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rPr>
                <a:t>信息化</a:t>
              </a:r>
              <a:endParaRPr lang="zh-CN" altLang="en-US" b="1">
                <a:solidFill>
                  <a:schemeClr val="bg1">
                    <a:lumMod val="95000"/>
                  </a:schemeClr>
                </a:solidFill>
                <a:latin typeface="微软雅黑" panose="020B0503020204020204" charset="-122"/>
                <a:ea typeface="微软雅黑" panose="020B0503020204020204" charset="-122"/>
              </a:endParaRPr>
            </a:p>
          </p:txBody>
        </p:sp>
        <p:sp>
          <p:nvSpPr>
            <p:cNvPr id="21" name="云形 20"/>
            <p:cNvSpPr/>
            <p:nvPr/>
          </p:nvSpPr>
          <p:spPr>
            <a:xfrm>
              <a:off x="11061" y="6666"/>
              <a:ext cx="4481" cy="3020"/>
            </a:xfrm>
            <a:prstGeom prst="cloud">
              <a:avLst/>
            </a:prstGeom>
            <a:gradFill>
              <a:gsLst>
                <a:gs pos="50000">
                  <a:srgbClr val="D8C8AE"/>
                </a:gs>
                <a:gs pos="0">
                  <a:srgbClr val="E4C08F"/>
                </a:gs>
                <a:gs pos="100000">
                  <a:srgbClr val="CE8E5A"/>
                </a:gs>
              </a:gsLst>
              <a:lin scaled="0"/>
            </a:gradFill>
            <a:ln>
              <a:noFill/>
            </a:ln>
            <a:effectLst>
              <a:reflection blurRad="6350" stA="50000" endA="300" endPos="55000" dir="5400000" sy="-100000" algn="bl" rotWithShape="0"/>
              <a:softEdge rad="63500"/>
            </a:effectLst>
          </p:spPr>
          <p:style>
            <a:lnRef idx="2">
              <a:schemeClr val="accent5"/>
            </a:lnRef>
            <a:fillRef idx="1">
              <a:schemeClr val="lt1"/>
            </a:fillRef>
            <a:effectRef idx="0">
              <a:schemeClr val="accent5"/>
            </a:effectRef>
            <a:fontRef idx="minor">
              <a:schemeClr val="dk1"/>
            </a:fontRef>
          </p:style>
          <p:txBody>
            <a:bodyPr rtlCol="0" anchor="ctr"/>
            <a:p>
              <a:pPr algn="ctr"/>
              <a:r>
                <a:rPr lang="zh-CN"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rPr>
                <a:t>智慧化</a:t>
              </a:r>
              <a:endParaRPr lang="zh-CN"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endParaRPr>
            </a:p>
          </p:txBody>
        </p:sp>
        <p:sp>
          <p:nvSpPr>
            <p:cNvPr id="24" name="云形 23"/>
            <p:cNvSpPr/>
            <p:nvPr/>
          </p:nvSpPr>
          <p:spPr>
            <a:xfrm>
              <a:off x="1807" y="3258"/>
              <a:ext cx="6319" cy="4713"/>
            </a:xfrm>
            <a:prstGeom prst="cloud">
              <a:avLst/>
            </a:prstGeom>
            <a:gradFill>
              <a:gsLst>
                <a:gs pos="50000">
                  <a:srgbClr val="D8C8AE"/>
                </a:gs>
                <a:gs pos="0">
                  <a:srgbClr val="E4C08F"/>
                </a:gs>
                <a:gs pos="100000">
                  <a:srgbClr val="CE8E5A"/>
                </a:gs>
              </a:gsLst>
              <a:lin scaled="0"/>
            </a:gradFill>
            <a:ln>
              <a:noFill/>
            </a:ln>
            <a:effectLst>
              <a:reflection blurRad="6350" stA="50000" endA="300" endPos="55000" dir="5400000" sy="-100000" algn="bl" rotWithShape="0"/>
              <a:softEdge rad="63500"/>
            </a:effectLst>
          </p:spPr>
          <p:style>
            <a:lnRef idx="2">
              <a:schemeClr val="accent5"/>
            </a:lnRef>
            <a:fillRef idx="1">
              <a:schemeClr val="lt1"/>
            </a:fillRef>
            <a:effectRef idx="0">
              <a:schemeClr val="accent5"/>
            </a:effectRef>
            <a:fontRef idx="minor">
              <a:schemeClr val="dk1"/>
            </a:fontRef>
          </p:style>
          <p:txBody>
            <a:bodyPr rtlCol="0" anchor="ctr"/>
            <a:p>
              <a:pPr algn="ctr">
                <a:lnSpc>
                  <a:spcPct val="120000"/>
                </a:lnSpc>
                <a:spcBef>
                  <a:spcPts val="0"/>
                </a:spcBef>
                <a:spcAft>
                  <a:spcPts val="0"/>
                </a:spcAft>
                <a:buClrTx/>
                <a:buSzTx/>
                <a:buFontTx/>
                <a:defRPr/>
              </a:pPr>
              <a:r>
                <a:rPr lang="zh-CN" sz="2400"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rPr>
                <a:t>幸福</a:t>
              </a:r>
              <a:endParaRPr lang="zh-CN" sz="2400"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endParaRPr>
            </a:p>
            <a:p>
              <a:pPr algn="ctr">
                <a:lnSpc>
                  <a:spcPct val="120000"/>
                </a:lnSpc>
                <a:spcBef>
                  <a:spcPts val="0"/>
                </a:spcBef>
                <a:spcAft>
                  <a:spcPts val="0"/>
                </a:spcAft>
                <a:buClrTx/>
                <a:buSzTx/>
                <a:buFontTx/>
                <a:defRPr/>
              </a:pPr>
              <a:r>
                <a:rPr lang="zh-CN" sz="2400"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rPr>
                <a:t>产业</a:t>
              </a:r>
              <a:endParaRPr lang="zh-CN" altLang="en-US" sz="2400"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endParaRPr>
            </a:p>
          </p:txBody>
        </p:sp>
        <p:sp>
          <p:nvSpPr>
            <p:cNvPr id="25" name="右箭头 24"/>
            <p:cNvSpPr/>
            <p:nvPr/>
          </p:nvSpPr>
          <p:spPr>
            <a:xfrm>
              <a:off x="9243" y="4621"/>
              <a:ext cx="1539" cy="1119"/>
            </a:xfrm>
            <a:prstGeom prst="rightArrow">
              <a:avLst/>
            </a:prstGeom>
            <a:gradFill>
              <a:gsLst>
                <a:gs pos="100000">
                  <a:srgbClr val="D8C8AE"/>
                </a:gs>
                <a:gs pos="0">
                  <a:srgbClr val="F0F1F3"/>
                </a:gs>
              </a:gsLst>
              <a:lin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sz="1000" b="1" dirty="0">
                <a:gradFill>
                  <a:gsLst>
                    <a:gs pos="46000">
                      <a:srgbClr val="978571">
                        <a:alpha val="100000"/>
                      </a:srgbClr>
                    </a:gs>
                    <a:gs pos="0">
                      <a:srgbClr val="554233"/>
                    </a:gs>
                    <a:gs pos="100000">
                      <a:srgbClr val="A4A152"/>
                    </a:gs>
                  </a:gsLst>
                  <a:lin scaled="0"/>
                </a:gradFill>
                <a:effectLst>
                  <a:reflection blurRad="6350" stA="55000" endA="300" endPos="45500" dir="5400000" sy="-100000" algn="bl" rotWithShape="0"/>
                </a:effectLst>
                <a:latin typeface="黑体" panose="02010609060101010101" charset="-122"/>
                <a:ea typeface="黑体" panose="02010609060101010101" charset="-122"/>
                <a:sym typeface="+mn-ea"/>
              </a:endParaRPr>
            </a:p>
          </p:txBody>
        </p:sp>
      </p:gr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23"/>
                                        </p:tgtEl>
                                        <p:attrNameLst>
                                          <p:attrName>style.visibility</p:attrName>
                                        </p:attrNameLst>
                                      </p:cBhvr>
                                      <p:to>
                                        <p:strVal val="visible"/>
                                      </p:to>
                                    </p:set>
                                    <p:animEffect transition="in" filter="wipe(up)">
                                      <p:cBhvr>
                                        <p:cTn id="7" dur="500"/>
                                        <p:tgtEl>
                                          <p:spTgt spid="123"/>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up)">
                                      <p:cBhvr>
                                        <p:cTn id="11" dur="500"/>
                                        <p:tgtEl>
                                          <p:spTgt spid="15"/>
                                        </p:tgtEl>
                                      </p:cBhvr>
                                    </p:animEffect>
                                  </p:childTnLst>
                                </p:cTn>
                              </p:par>
                              <p:par>
                                <p:cTn id="12" presetID="22" presetClass="entr" presetSubtype="8" fill="hold" nodeType="with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wipe(left)">
                                      <p:cBhvr>
                                        <p:cTn id="1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文本框 48"/>
          <p:cNvSpPr txBox="1">
            <a:spLocks noChangeArrowheads="1"/>
          </p:cNvSpPr>
          <p:nvPr/>
        </p:nvSpPr>
        <p:spPr bwMode="auto">
          <a:xfrm>
            <a:off x="4711883" y="338668"/>
            <a:ext cx="2768235"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Lao UI" panose="020B0502040204020203" pitchFamily="34" charset="0"/>
                <a:ea typeface="微软雅黑" panose="020B0503020204020204" charset="-122"/>
              </a:defRPr>
            </a:lvl1pPr>
            <a:lvl2pPr marL="742950" indent="-285750">
              <a:defRPr sz="1300">
                <a:solidFill>
                  <a:schemeClr val="tx1"/>
                </a:solidFill>
                <a:latin typeface="Lao UI" panose="020B0502040204020203" pitchFamily="34" charset="0"/>
                <a:ea typeface="微软雅黑" panose="020B0503020204020204" charset="-122"/>
              </a:defRPr>
            </a:lvl2pPr>
            <a:lvl3pPr marL="1143000" indent="-228600">
              <a:defRPr sz="1300">
                <a:solidFill>
                  <a:schemeClr val="tx1"/>
                </a:solidFill>
                <a:latin typeface="Lao UI" panose="020B0502040204020203" pitchFamily="34" charset="0"/>
                <a:ea typeface="微软雅黑" panose="020B0503020204020204" charset="-122"/>
              </a:defRPr>
            </a:lvl3pPr>
            <a:lvl4pPr marL="1600200" indent="-228600">
              <a:defRPr sz="1300">
                <a:solidFill>
                  <a:schemeClr val="tx1"/>
                </a:solidFill>
                <a:latin typeface="Lao UI" panose="020B0502040204020203" pitchFamily="34" charset="0"/>
                <a:ea typeface="微软雅黑" panose="020B0503020204020204" charset="-122"/>
              </a:defRPr>
            </a:lvl4pPr>
            <a:lvl5pPr marL="2057400" indent="-228600">
              <a:defRPr sz="1300">
                <a:solidFill>
                  <a:schemeClr val="tx1"/>
                </a:solidFill>
                <a:latin typeface="Lao UI" panose="020B0502040204020203" pitchFamily="34" charset="0"/>
                <a:ea typeface="微软雅黑" panose="020B0503020204020204" charset="-122"/>
              </a:defRPr>
            </a:lvl5pPr>
            <a:lvl6pPr marL="25146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6pPr>
            <a:lvl7pPr marL="29718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7pPr>
            <a:lvl8pPr marL="34290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8pPr>
            <a:lvl9pPr marL="38862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9pPr>
          </a:lstStyle>
          <a:p>
            <a:pPr algn="ctr">
              <a:defRPr/>
            </a:pPr>
            <a:r>
              <a:rPr lang="en-US" altLang="zh-CN" sz="3200" b="1"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rPr>
              <a:t>NAT</a:t>
            </a:r>
            <a:r>
              <a:rPr lang="zh-CN" altLang="en-US" sz="3200" b="1"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rPr>
              <a:t>的概念</a:t>
            </a:r>
            <a:endParaRPr lang="zh-CN" altLang="en-US" sz="3200" b="1"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endParaRPr>
          </a:p>
        </p:txBody>
      </p:sp>
      <p:cxnSp>
        <p:nvCxnSpPr>
          <p:cNvPr id="94" name="直接连接符 93"/>
          <p:cNvCxnSpPr/>
          <p:nvPr/>
        </p:nvCxnSpPr>
        <p:spPr>
          <a:xfrm>
            <a:off x="7487543"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3263074"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3808095" y="1529715"/>
            <a:ext cx="7150100" cy="4660380"/>
          </a:xfrm>
          <a:prstGeom prst="rect">
            <a:avLst/>
          </a:prstGeom>
          <a:gradFill>
            <a:gsLst>
              <a:gs pos="0">
                <a:srgbClr val="F5E1C4"/>
              </a:gs>
              <a:gs pos="43000">
                <a:srgbClr val="EAC99E"/>
              </a:gs>
              <a:gs pos="65000">
                <a:srgbClr val="F4E0C3"/>
              </a:gs>
              <a:gs pos="100000">
                <a:srgbClr val="C39872"/>
              </a:gs>
            </a:gsLst>
            <a:lin ang="5400000" scaled="0"/>
          </a:gradFill>
          <a:ln>
            <a:noFill/>
          </a:ln>
          <a:effectLst>
            <a:outerShdw blurRad="685800" dist="38100" dir="5400000" sx="106000" sy="106000" algn="t" rotWithShape="0">
              <a:prstClr val="black">
                <a:alpha val="97000"/>
              </a:prstClr>
            </a:outerShdw>
            <a:reflection blurRad="6350" stA="52000" endA="300" endPos="35000" dir="5400000" sy="-100000" algn="bl" rotWithShape="0"/>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矩形 2"/>
          <p:cNvSpPr/>
          <p:nvPr/>
        </p:nvSpPr>
        <p:spPr>
          <a:xfrm>
            <a:off x="4049673" y="1753849"/>
            <a:ext cx="6668294" cy="4212235"/>
          </a:xfrm>
          <a:prstGeom prst="rect">
            <a:avLst/>
          </a:prstGeom>
          <a:noFill/>
          <a:ln w="38100">
            <a:solidFill>
              <a:srgbClr val="AA844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3" name="图片占位符 12" descr="C:\Users\Doris\Desktop\兔儿工作\11月\11.23\营业执照\营业执照_00.png营业执照_00"/>
          <p:cNvPicPr>
            <a:picLocks noGrp="1" noChangeAspect="1"/>
          </p:cNvPicPr>
          <p:nvPr>
            <p:ph type="pic" sz="quarter" idx="10"/>
          </p:nvPr>
        </p:nvPicPr>
        <p:blipFill>
          <a:blip r:embed="rId1"/>
          <a:srcRect/>
          <a:stretch>
            <a:fillRect/>
          </a:stretch>
        </p:blipFill>
        <p:spPr>
          <a:xfrm>
            <a:off x="1584960" y="1219835"/>
            <a:ext cx="3630930" cy="4970145"/>
          </a:xfrm>
          <a:effectLst>
            <a:outerShdw blurRad="406400" sx="109000" sy="109000" algn="ctr" rotWithShape="0">
              <a:prstClr val="black">
                <a:alpha val="68000"/>
              </a:prstClr>
            </a:outerShdw>
          </a:effectLst>
        </p:spPr>
      </p:pic>
      <p:sp>
        <p:nvSpPr>
          <p:cNvPr id="12" name="文本框 11"/>
          <p:cNvSpPr txBox="1"/>
          <p:nvPr/>
        </p:nvSpPr>
        <p:spPr>
          <a:xfrm>
            <a:off x="5830570" y="2873375"/>
            <a:ext cx="4705985" cy="706755"/>
          </a:xfrm>
          <a:prstGeom prst="rect">
            <a:avLst/>
          </a:prstGeom>
          <a:noFill/>
          <a:ln w="28575" cmpd="sng">
            <a:noFill/>
            <a:prstDash val="solid"/>
          </a:ln>
        </p:spPr>
        <p:txBody>
          <a:bodyPr wrap="square" rtlCol="0">
            <a:spAutoFit/>
            <a:scene3d>
              <a:camera prst="orthographicFront"/>
              <a:lightRig rig="soft" dir="t">
                <a:rot lat="0" lon="0" rev="15600000"/>
              </a:lightRig>
            </a:scene3d>
            <a:sp3d extrusionH="57150" prstMaterial="softEdge">
              <a:bevelT w="25400" h="38100"/>
            </a:sp3d>
          </a:bodyPr>
          <a:p>
            <a:pPr algn="ctr">
              <a:buClrTx/>
              <a:buSzTx/>
              <a:buFontTx/>
            </a:pPr>
            <a:r>
              <a:rPr lang="zh-CN" sz="2400"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rPr>
              <a:t>世界幸福产业控股集团有限公司</a:t>
            </a:r>
            <a:endParaRPr lang="zh-CN" sz="2400"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endParaRPr>
          </a:p>
          <a:p>
            <a:pPr algn="ctr">
              <a:buClrTx/>
              <a:buSzTx/>
              <a:buFontTx/>
            </a:pPr>
            <a:r>
              <a:rPr lang="zh-CN" sz="1600"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rPr>
              <a:t>World Welfare Industry Holding Group</a:t>
            </a:r>
            <a:endParaRPr lang="zh-CN" sz="1600"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endParaRPr>
          </a:p>
        </p:txBody>
      </p:sp>
      <p:sp>
        <p:nvSpPr>
          <p:cNvPr id="21" name="文本框 20"/>
          <p:cNvSpPr txBox="1"/>
          <p:nvPr/>
        </p:nvSpPr>
        <p:spPr>
          <a:xfrm>
            <a:off x="5875020" y="1997075"/>
            <a:ext cx="4617085" cy="583565"/>
          </a:xfrm>
          <a:prstGeom prst="rect">
            <a:avLst/>
          </a:prstGeom>
          <a:noFill/>
          <a:ln w="28575" cmpd="sng">
            <a:noFill/>
            <a:prstDash val="solid"/>
          </a:ln>
        </p:spPr>
        <p:txBody>
          <a:bodyPr wrap="square" rtlCol="0">
            <a:spAutoFit/>
            <a:scene3d>
              <a:camera prst="orthographicFront"/>
              <a:lightRig rig="soft" dir="t">
                <a:rot lat="0" lon="0" rev="15600000"/>
              </a:lightRig>
            </a:scene3d>
            <a:sp3d extrusionH="57150" prstMaterial="softEdge">
              <a:bevelT w="25400" h="38100"/>
            </a:sp3d>
          </a:bodyPr>
          <a:p>
            <a:pPr algn="ctr">
              <a:buClrTx/>
              <a:buSzTx/>
              <a:buFontTx/>
            </a:pPr>
            <a:r>
              <a:rPr lang="zh-CN" sz="3200" b="1" kern="0" spc="80" noProof="0" dirty="0">
                <a:ln>
                  <a:noFill/>
                </a:ln>
                <a:solidFill>
                  <a:schemeClr val="tx1">
                    <a:lumMod val="85000"/>
                    <a:lumOff val="15000"/>
                  </a:schemeClr>
                </a:solidFill>
                <a:effectLst/>
                <a:uLnTx/>
                <a:uFillTx/>
                <a:latin typeface="Arial Black" panose="020B0A04020102020204" charset="0"/>
                <a:ea typeface="微软雅黑" panose="020B0503020204020204" charset="-122"/>
                <a:cs typeface="Arial Black" panose="020B0A04020102020204" charset="0"/>
              </a:rPr>
              <a:t>NAT=Natura Token</a:t>
            </a:r>
            <a:endParaRPr lang="zh-CN" sz="3200" b="1" kern="0" spc="80" noProof="0" dirty="0">
              <a:ln>
                <a:noFill/>
              </a:ln>
              <a:solidFill>
                <a:schemeClr val="tx1">
                  <a:lumMod val="85000"/>
                  <a:lumOff val="15000"/>
                </a:schemeClr>
              </a:solidFill>
              <a:effectLst/>
              <a:uLnTx/>
              <a:uFillTx/>
              <a:latin typeface="Arial Black" panose="020B0A04020102020204" charset="0"/>
              <a:ea typeface="微软雅黑" panose="020B0503020204020204" charset="-122"/>
              <a:cs typeface="Arial Black" panose="020B0A04020102020204" charset="0"/>
            </a:endParaRPr>
          </a:p>
        </p:txBody>
      </p:sp>
      <p:grpSp>
        <p:nvGrpSpPr>
          <p:cNvPr id="73" name="组合 72"/>
          <p:cNvGrpSpPr/>
          <p:nvPr/>
        </p:nvGrpSpPr>
        <p:grpSpPr>
          <a:xfrm>
            <a:off x="5427180" y="4175976"/>
            <a:ext cx="5181947" cy="1145079"/>
            <a:chOff x="2828" y="3474"/>
            <a:chExt cx="13551" cy="2935"/>
          </a:xfrm>
        </p:grpSpPr>
        <p:sp>
          <p:nvSpPr>
            <p:cNvPr id="8" name="椭圆 7"/>
            <p:cNvSpPr/>
            <p:nvPr/>
          </p:nvSpPr>
          <p:spPr bwMode="auto">
            <a:xfrm>
              <a:off x="2828" y="3474"/>
              <a:ext cx="3024" cy="2935"/>
            </a:xfrm>
            <a:prstGeom prst="ellipse">
              <a:avLst/>
            </a:prstGeom>
            <a:gradFill>
              <a:gsLst>
                <a:gs pos="47700">
                  <a:srgbClr val="F4DEBE"/>
                </a:gs>
                <a:gs pos="0">
                  <a:srgbClr val="D9A96A"/>
                </a:gs>
                <a:gs pos="100000">
                  <a:srgbClr val="F5E3C9"/>
                </a:gs>
              </a:gsLst>
              <a:lin ang="5400000" scaled="0"/>
            </a:gradFill>
            <a:ln w="9525">
              <a:noFill/>
            </a:ln>
            <a:effectLst>
              <a:outerShdw blurRad="508000" dist="596900" dir="3600000" sx="89000" sy="89000" algn="tl" rotWithShape="0">
                <a:schemeClr val="bg1">
                  <a:lumMod val="50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1" rIns="68580" bIns="34291" numCol="1" spcCol="0" rtlCol="0" fromWordArt="0" anchor="ctr" anchorCtr="0" forceAA="0" compatLnSpc="1">
              <a:noAutofit/>
            </a:bodyPr>
            <a:p>
              <a:pPr algn="ctr"/>
              <a:r>
                <a:rPr lang="zh-CN"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rPr>
                <a:t>分布式数据库</a:t>
              </a:r>
              <a:endParaRPr lang="zh-CN"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endParaRPr>
            </a:p>
          </p:txBody>
        </p:sp>
        <p:sp>
          <p:nvSpPr>
            <p:cNvPr id="29" name="椭圆 28"/>
            <p:cNvSpPr/>
            <p:nvPr/>
          </p:nvSpPr>
          <p:spPr bwMode="auto">
            <a:xfrm>
              <a:off x="6432" y="3474"/>
              <a:ext cx="3024" cy="2935"/>
            </a:xfrm>
            <a:prstGeom prst="ellipse">
              <a:avLst/>
            </a:prstGeom>
            <a:gradFill>
              <a:gsLst>
                <a:gs pos="47700">
                  <a:srgbClr val="F4DEBE"/>
                </a:gs>
                <a:gs pos="0">
                  <a:srgbClr val="D9A96A"/>
                </a:gs>
                <a:gs pos="100000">
                  <a:srgbClr val="F5E3C9"/>
                </a:gs>
              </a:gsLst>
              <a:lin ang="5400000" scaled="0"/>
            </a:gradFill>
            <a:ln w="9525">
              <a:noFill/>
            </a:ln>
            <a:effectLst>
              <a:outerShdw blurRad="508000" dist="596900" dir="3600000" sx="89000" sy="89000" algn="tl" rotWithShape="0">
                <a:schemeClr val="bg1">
                  <a:lumMod val="50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1" rIns="68580" bIns="34291" numCol="1" spcCol="0" rtlCol="0" fromWordArt="0" anchor="ctr" anchorCtr="0" forceAA="0" compatLnSpc="1">
              <a:noAutofit/>
            </a:bodyPr>
            <a:p>
              <a:pPr algn="ctr"/>
              <a:r>
                <a:rPr lang="zh-CN"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rPr>
                <a:t>区块链技术</a:t>
              </a:r>
              <a:endParaRPr lang="zh-CN"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endParaRPr>
            </a:p>
          </p:txBody>
        </p:sp>
        <p:sp>
          <p:nvSpPr>
            <p:cNvPr id="42" name="椭圆 41"/>
            <p:cNvSpPr/>
            <p:nvPr/>
          </p:nvSpPr>
          <p:spPr bwMode="auto">
            <a:xfrm>
              <a:off x="9924" y="3474"/>
              <a:ext cx="3024" cy="2935"/>
            </a:xfrm>
            <a:prstGeom prst="ellipse">
              <a:avLst/>
            </a:prstGeom>
            <a:gradFill>
              <a:gsLst>
                <a:gs pos="47700">
                  <a:srgbClr val="F4DEBE"/>
                </a:gs>
                <a:gs pos="0">
                  <a:srgbClr val="D9A96A"/>
                </a:gs>
                <a:gs pos="100000">
                  <a:srgbClr val="F5E3C9"/>
                </a:gs>
              </a:gsLst>
              <a:lin ang="5400000" scaled="0"/>
            </a:gradFill>
            <a:ln w="9525">
              <a:noFill/>
            </a:ln>
            <a:effectLst>
              <a:outerShdw blurRad="508000" dist="596900" dir="3600000" sx="89000" sy="89000" algn="tl" rotWithShape="0">
                <a:schemeClr val="bg1">
                  <a:lumMod val="50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1" rIns="68580" bIns="34291" numCol="1" spcCol="0" rtlCol="0" fromWordArt="0" anchor="ctr" anchorCtr="0" forceAA="0" compatLnSpc="1">
              <a:noAutofit/>
            </a:bodyPr>
            <a:p>
              <a:pPr algn="ctr"/>
              <a:r>
                <a:rPr lang="zh-CN" sz="1600"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rPr>
                <a:t>数字化资产研究</a:t>
              </a:r>
              <a:endParaRPr lang="zh-CN" sz="1600"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endParaRPr>
            </a:p>
          </p:txBody>
        </p:sp>
        <p:sp>
          <p:nvSpPr>
            <p:cNvPr id="57" name="椭圆 56"/>
            <p:cNvSpPr/>
            <p:nvPr/>
          </p:nvSpPr>
          <p:spPr bwMode="auto">
            <a:xfrm>
              <a:off x="13355" y="3474"/>
              <a:ext cx="3024" cy="2935"/>
            </a:xfrm>
            <a:prstGeom prst="ellipse">
              <a:avLst/>
            </a:prstGeom>
            <a:gradFill>
              <a:gsLst>
                <a:gs pos="47700">
                  <a:srgbClr val="F4DEBE"/>
                </a:gs>
                <a:gs pos="0">
                  <a:srgbClr val="D9A96A"/>
                </a:gs>
                <a:gs pos="100000">
                  <a:srgbClr val="F5E3C9"/>
                </a:gs>
              </a:gsLst>
              <a:lin ang="5400000" scaled="0"/>
            </a:gradFill>
            <a:ln w="9525">
              <a:noFill/>
            </a:ln>
            <a:effectLst>
              <a:outerShdw blurRad="508000" dist="596900" dir="3600000" sx="89000" sy="89000" algn="tl" rotWithShape="0">
                <a:schemeClr val="bg1">
                  <a:lumMod val="50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1" rIns="68580" bIns="34291" numCol="1" spcCol="0" rtlCol="0" fromWordArt="0" anchor="ctr" anchorCtr="0" forceAA="0" compatLnSpc="1">
              <a:noAutofit/>
            </a:bodyPr>
            <a:p>
              <a:pPr algn="ctr"/>
              <a:r>
                <a:rPr lang="zh-CN" sz="1600"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rPr>
                <a:t>开发及国际化应用</a:t>
              </a:r>
              <a:endParaRPr lang="zh-CN" altLang="en-US" sz="1600"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endParaRPr>
            </a:p>
          </p:txBody>
        </p:sp>
      </p:gr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fill="hold"/>
                                        <p:tgtEl>
                                          <p:spTgt spid="12"/>
                                        </p:tgtEl>
                                        <p:attrNameLst>
                                          <p:attrName>ppt_x</p:attrName>
                                        </p:attrNameLst>
                                      </p:cBhvr>
                                      <p:tavLst>
                                        <p:tav tm="0">
                                          <p:val>
                                            <p:strVal val="1+#ppt_w/2"/>
                                          </p:val>
                                        </p:tav>
                                        <p:tav tm="100000">
                                          <p:val>
                                            <p:strVal val="#ppt_x"/>
                                          </p:val>
                                        </p:tav>
                                      </p:tavLst>
                                    </p:anim>
                                    <p:anim calcmode="lin" valueType="num">
                                      <p:cBhvr additive="base">
                                        <p:cTn id="14" dur="500" fill="hold"/>
                                        <p:tgtEl>
                                          <p:spTgt spid="12"/>
                                        </p:tgtEl>
                                        <p:attrNameLst>
                                          <p:attrName>ppt_y</p:attrName>
                                        </p:attrNameLst>
                                      </p:cBhvr>
                                      <p:tavLst>
                                        <p:tav tm="0">
                                          <p:val>
                                            <p:strVal val="#ppt_y"/>
                                          </p:val>
                                        </p:tav>
                                        <p:tav tm="100000">
                                          <p:val>
                                            <p:strVal val="#ppt_y"/>
                                          </p:val>
                                        </p:tav>
                                      </p:tavLst>
                                    </p:anim>
                                  </p:childTnLst>
                                </p:cTn>
                              </p:par>
                            </p:childTnLst>
                          </p:cTn>
                        </p:par>
                        <p:par>
                          <p:cTn id="15" fill="hold">
                            <p:stCondLst>
                              <p:cond delay="500"/>
                            </p:stCondLst>
                            <p:childTnLst>
                              <p:par>
                                <p:cTn id="16" presetID="2" presetClass="entr" presetSubtype="8" fill="hold" nodeType="after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additive="base">
                                        <p:cTn id="18" dur="500" fill="hold"/>
                                        <p:tgtEl>
                                          <p:spTgt spid="13"/>
                                        </p:tgtEl>
                                        <p:attrNameLst>
                                          <p:attrName>ppt_x</p:attrName>
                                        </p:attrNameLst>
                                      </p:cBhvr>
                                      <p:tavLst>
                                        <p:tav tm="0">
                                          <p:val>
                                            <p:strVal val="0-#ppt_w/2"/>
                                          </p:val>
                                        </p:tav>
                                        <p:tav tm="100000">
                                          <p:val>
                                            <p:strVal val="#ppt_x"/>
                                          </p:val>
                                        </p:tav>
                                      </p:tavLst>
                                    </p:anim>
                                    <p:anim calcmode="lin" valueType="num">
                                      <p:cBhvr additive="base">
                                        <p:cTn id="19"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2" presetClass="entr" presetSubtype="1" fill="hold" nodeType="clickEffect">
                                  <p:stCondLst>
                                    <p:cond delay="0"/>
                                  </p:stCondLst>
                                  <p:childTnLst>
                                    <p:set>
                                      <p:cBhvr>
                                        <p:cTn id="23" dur="1" fill="hold">
                                          <p:stCondLst>
                                            <p:cond delay="0"/>
                                          </p:stCondLst>
                                        </p:cTn>
                                        <p:tgtEl>
                                          <p:spTgt spid="73"/>
                                        </p:tgtEl>
                                        <p:attrNameLst>
                                          <p:attrName>style.visibility</p:attrName>
                                        </p:attrNameLst>
                                      </p:cBhvr>
                                      <p:to>
                                        <p:strVal val="visible"/>
                                      </p:to>
                                    </p:set>
                                    <p:animEffect transition="in" filter="wipe(up)">
                                      <p:cBhvr>
                                        <p:cTn id="24"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animBg="1"/>
      <p:bldP spid="12" grpId="1" animBg="1"/>
      <p:bldP spid="21"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3164205" y="4747260"/>
            <a:ext cx="8208010" cy="1374775"/>
            <a:chOff x="4983" y="7476"/>
            <a:chExt cx="12926" cy="2165"/>
          </a:xfrm>
        </p:grpSpPr>
        <p:sp>
          <p:nvSpPr>
            <p:cNvPr id="55" name="矩形: 圆角 54"/>
            <p:cNvSpPr/>
            <p:nvPr/>
          </p:nvSpPr>
          <p:spPr bwMode="auto">
            <a:xfrm>
              <a:off x="4983" y="7476"/>
              <a:ext cx="12926" cy="2165"/>
            </a:xfrm>
            <a:prstGeom prst="roundRect">
              <a:avLst>
                <a:gd name="adj" fmla="val 50000"/>
              </a:avLst>
            </a:prstGeom>
            <a:noFill/>
            <a:ln w="9525" cap="flat" cmpd="sng" algn="ctr">
              <a:solidFill>
                <a:schemeClr val="bg1"/>
              </a:solidFill>
              <a:prstDash val="solid"/>
              <a:round/>
              <a:headEnd type="none" w="med" len="med"/>
              <a:tailEnd type="none" w="med" len="med"/>
            </a:ln>
            <a:effectLst/>
          </p:spPr>
          <p:txBody>
            <a:bodyPr vert="horz" wrap="square" lIns="91392" tIns="45696" rIns="91392" bIns="45696" numCol="1" rtlCol="0" anchor="t" anchorCtr="0" compatLnSpc="1"/>
            <a:lstStyle/>
            <a:p>
              <a:pPr defTabSz="913765" fontAlgn="base">
                <a:spcBef>
                  <a:spcPct val="0"/>
                </a:spcBef>
                <a:spcAft>
                  <a:spcPct val="0"/>
                </a:spcAft>
              </a:pPr>
              <a:endParaRPr lang="zh-CN" altLang="en-US" sz="1800">
                <a:solidFill>
                  <a:srgbClr val="E3C091"/>
                </a:solidFill>
                <a:latin typeface="Arial" panose="020B0604020202020204" pitchFamily="34" charset="0"/>
                <a:ea typeface="宋体" panose="02010600030101010101" pitchFamily="2" charset="-122"/>
              </a:endParaRPr>
            </a:p>
          </p:txBody>
        </p:sp>
        <p:sp>
          <p:nvSpPr>
            <p:cNvPr id="65" name="TextBox 15"/>
            <p:cNvSpPr txBox="1"/>
            <p:nvPr/>
          </p:nvSpPr>
          <p:spPr>
            <a:xfrm>
              <a:off x="9107" y="7525"/>
              <a:ext cx="8345" cy="1888"/>
            </a:xfrm>
            <a:prstGeom prst="rect">
              <a:avLst/>
            </a:prstGeom>
            <a:noFill/>
          </p:spPr>
          <p:txBody>
            <a:bodyPr wrap="square" rtlCol="0">
              <a:spAutoFit/>
            </a:bodyPr>
            <a:lstStyle>
              <a:defPPr>
                <a:defRPr lang="zh-CN"/>
              </a:defPPr>
              <a:lvl1pPr>
                <a:defRPr sz="1600">
                  <a:solidFill>
                    <a:schemeClr val="accent2"/>
                  </a:solidFill>
                  <a:latin typeface="+mn-ea"/>
                  <a:ea typeface="+mn-ea"/>
                </a:defRPr>
              </a:lvl1pPr>
            </a:lstStyle>
            <a:p>
              <a:pPr algn="just" defTabSz="913765" fontAlgn="base">
                <a:lnSpc>
                  <a:spcPct val="150000"/>
                </a:lnSpc>
                <a:spcBef>
                  <a:spcPct val="0"/>
                </a:spcBef>
                <a:spcAft>
                  <a:spcPts val="1200"/>
                </a:spcAft>
              </a:pPr>
              <a:r>
                <a:rPr lang="zh-CN" altLang="en-US" sz="24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rPr>
                <a:t>为幸福产业创造全新的经济激励商业模式</a:t>
              </a:r>
              <a:endParaRPr lang="zh-CN" altLang="en-US" sz="24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endParaRPr>
            </a:p>
          </p:txBody>
        </p:sp>
      </p:grpSp>
      <p:sp>
        <p:nvSpPr>
          <p:cNvPr id="92" name="文本框 48"/>
          <p:cNvSpPr txBox="1">
            <a:spLocks noChangeArrowheads="1"/>
          </p:cNvSpPr>
          <p:nvPr/>
        </p:nvSpPr>
        <p:spPr bwMode="auto">
          <a:xfrm>
            <a:off x="4711883" y="338668"/>
            <a:ext cx="2768235"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Lao UI" panose="020B0502040204020203" pitchFamily="34" charset="0"/>
                <a:ea typeface="微软雅黑" panose="020B0503020204020204" charset="-122"/>
              </a:defRPr>
            </a:lvl1pPr>
            <a:lvl2pPr marL="742950" indent="-285750">
              <a:defRPr sz="1300">
                <a:solidFill>
                  <a:schemeClr val="tx1"/>
                </a:solidFill>
                <a:latin typeface="Lao UI" panose="020B0502040204020203" pitchFamily="34" charset="0"/>
                <a:ea typeface="微软雅黑" panose="020B0503020204020204" charset="-122"/>
              </a:defRPr>
            </a:lvl2pPr>
            <a:lvl3pPr marL="1143000" indent="-228600">
              <a:defRPr sz="1300">
                <a:solidFill>
                  <a:schemeClr val="tx1"/>
                </a:solidFill>
                <a:latin typeface="Lao UI" panose="020B0502040204020203" pitchFamily="34" charset="0"/>
                <a:ea typeface="微软雅黑" panose="020B0503020204020204" charset="-122"/>
              </a:defRPr>
            </a:lvl3pPr>
            <a:lvl4pPr marL="1600200" indent="-228600">
              <a:defRPr sz="1300">
                <a:solidFill>
                  <a:schemeClr val="tx1"/>
                </a:solidFill>
                <a:latin typeface="Lao UI" panose="020B0502040204020203" pitchFamily="34" charset="0"/>
                <a:ea typeface="微软雅黑" panose="020B0503020204020204" charset="-122"/>
              </a:defRPr>
            </a:lvl4pPr>
            <a:lvl5pPr marL="2057400" indent="-228600">
              <a:defRPr sz="1300">
                <a:solidFill>
                  <a:schemeClr val="tx1"/>
                </a:solidFill>
                <a:latin typeface="Lao UI" panose="020B0502040204020203" pitchFamily="34" charset="0"/>
                <a:ea typeface="微软雅黑" panose="020B0503020204020204" charset="-122"/>
              </a:defRPr>
            </a:lvl5pPr>
            <a:lvl6pPr marL="25146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6pPr>
            <a:lvl7pPr marL="29718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7pPr>
            <a:lvl8pPr marL="34290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8pPr>
            <a:lvl9pPr marL="3886200" indent="-228600" defTabSz="685800" fontAlgn="base">
              <a:spcBef>
                <a:spcPct val="0"/>
              </a:spcBef>
              <a:spcAft>
                <a:spcPct val="0"/>
              </a:spcAft>
              <a:defRPr sz="1300">
                <a:solidFill>
                  <a:schemeClr val="tx1"/>
                </a:solidFill>
                <a:latin typeface="Lao UI" panose="020B0502040204020203" pitchFamily="34" charset="0"/>
                <a:ea typeface="微软雅黑" panose="020B0503020204020204" charset="-122"/>
              </a:defRPr>
            </a:lvl9pPr>
          </a:lstStyle>
          <a:p>
            <a:pPr algn="ctr">
              <a:defRPr/>
            </a:pPr>
            <a:r>
              <a:rPr lang="en-US" altLang="zh-CN" sz="3200" b="1"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sym typeface="+mn-ea"/>
              </a:rPr>
              <a:t>NAT</a:t>
            </a:r>
            <a:r>
              <a:rPr lang="zh-CN" altLang="en-US" sz="3200" b="1"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sym typeface="+mn-ea"/>
              </a:rPr>
              <a:t>的概念</a:t>
            </a:r>
            <a:endParaRPr lang="zh-CN" altLang="en-US" sz="3200" dirty="0">
              <a:gradFill>
                <a:gsLst>
                  <a:gs pos="47700">
                    <a:srgbClr val="F4DEBE"/>
                  </a:gs>
                  <a:gs pos="0">
                    <a:srgbClr val="D9A96A"/>
                  </a:gs>
                  <a:gs pos="100000">
                    <a:srgbClr val="F5E3C9"/>
                  </a:gs>
                </a:gsLst>
                <a:lin ang="5400000" scaled="0"/>
              </a:gradFill>
              <a:latin typeface="微软雅黑 Light" panose="020B0502040204020203" pitchFamily="34" charset="-122"/>
              <a:ea typeface="微软雅黑 Light" panose="020B0502040204020203" pitchFamily="34" charset="-122"/>
            </a:endParaRPr>
          </a:p>
        </p:txBody>
      </p:sp>
      <p:cxnSp>
        <p:nvCxnSpPr>
          <p:cNvPr id="94" name="直接连接符 93"/>
          <p:cNvCxnSpPr/>
          <p:nvPr/>
        </p:nvCxnSpPr>
        <p:spPr>
          <a:xfrm>
            <a:off x="7487543"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3263074" y="647700"/>
            <a:ext cx="1392767" cy="0"/>
          </a:xfrm>
          <a:prstGeom prst="line">
            <a:avLst/>
          </a:prstGeom>
          <a:ln>
            <a:solidFill>
              <a:srgbClr val="F4DEBE"/>
            </a:solidFill>
            <a:prstDash val="dash"/>
          </a:ln>
        </p:spPr>
        <p:style>
          <a:lnRef idx="1">
            <a:schemeClr val="accent1"/>
          </a:lnRef>
          <a:fillRef idx="0">
            <a:schemeClr val="accent1"/>
          </a:fillRef>
          <a:effectRef idx="0">
            <a:schemeClr val="accent1"/>
          </a:effectRef>
          <a:fontRef idx="minor">
            <a:schemeClr val="tx1"/>
          </a:fontRef>
        </p:style>
      </p:cxnSp>
      <p:grpSp>
        <p:nvGrpSpPr>
          <p:cNvPr id="3" name="组合 2"/>
          <p:cNvGrpSpPr/>
          <p:nvPr/>
        </p:nvGrpSpPr>
        <p:grpSpPr>
          <a:xfrm>
            <a:off x="3164205" y="1579245"/>
            <a:ext cx="8208010" cy="1374775"/>
            <a:chOff x="4983" y="2487"/>
            <a:chExt cx="12926" cy="2165"/>
          </a:xfrm>
        </p:grpSpPr>
        <p:sp>
          <p:nvSpPr>
            <p:cNvPr id="54" name="矩形: 圆角 53"/>
            <p:cNvSpPr/>
            <p:nvPr/>
          </p:nvSpPr>
          <p:spPr bwMode="auto">
            <a:xfrm>
              <a:off x="4983" y="2487"/>
              <a:ext cx="12926" cy="2165"/>
            </a:xfrm>
            <a:prstGeom prst="roundRect">
              <a:avLst>
                <a:gd name="adj" fmla="val 50000"/>
              </a:avLst>
            </a:prstGeom>
            <a:noFill/>
            <a:ln w="9525" cap="flat" cmpd="sng" algn="ctr">
              <a:solidFill>
                <a:schemeClr val="bg1"/>
              </a:solidFill>
              <a:prstDash val="solid"/>
              <a:round/>
              <a:headEnd type="none" w="med" len="med"/>
              <a:tailEnd type="none" w="med" len="med"/>
            </a:ln>
            <a:effectLst/>
          </p:spPr>
          <p:txBody>
            <a:bodyPr vert="horz" wrap="square" lIns="91392" tIns="45696" rIns="91392" bIns="45696" numCol="1" rtlCol="0" anchor="t" anchorCtr="0" compatLnSpc="1"/>
            <a:lstStyle/>
            <a:p>
              <a:pPr defTabSz="913765" fontAlgn="base">
                <a:spcBef>
                  <a:spcPct val="0"/>
                </a:spcBef>
                <a:spcAft>
                  <a:spcPct val="0"/>
                </a:spcAft>
              </a:pPr>
              <a:endParaRPr lang="zh-CN" altLang="en-US" sz="1800">
                <a:solidFill>
                  <a:srgbClr val="E3C091"/>
                </a:solidFill>
                <a:latin typeface="Arial" panose="020B0604020202020204" pitchFamily="34" charset="0"/>
                <a:ea typeface="宋体" panose="02010600030101010101" pitchFamily="2" charset="-122"/>
              </a:endParaRPr>
            </a:p>
          </p:txBody>
        </p:sp>
        <p:sp>
          <p:nvSpPr>
            <p:cNvPr id="56" name="TextBox 15"/>
            <p:cNvSpPr txBox="1"/>
            <p:nvPr/>
          </p:nvSpPr>
          <p:spPr>
            <a:xfrm>
              <a:off x="9107" y="2487"/>
              <a:ext cx="8345" cy="1888"/>
            </a:xfrm>
            <a:prstGeom prst="rect">
              <a:avLst/>
            </a:prstGeom>
            <a:noFill/>
          </p:spPr>
          <p:txBody>
            <a:bodyPr wrap="square" rtlCol="0">
              <a:spAutoFit/>
            </a:bodyPr>
            <a:lstStyle>
              <a:defPPr>
                <a:defRPr lang="zh-CN"/>
              </a:defPPr>
              <a:lvl1pPr>
                <a:defRPr sz="1600">
                  <a:solidFill>
                    <a:schemeClr val="accent2"/>
                  </a:solidFill>
                  <a:latin typeface="+mn-ea"/>
                  <a:ea typeface="+mn-ea"/>
                </a:defRPr>
              </a:lvl1pPr>
            </a:lstStyle>
            <a:p>
              <a:pPr algn="just" defTabSz="913765" fontAlgn="base">
                <a:lnSpc>
                  <a:spcPct val="150000"/>
                </a:lnSpc>
                <a:spcBef>
                  <a:spcPct val="0"/>
                </a:spcBef>
                <a:spcAft>
                  <a:spcPts val="1200"/>
                </a:spcAft>
              </a:pPr>
              <a:r>
                <a:rPr lang="zh-CN" altLang="en-US" sz="24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rPr>
                <a:t>将区块链的可信特点与幸福产业的发展理念完美契合</a:t>
              </a:r>
              <a:endParaRPr lang="zh-CN" altLang="en-US" sz="24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endParaRPr>
            </a:p>
          </p:txBody>
        </p:sp>
      </p:grpSp>
      <p:sp>
        <p:nvSpPr>
          <p:cNvPr id="6" name="椭圆 5"/>
          <p:cNvSpPr/>
          <p:nvPr/>
        </p:nvSpPr>
        <p:spPr>
          <a:xfrm>
            <a:off x="1550670" y="1965960"/>
            <a:ext cx="3971925" cy="389572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p>
            <a:pPr algn="ctr"/>
            <a:endParaRPr lang="zh-CN" altLang="en-US"/>
          </a:p>
        </p:txBody>
      </p:sp>
      <p:grpSp>
        <p:nvGrpSpPr>
          <p:cNvPr id="4" name="组合 3"/>
          <p:cNvGrpSpPr/>
          <p:nvPr/>
        </p:nvGrpSpPr>
        <p:grpSpPr>
          <a:xfrm>
            <a:off x="3164205" y="3129915"/>
            <a:ext cx="8208010" cy="1418590"/>
            <a:chOff x="4983" y="4929"/>
            <a:chExt cx="12926" cy="2234"/>
          </a:xfrm>
        </p:grpSpPr>
        <p:sp>
          <p:nvSpPr>
            <p:cNvPr id="53" name="矩形: 圆角 52"/>
            <p:cNvSpPr/>
            <p:nvPr/>
          </p:nvSpPr>
          <p:spPr bwMode="auto">
            <a:xfrm>
              <a:off x="4983" y="4929"/>
              <a:ext cx="12926" cy="2234"/>
            </a:xfrm>
            <a:prstGeom prst="roundRect">
              <a:avLst>
                <a:gd name="adj" fmla="val 50000"/>
              </a:avLst>
            </a:prstGeom>
            <a:noFill/>
            <a:ln w="9525" cap="flat" cmpd="sng" algn="ctr">
              <a:solidFill>
                <a:schemeClr val="bg1"/>
              </a:solidFill>
              <a:prstDash val="solid"/>
              <a:round/>
              <a:headEnd type="none" w="med" len="med"/>
              <a:tailEnd type="none" w="med" len="med"/>
            </a:ln>
            <a:effectLst/>
          </p:spPr>
          <p:txBody>
            <a:bodyPr vert="horz" wrap="square" lIns="91392" tIns="45696" rIns="91392" bIns="45696" numCol="1" rtlCol="0" anchor="t" anchorCtr="0" compatLnSpc="1"/>
            <a:lstStyle/>
            <a:p>
              <a:pPr defTabSz="913765" fontAlgn="base">
                <a:spcBef>
                  <a:spcPct val="0"/>
                </a:spcBef>
                <a:spcAft>
                  <a:spcPct val="0"/>
                </a:spcAft>
              </a:pPr>
              <a:endParaRPr lang="zh-CN" altLang="en-US" sz="1800">
                <a:solidFill>
                  <a:srgbClr val="E3C091"/>
                </a:solidFill>
                <a:latin typeface="Arial" panose="020B0604020202020204" pitchFamily="34" charset="0"/>
                <a:ea typeface="宋体" panose="02010600030101010101" pitchFamily="2" charset="-122"/>
              </a:endParaRPr>
            </a:p>
          </p:txBody>
        </p:sp>
        <p:sp>
          <p:nvSpPr>
            <p:cNvPr id="63" name="TextBox 15"/>
            <p:cNvSpPr txBox="1"/>
            <p:nvPr/>
          </p:nvSpPr>
          <p:spPr>
            <a:xfrm>
              <a:off x="9556" y="4997"/>
              <a:ext cx="7896" cy="1888"/>
            </a:xfrm>
            <a:prstGeom prst="rect">
              <a:avLst/>
            </a:prstGeom>
            <a:noFill/>
          </p:spPr>
          <p:txBody>
            <a:bodyPr wrap="square" rtlCol="0">
              <a:spAutoFit/>
            </a:bodyPr>
            <a:lstStyle>
              <a:defPPr>
                <a:defRPr lang="zh-CN"/>
              </a:defPPr>
              <a:lvl1pPr>
                <a:defRPr sz="1600">
                  <a:solidFill>
                    <a:schemeClr val="accent2"/>
                  </a:solidFill>
                  <a:latin typeface="+mn-ea"/>
                  <a:ea typeface="+mn-ea"/>
                </a:defRPr>
              </a:lvl1pPr>
            </a:lstStyle>
            <a:p>
              <a:pPr algn="just" defTabSz="913765" fontAlgn="base">
                <a:lnSpc>
                  <a:spcPct val="150000"/>
                </a:lnSpc>
                <a:spcBef>
                  <a:spcPct val="0"/>
                </a:spcBef>
                <a:spcAft>
                  <a:spcPts val="1200"/>
                </a:spcAft>
              </a:pPr>
              <a:r>
                <a:rPr lang="zh-CN" altLang="en-US" sz="24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rPr>
                <a:t>能够驱动幸福产业的智慧化发展，优化资源配置</a:t>
              </a:r>
              <a:endParaRPr lang="zh-CN" altLang="en-US" sz="2400" b="1"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endParaRPr>
            </a:p>
          </p:txBody>
        </p:sp>
      </p:grpSp>
      <p:grpSp>
        <p:nvGrpSpPr>
          <p:cNvPr id="2" name="组合 1"/>
          <p:cNvGrpSpPr/>
          <p:nvPr/>
        </p:nvGrpSpPr>
        <p:grpSpPr>
          <a:xfrm>
            <a:off x="-501650" y="1536700"/>
            <a:ext cx="6438900" cy="6445250"/>
            <a:chOff x="-790" y="2420"/>
            <a:chExt cx="10140" cy="10150"/>
          </a:xfrm>
        </p:grpSpPr>
        <p:grpSp>
          <p:nvGrpSpPr>
            <p:cNvPr id="57" name="组合 56"/>
            <p:cNvGrpSpPr/>
            <p:nvPr/>
          </p:nvGrpSpPr>
          <p:grpSpPr>
            <a:xfrm>
              <a:off x="-790" y="2420"/>
              <a:ext cx="10140" cy="10150"/>
              <a:chOff x="-864909" y="1166615"/>
              <a:chExt cx="5955523" cy="5961625"/>
            </a:xfrm>
          </p:grpSpPr>
          <p:sp>
            <p:nvSpPr>
              <p:cNvPr id="59" name="Freeform 5"/>
              <p:cNvSpPr>
                <a:spLocks noEditPoints="1"/>
              </p:cNvSpPr>
              <p:nvPr/>
            </p:nvSpPr>
            <p:spPr bwMode="auto">
              <a:xfrm>
                <a:off x="-864909" y="1166615"/>
                <a:ext cx="5955523" cy="5961625"/>
              </a:xfrm>
              <a:custGeom>
                <a:avLst/>
                <a:gdLst>
                  <a:gd name="T0" fmla="*/ 50 w 4280"/>
                  <a:gd name="T1" fmla="*/ 3831 h 4280"/>
                  <a:gd name="T2" fmla="*/ 59 w 4280"/>
                  <a:gd name="T3" fmla="*/ 4021 h 4280"/>
                  <a:gd name="T4" fmla="*/ 259 w 4280"/>
                  <a:gd name="T5" fmla="*/ 4221 h 4280"/>
                  <a:gd name="T6" fmla="*/ 449 w 4280"/>
                  <a:gd name="T7" fmla="*/ 4230 h 4280"/>
                  <a:gd name="T8" fmla="*/ 1047 w 4280"/>
                  <a:gd name="T9" fmla="*/ 3632 h 4280"/>
                  <a:gd name="T10" fmla="*/ 1038 w 4280"/>
                  <a:gd name="T11" fmla="*/ 3443 h 4280"/>
                  <a:gd name="T12" fmla="*/ 837 w 4280"/>
                  <a:gd name="T13" fmla="*/ 3242 h 4280"/>
                  <a:gd name="T14" fmla="*/ 648 w 4280"/>
                  <a:gd name="T15" fmla="*/ 3233 h 4280"/>
                  <a:gd name="T16" fmla="*/ 50 w 4280"/>
                  <a:gd name="T17" fmla="*/ 3831 h 4280"/>
                  <a:gd name="T18" fmla="*/ 2717 w 4280"/>
                  <a:gd name="T19" fmla="*/ 3126 h 4280"/>
                  <a:gd name="T20" fmla="*/ 3822 w 4280"/>
                  <a:gd name="T21" fmla="*/ 2669 h 4280"/>
                  <a:gd name="T22" fmla="*/ 4280 w 4280"/>
                  <a:gd name="T23" fmla="*/ 1563 h 4280"/>
                  <a:gd name="T24" fmla="*/ 3822 w 4280"/>
                  <a:gd name="T25" fmla="*/ 458 h 4280"/>
                  <a:gd name="T26" fmla="*/ 2717 w 4280"/>
                  <a:gd name="T27" fmla="*/ 0 h 4280"/>
                  <a:gd name="T28" fmla="*/ 1611 w 4280"/>
                  <a:gd name="T29" fmla="*/ 458 h 4280"/>
                  <a:gd name="T30" fmla="*/ 1417 w 4280"/>
                  <a:gd name="T31" fmla="*/ 2431 h 4280"/>
                  <a:gd name="T32" fmla="*/ 1369 w 4280"/>
                  <a:gd name="T33" fmla="*/ 2462 h 4280"/>
                  <a:gd name="T34" fmla="*/ 1360 w 4280"/>
                  <a:gd name="T35" fmla="*/ 2472 h 4280"/>
                  <a:gd name="T36" fmla="*/ 1360 w 4280"/>
                  <a:gd name="T37" fmla="*/ 2670 h 4280"/>
                  <a:gd name="T38" fmla="*/ 1610 w 4280"/>
                  <a:gd name="T39" fmla="*/ 2920 h 4280"/>
                  <a:gd name="T40" fmla="*/ 1808 w 4280"/>
                  <a:gd name="T41" fmla="*/ 2920 h 4280"/>
                  <a:gd name="T42" fmla="*/ 1818 w 4280"/>
                  <a:gd name="T43" fmla="*/ 2911 h 4280"/>
                  <a:gd name="T44" fmla="*/ 1849 w 4280"/>
                  <a:gd name="T45" fmla="*/ 2864 h 4280"/>
                  <a:gd name="T46" fmla="*/ 2717 w 4280"/>
                  <a:gd name="T47" fmla="*/ 3126 h 4280"/>
                  <a:gd name="T48" fmla="*/ 2717 w 4280"/>
                  <a:gd name="T49" fmla="*/ 291 h 4280"/>
                  <a:gd name="T50" fmla="*/ 3617 w 4280"/>
                  <a:gd name="T51" fmla="*/ 663 h 4280"/>
                  <a:gd name="T52" fmla="*/ 3989 w 4280"/>
                  <a:gd name="T53" fmla="*/ 1563 h 4280"/>
                  <a:gd name="T54" fmla="*/ 3617 w 4280"/>
                  <a:gd name="T55" fmla="*/ 2463 h 4280"/>
                  <a:gd name="T56" fmla="*/ 2717 w 4280"/>
                  <a:gd name="T57" fmla="*/ 2836 h 4280"/>
                  <a:gd name="T58" fmla="*/ 1817 w 4280"/>
                  <a:gd name="T59" fmla="*/ 2463 h 4280"/>
                  <a:gd name="T60" fmla="*/ 1817 w 4280"/>
                  <a:gd name="T61" fmla="*/ 663 h 4280"/>
                  <a:gd name="T62" fmla="*/ 2717 w 4280"/>
                  <a:gd name="T63" fmla="*/ 291 h 4280"/>
                  <a:gd name="T64" fmla="*/ 1036 w 4280"/>
                  <a:gd name="T65" fmla="*/ 2894 h 4280"/>
                  <a:gd name="T66" fmla="*/ 1036 w 4280"/>
                  <a:gd name="T67" fmla="*/ 3244 h 4280"/>
                  <a:gd name="T68" fmla="*/ 1386 w 4280"/>
                  <a:gd name="T69" fmla="*/ 3244 h 4280"/>
                  <a:gd name="T70" fmla="*/ 1386 w 4280"/>
                  <a:gd name="T71" fmla="*/ 2894 h 4280"/>
                  <a:gd name="T72" fmla="*/ 1036 w 4280"/>
                  <a:gd name="T73" fmla="*/ 2894 h 4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80" h="4280">
                    <a:moveTo>
                      <a:pt x="50" y="3831"/>
                    </a:moveTo>
                    <a:cubicBezTo>
                      <a:pt x="0" y="3881"/>
                      <a:pt x="4" y="3966"/>
                      <a:pt x="59" y="4021"/>
                    </a:cubicBezTo>
                    <a:lnTo>
                      <a:pt x="259" y="4221"/>
                    </a:lnTo>
                    <a:cubicBezTo>
                      <a:pt x="314" y="4276"/>
                      <a:pt x="399" y="4280"/>
                      <a:pt x="449" y="4230"/>
                    </a:cubicBezTo>
                    <a:lnTo>
                      <a:pt x="1047" y="3632"/>
                    </a:lnTo>
                    <a:cubicBezTo>
                      <a:pt x="1096" y="3583"/>
                      <a:pt x="1092" y="3498"/>
                      <a:pt x="1038" y="3443"/>
                    </a:cubicBezTo>
                    <a:lnTo>
                      <a:pt x="837" y="3242"/>
                    </a:lnTo>
                    <a:cubicBezTo>
                      <a:pt x="782" y="3188"/>
                      <a:pt x="697" y="3184"/>
                      <a:pt x="648" y="3233"/>
                    </a:cubicBezTo>
                    <a:lnTo>
                      <a:pt x="50" y="3831"/>
                    </a:lnTo>
                    <a:close/>
                    <a:moveTo>
                      <a:pt x="2717" y="3126"/>
                    </a:moveTo>
                    <a:cubicBezTo>
                      <a:pt x="3134" y="3126"/>
                      <a:pt x="3527" y="2964"/>
                      <a:pt x="3822" y="2669"/>
                    </a:cubicBezTo>
                    <a:cubicBezTo>
                      <a:pt x="4117" y="2373"/>
                      <a:pt x="4280" y="1981"/>
                      <a:pt x="4280" y="1563"/>
                    </a:cubicBezTo>
                    <a:cubicBezTo>
                      <a:pt x="4280" y="1146"/>
                      <a:pt x="4117" y="753"/>
                      <a:pt x="3822" y="458"/>
                    </a:cubicBezTo>
                    <a:cubicBezTo>
                      <a:pt x="3527" y="163"/>
                      <a:pt x="3134" y="0"/>
                      <a:pt x="2717" y="0"/>
                    </a:cubicBezTo>
                    <a:cubicBezTo>
                      <a:pt x="2299" y="0"/>
                      <a:pt x="1907" y="163"/>
                      <a:pt x="1611" y="458"/>
                    </a:cubicBezTo>
                    <a:cubicBezTo>
                      <a:pt x="1076" y="993"/>
                      <a:pt x="1011" y="1824"/>
                      <a:pt x="1417" y="2431"/>
                    </a:cubicBezTo>
                    <a:cubicBezTo>
                      <a:pt x="1399" y="2438"/>
                      <a:pt x="1383" y="2448"/>
                      <a:pt x="1369" y="2462"/>
                    </a:cubicBezTo>
                    <a:lnTo>
                      <a:pt x="1360" y="2472"/>
                    </a:lnTo>
                    <a:cubicBezTo>
                      <a:pt x="1305" y="2526"/>
                      <a:pt x="1305" y="2615"/>
                      <a:pt x="1360" y="2670"/>
                    </a:cubicBezTo>
                    <a:lnTo>
                      <a:pt x="1610" y="2920"/>
                    </a:lnTo>
                    <a:cubicBezTo>
                      <a:pt x="1665" y="2975"/>
                      <a:pt x="1754" y="2975"/>
                      <a:pt x="1808" y="2920"/>
                    </a:cubicBezTo>
                    <a:lnTo>
                      <a:pt x="1818" y="2911"/>
                    </a:lnTo>
                    <a:cubicBezTo>
                      <a:pt x="1832" y="2897"/>
                      <a:pt x="1842" y="2881"/>
                      <a:pt x="1849" y="2864"/>
                    </a:cubicBezTo>
                    <a:cubicBezTo>
                      <a:pt x="2104" y="3035"/>
                      <a:pt x="2403" y="3126"/>
                      <a:pt x="2717" y="3126"/>
                    </a:cubicBezTo>
                    <a:close/>
                    <a:moveTo>
                      <a:pt x="2717" y="291"/>
                    </a:moveTo>
                    <a:cubicBezTo>
                      <a:pt x="3057" y="291"/>
                      <a:pt x="3376" y="423"/>
                      <a:pt x="3617" y="663"/>
                    </a:cubicBezTo>
                    <a:cubicBezTo>
                      <a:pt x="3857" y="904"/>
                      <a:pt x="3989" y="1223"/>
                      <a:pt x="3989" y="1563"/>
                    </a:cubicBezTo>
                    <a:cubicBezTo>
                      <a:pt x="3989" y="1903"/>
                      <a:pt x="3857" y="2223"/>
                      <a:pt x="3617" y="2463"/>
                    </a:cubicBezTo>
                    <a:cubicBezTo>
                      <a:pt x="3376" y="2703"/>
                      <a:pt x="3057" y="2836"/>
                      <a:pt x="2717" y="2836"/>
                    </a:cubicBezTo>
                    <a:cubicBezTo>
                      <a:pt x="2377" y="2836"/>
                      <a:pt x="2057" y="2703"/>
                      <a:pt x="1817" y="2463"/>
                    </a:cubicBezTo>
                    <a:cubicBezTo>
                      <a:pt x="1321" y="1967"/>
                      <a:pt x="1321" y="1160"/>
                      <a:pt x="1817" y="663"/>
                    </a:cubicBezTo>
                    <a:cubicBezTo>
                      <a:pt x="2057" y="423"/>
                      <a:pt x="2377" y="291"/>
                      <a:pt x="2717" y="291"/>
                    </a:cubicBezTo>
                    <a:close/>
                    <a:moveTo>
                      <a:pt x="1036" y="2894"/>
                    </a:moveTo>
                    <a:cubicBezTo>
                      <a:pt x="940" y="2991"/>
                      <a:pt x="940" y="3147"/>
                      <a:pt x="1036" y="3244"/>
                    </a:cubicBezTo>
                    <a:cubicBezTo>
                      <a:pt x="1133" y="3340"/>
                      <a:pt x="1289" y="3340"/>
                      <a:pt x="1386" y="3244"/>
                    </a:cubicBezTo>
                    <a:cubicBezTo>
                      <a:pt x="1482" y="3147"/>
                      <a:pt x="1482" y="2991"/>
                      <a:pt x="1386" y="2894"/>
                    </a:cubicBezTo>
                    <a:cubicBezTo>
                      <a:pt x="1289" y="2798"/>
                      <a:pt x="1133" y="2798"/>
                      <a:pt x="1036" y="2894"/>
                    </a:cubicBezTo>
                    <a:close/>
                  </a:path>
                </a:pathLst>
              </a:custGeom>
              <a:gradFill>
                <a:gsLst>
                  <a:gs pos="50000">
                    <a:srgbClr val="F4DEBE"/>
                  </a:gs>
                  <a:gs pos="0">
                    <a:srgbClr val="D9A96A"/>
                  </a:gs>
                  <a:gs pos="100000">
                    <a:srgbClr val="F5E3C9"/>
                  </a:gs>
                </a:gsLst>
                <a:lin ang="5400000" scaled="1"/>
              </a:gradFill>
              <a:ln w="9525" cap="flat" cmpd="sng" algn="ctr">
                <a:noFill/>
                <a:prstDash val="solid"/>
                <a:round/>
                <a:headEnd type="none" w="med" len="med"/>
                <a:tailEnd type="none" w="med" len="med"/>
              </a:ln>
              <a:effectLst/>
            </p:spPr>
            <p:txBody>
              <a:bodyPr rot="0" spcFirstLastPara="0" vertOverflow="overflow" horzOverflow="overflow" vert="horz" wrap="square" lIns="91392" tIns="45696" rIns="91392" bIns="45696" numCol="1" spcCol="0" rtlCol="0" fromWordArt="0" anchor="t" anchorCtr="0" forceAA="0" compatLnSpc="1">
                <a:noAutofit/>
              </a:bodyPr>
              <a:lstStyle/>
              <a:p>
                <a:pPr algn="ctr" defTabSz="913765" fontAlgn="base">
                  <a:spcBef>
                    <a:spcPct val="0"/>
                  </a:spcBef>
                  <a:spcAft>
                    <a:spcPct val="0"/>
                  </a:spcAft>
                </a:pPr>
                <a:endParaRPr lang="zh-CN" altLang="en-US" sz="1800" dirty="0">
                  <a:solidFill>
                    <a:srgbClr val="3A3A41"/>
                  </a:solidFill>
                  <a:latin typeface="微软雅黑" panose="020B0503020204020204" charset="-122"/>
                  <a:ea typeface="微软雅黑" panose="020B0503020204020204" charset="-122"/>
                </a:endParaRPr>
              </a:p>
            </p:txBody>
          </p:sp>
          <p:sp>
            <p:nvSpPr>
              <p:cNvPr id="58" name="椭圆 57"/>
              <p:cNvSpPr/>
              <p:nvPr/>
            </p:nvSpPr>
            <p:spPr bwMode="auto">
              <a:xfrm>
                <a:off x="1258383" y="1644135"/>
                <a:ext cx="3449542" cy="3343230"/>
              </a:xfrm>
              <a:prstGeom prst="ellipse">
                <a:avLst/>
              </a:prstGeom>
              <a:solidFill>
                <a:schemeClr val="tx1"/>
              </a:solidFill>
              <a:ln w="9525" cap="flat" cmpd="sng" algn="ctr">
                <a:noFill/>
                <a:prstDash val="solid"/>
                <a:round/>
                <a:headEnd type="none" w="med" len="med"/>
                <a:tailEnd type="none" w="med" len="med"/>
              </a:ln>
              <a:effectLst/>
            </p:spPr>
            <p:txBody>
              <a:bodyPr rot="0" spcFirstLastPara="0" vertOverflow="overflow" horzOverflow="overflow" vert="horz" wrap="square" lIns="91392" tIns="45696" rIns="91392" bIns="45696" numCol="1" spcCol="0" rtlCol="0" fromWordArt="0" anchor="t" anchorCtr="0" forceAA="0" compatLnSpc="1">
                <a:noAutofit/>
              </a:bodyPr>
              <a:lstStyle/>
              <a:p>
                <a:pPr algn="ctr" defTabSz="913765" fontAlgn="base">
                  <a:spcBef>
                    <a:spcPct val="0"/>
                  </a:spcBef>
                  <a:spcAft>
                    <a:spcPct val="0"/>
                  </a:spcAft>
                </a:pPr>
                <a:endParaRPr lang="zh-CN" altLang="en-US" sz="1800" dirty="0">
                  <a:solidFill>
                    <a:srgbClr val="3A3A41"/>
                  </a:solidFill>
                  <a:latin typeface="微软雅黑" panose="020B0503020204020204" charset="-122"/>
                  <a:ea typeface="微软雅黑" panose="020B0503020204020204" charset="-122"/>
                </a:endParaRPr>
              </a:p>
            </p:txBody>
          </p:sp>
        </p:grpSp>
        <p:sp>
          <p:nvSpPr>
            <p:cNvPr id="60" name="TextBox 3"/>
            <p:cNvSpPr txBox="1"/>
            <p:nvPr/>
          </p:nvSpPr>
          <p:spPr>
            <a:xfrm>
              <a:off x="3451" y="4775"/>
              <a:ext cx="4238" cy="3052"/>
            </a:xfrm>
            <a:prstGeom prst="rect">
              <a:avLst/>
            </a:prstGeom>
            <a:noFill/>
          </p:spPr>
          <p:txBody>
            <a:bodyPr wrap="square" rtlCol="0">
              <a:spAutoFit/>
            </a:bodyPr>
            <a:lstStyle>
              <a:defPPr>
                <a:defRPr lang="zh-CN"/>
              </a:defPPr>
              <a:lvl1pPr>
                <a:defRPr sz="2800" b="1">
                  <a:solidFill>
                    <a:schemeClr val="accent1"/>
                  </a:solidFill>
                  <a:latin typeface="微软雅黑" panose="020B0503020204020204" charset="-122"/>
                  <a:ea typeface="微软雅黑" panose="020B0503020204020204" charset="-122"/>
                </a:defRPr>
              </a:lvl1pPr>
            </a:lstStyle>
            <a:p>
              <a:pPr algn="ctr" defTabSz="913765" fontAlgn="base">
                <a:spcBef>
                  <a:spcPct val="0"/>
                </a:spcBef>
                <a:spcAft>
                  <a:spcPct val="0"/>
                </a:spcAft>
              </a:pPr>
              <a:r>
                <a:rPr lang="en-US" altLang="zh-CN" sz="6000"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sym typeface="+mn-ea"/>
                </a:rPr>
                <a:t>NAT</a:t>
              </a:r>
              <a:r>
                <a:rPr lang="zh-CN" altLang="en-US" sz="6000"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sym typeface="+mn-ea"/>
                </a:rPr>
                <a:t>的</a:t>
              </a:r>
              <a:endParaRPr lang="zh-CN" altLang="en-US" sz="6000"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sym typeface="+mn-ea"/>
              </a:endParaRPr>
            </a:p>
            <a:p>
              <a:pPr algn="ctr" defTabSz="913765" fontAlgn="base">
                <a:spcBef>
                  <a:spcPct val="0"/>
                </a:spcBef>
                <a:spcAft>
                  <a:spcPct val="0"/>
                </a:spcAft>
              </a:pPr>
              <a:r>
                <a:rPr lang="zh-CN" altLang="en-US" sz="6000"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sym typeface="+mn-ea"/>
                </a:rPr>
                <a:t>特点</a:t>
              </a:r>
              <a:endParaRPr lang="zh-CN" altLang="en-US" sz="6000"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sym typeface="+mn-ea"/>
              </a:endParaRPr>
            </a:p>
          </p:txBody>
        </p:sp>
      </p:gr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path" presetSubtype="0" accel="50000" decel="50000" fill="hold" nodeType="afterEffect">
                                  <p:stCondLst>
                                    <p:cond delay="0"/>
                                  </p:stCondLst>
                                  <p:childTnLst>
                                    <p:animMotion origin="layout" path="M 0 0 C 0.069 0 0.125 0.056 0.125 0.125 C 0.125 0.194 0.069 0.25 0 0.25 C -0.069 0.25 -0.125 0.194 -0.125 0.125 C -0.125 0.056 -0.069 0 0 0 Z" pathEditMode="relative" ptsTypes="">
                                      <p:cBhvr>
                                        <p:cTn id="6" dur="2000" fill="hold"/>
                                        <p:tgtEl>
                                          <p:spTgt spid="2"/>
                                        </p:tgtEl>
                                        <p:attrNameLst>
                                          <p:attrName>ppt_x</p:attrName>
                                          <p:attrName>ppt_y</p:attrName>
                                        </p:attrNameLst>
                                      </p:cBhvr>
                                    </p:animMotion>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left)">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ipe(left)">
                                      <p:cBhvr>
                                        <p:cTn id="2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1"/>
          <p:cNvSpPr txBox="1">
            <a:spLocks noChangeArrowheads="1"/>
          </p:cNvSpPr>
          <p:nvPr/>
        </p:nvSpPr>
        <p:spPr bwMode="auto">
          <a:xfrm>
            <a:off x="3742499" y="716393"/>
            <a:ext cx="4707003" cy="748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Nexa Light" panose="02000000000000000000" pitchFamily="50" charset="0"/>
                <a:ea typeface="微软雅黑" panose="020B0503020204020204" charset="-122"/>
              </a:defRPr>
            </a:lvl1pPr>
            <a:lvl2pPr marL="742950" indent="-285750">
              <a:defRPr sz="1300">
                <a:solidFill>
                  <a:schemeClr val="tx1"/>
                </a:solidFill>
                <a:latin typeface="Nexa Light" panose="02000000000000000000" pitchFamily="50" charset="0"/>
                <a:ea typeface="微软雅黑" panose="020B0503020204020204" charset="-122"/>
              </a:defRPr>
            </a:lvl2pPr>
            <a:lvl3pPr marL="1143000" indent="-228600">
              <a:defRPr sz="1300">
                <a:solidFill>
                  <a:schemeClr val="tx1"/>
                </a:solidFill>
                <a:latin typeface="Nexa Light" panose="02000000000000000000" pitchFamily="50" charset="0"/>
                <a:ea typeface="微软雅黑" panose="020B0503020204020204" charset="-122"/>
              </a:defRPr>
            </a:lvl3pPr>
            <a:lvl4pPr marL="1600200" indent="-228600">
              <a:defRPr sz="1300">
                <a:solidFill>
                  <a:schemeClr val="tx1"/>
                </a:solidFill>
                <a:latin typeface="Nexa Light" panose="02000000000000000000" pitchFamily="50" charset="0"/>
                <a:ea typeface="微软雅黑" panose="020B0503020204020204" charset="-122"/>
              </a:defRPr>
            </a:lvl4pPr>
            <a:lvl5pPr marL="2057400" indent="-228600">
              <a:defRPr sz="1300">
                <a:solidFill>
                  <a:schemeClr val="tx1"/>
                </a:solidFill>
                <a:latin typeface="Nexa Light" panose="02000000000000000000" pitchFamily="50" charset="0"/>
                <a:ea typeface="微软雅黑" panose="020B0503020204020204" charset="-122"/>
              </a:defRPr>
            </a:lvl5pPr>
            <a:lvl6pPr marL="2514600" indent="-228600" defTabSz="685800" eaLnBrk="0" fontAlgn="base" hangingPunct="0">
              <a:spcBef>
                <a:spcPct val="0"/>
              </a:spcBef>
              <a:spcAft>
                <a:spcPct val="0"/>
              </a:spcAft>
              <a:defRPr sz="1300">
                <a:solidFill>
                  <a:schemeClr val="tx1"/>
                </a:solidFill>
                <a:latin typeface="Nexa Light" panose="02000000000000000000" pitchFamily="50" charset="0"/>
                <a:ea typeface="微软雅黑" panose="020B0503020204020204" charset="-122"/>
              </a:defRPr>
            </a:lvl6pPr>
            <a:lvl7pPr marL="2971800" indent="-228600" defTabSz="685800" eaLnBrk="0" fontAlgn="base" hangingPunct="0">
              <a:spcBef>
                <a:spcPct val="0"/>
              </a:spcBef>
              <a:spcAft>
                <a:spcPct val="0"/>
              </a:spcAft>
              <a:defRPr sz="1300">
                <a:solidFill>
                  <a:schemeClr val="tx1"/>
                </a:solidFill>
                <a:latin typeface="Nexa Light" panose="02000000000000000000" pitchFamily="50" charset="0"/>
                <a:ea typeface="微软雅黑" panose="020B0503020204020204" charset="-122"/>
              </a:defRPr>
            </a:lvl7pPr>
            <a:lvl8pPr marL="3429000" indent="-228600" defTabSz="685800" eaLnBrk="0" fontAlgn="base" hangingPunct="0">
              <a:spcBef>
                <a:spcPct val="0"/>
              </a:spcBef>
              <a:spcAft>
                <a:spcPct val="0"/>
              </a:spcAft>
              <a:defRPr sz="1300">
                <a:solidFill>
                  <a:schemeClr val="tx1"/>
                </a:solidFill>
                <a:latin typeface="Nexa Light" panose="02000000000000000000" pitchFamily="50" charset="0"/>
                <a:ea typeface="微软雅黑" panose="020B0503020204020204" charset="-122"/>
              </a:defRPr>
            </a:lvl8pPr>
            <a:lvl9pPr marL="3886200" indent="-228600" defTabSz="685800" eaLnBrk="0" fontAlgn="base" hangingPunct="0">
              <a:spcBef>
                <a:spcPct val="0"/>
              </a:spcBef>
              <a:spcAft>
                <a:spcPct val="0"/>
              </a:spcAft>
              <a:defRPr sz="1300">
                <a:solidFill>
                  <a:schemeClr val="tx1"/>
                </a:solidFill>
                <a:latin typeface="Nexa Light" panose="02000000000000000000" pitchFamily="50" charset="0"/>
                <a:ea typeface="微软雅黑" panose="020B0503020204020204" charset="-122"/>
              </a:defRPr>
            </a:lvl9pPr>
          </a:lstStyle>
          <a:p>
            <a:pPr algn="ctr">
              <a:defRPr/>
            </a:pPr>
            <a:r>
              <a:rPr lang="zh-CN" altLang="en-US" sz="4265" b="1"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rPr>
              <a:t>目录 </a:t>
            </a:r>
            <a:r>
              <a:rPr lang="en-US" altLang="zh-CN" sz="4265" b="1"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rPr>
              <a:t>/ </a:t>
            </a:r>
            <a:r>
              <a:rPr lang="en-US" altLang="zh-CN" sz="3200" b="1"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rPr>
              <a:t>CONTENTS</a:t>
            </a:r>
            <a:endParaRPr lang="zh-CN" altLang="en-US" sz="3200" b="1" dirty="0">
              <a:gradFill>
                <a:gsLst>
                  <a:gs pos="47700">
                    <a:srgbClr val="F4DEBE"/>
                  </a:gs>
                  <a:gs pos="0">
                    <a:srgbClr val="D9A96A"/>
                  </a:gs>
                  <a:gs pos="100000">
                    <a:srgbClr val="F5E3C9"/>
                  </a:gs>
                </a:gsLst>
                <a:lin ang="5400000" scaled="0"/>
              </a:gradFill>
              <a:latin typeface="Arial Black" panose="020B0A04020102020204" charset="0"/>
              <a:cs typeface="Arial Black" panose="020B0A04020102020204" charset="0"/>
            </a:endParaRPr>
          </a:p>
        </p:txBody>
      </p:sp>
      <p:grpSp>
        <p:nvGrpSpPr>
          <p:cNvPr id="76" name="组合 75"/>
          <p:cNvGrpSpPr/>
          <p:nvPr/>
        </p:nvGrpSpPr>
        <p:grpSpPr>
          <a:xfrm>
            <a:off x="2449830" y="1649095"/>
            <a:ext cx="3659505" cy="746760"/>
            <a:chOff x="3858" y="2597"/>
            <a:chExt cx="5763" cy="1176"/>
          </a:xfrm>
        </p:grpSpPr>
        <p:sp>
          <p:nvSpPr>
            <p:cNvPr id="3" name="矩形 2"/>
            <p:cNvSpPr/>
            <p:nvPr/>
          </p:nvSpPr>
          <p:spPr>
            <a:xfrm rot="16200000">
              <a:off x="6767" y="806"/>
              <a:ext cx="966" cy="4742"/>
            </a:xfrm>
            <a:prstGeom prst="rect">
              <a:avLst/>
            </a:prstGeom>
          </p:spPr>
          <p:txBody>
            <a:bodyPr vert="vert" wrap="square">
              <a:spAutoFit/>
              <a:scene3d>
                <a:camera prst="orthographicFront"/>
                <a:lightRig rig="soft" dir="t">
                  <a:rot lat="0" lon="0" rev="15600000"/>
                </a:lightRig>
              </a:scene3d>
              <a:sp3d extrusionH="57150" prstMaterial="softEdge">
                <a:bevelT w="25400" h="38100"/>
              </a:sp3d>
            </a:bodyPr>
            <a:p>
              <a:pPr algn="ctr">
                <a:buClrTx/>
                <a:buSzTx/>
                <a:buFontTx/>
                <a:defRPr/>
              </a:pPr>
              <a:r>
                <a:rPr lang="zh-CN" altLang="en-US" sz="2800" b="1" kern="100"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rPr>
                <a:t>NAT的初心</a:t>
              </a:r>
              <a:endParaRPr lang="zh-CN" altLang="en-US" sz="2800" b="1" kern="100"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endParaRPr>
            </a:p>
          </p:txBody>
        </p:sp>
        <p:sp>
          <p:nvSpPr>
            <p:cNvPr id="69" name="椭圆 68"/>
            <p:cNvSpPr/>
            <p:nvPr/>
          </p:nvSpPr>
          <p:spPr bwMode="auto">
            <a:xfrm>
              <a:off x="3858" y="2597"/>
              <a:ext cx="1179" cy="1177"/>
            </a:xfrm>
            <a:prstGeom prst="ellipse">
              <a:avLst/>
            </a:prstGeom>
            <a:gradFill>
              <a:gsLst>
                <a:gs pos="47700">
                  <a:srgbClr val="F4DEBE"/>
                </a:gs>
                <a:gs pos="0">
                  <a:srgbClr val="D9A96A"/>
                </a:gs>
                <a:gs pos="100000">
                  <a:srgbClr val="F5E3C9"/>
                </a:gs>
              </a:gsLst>
              <a:lin ang="5400000" scaled="0"/>
            </a:gradFill>
            <a:ln w="9525">
              <a:noFill/>
            </a:ln>
            <a:effectLst>
              <a:outerShdw blurRad="508000" dist="596900" dir="3600000" sx="89000" sy="89000" algn="tl" rotWithShape="0">
                <a:schemeClr val="bg1">
                  <a:lumMod val="50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1" rIns="68580" bIns="34291" numCol="1" spcCol="0" rtlCol="0" fromWordArt="0" anchor="ctr" anchorCtr="0" forceAA="0" compatLnSpc="1">
              <a:noAutofit/>
            </a:bodyPr>
            <a:p>
              <a:pPr algn="ctr"/>
              <a:r>
                <a:rPr lang="zh-CN" sz="2800"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rPr>
                <a:t>壹</a:t>
              </a:r>
              <a:endParaRPr lang="zh-CN" sz="2800"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endParaRPr>
            </a:p>
          </p:txBody>
        </p:sp>
      </p:grpSp>
      <p:grpSp>
        <p:nvGrpSpPr>
          <p:cNvPr id="77" name="组合 76"/>
          <p:cNvGrpSpPr/>
          <p:nvPr/>
        </p:nvGrpSpPr>
        <p:grpSpPr>
          <a:xfrm>
            <a:off x="4850130" y="2423795"/>
            <a:ext cx="4076065" cy="770890"/>
            <a:chOff x="7638" y="3817"/>
            <a:chExt cx="6419" cy="1214"/>
          </a:xfrm>
        </p:grpSpPr>
        <p:sp>
          <p:nvSpPr>
            <p:cNvPr id="58" name="矩形 57"/>
            <p:cNvSpPr/>
            <p:nvPr/>
          </p:nvSpPr>
          <p:spPr>
            <a:xfrm rot="16200000">
              <a:off x="11203" y="2177"/>
              <a:ext cx="966" cy="4742"/>
            </a:xfrm>
            <a:prstGeom prst="rect">
              <a:avLst/>
            </a:prstGeom>
          </p:spPr>
          <p:txBody>
            <a:bodyPr vert="vert" wrap="square">
              <a:spAutoFit/>
              <a:scene3d>
                <a:camera prst="orthographicFront"/>
                <a:lightRig rig="soft" dir="t">
                  <a:rot lat="0" lon="0" rev="15600000"/>
                </a:lightRig>
              </a:scene3d>
              <a:sp3d extrusionH="57150" prstMaterial="softEdge">
                <a:bevelT w="25400" h="38100"/>
              </a:sp3d>
            </a:bodyPr>
            <a:p>
              <a:pPr algn="ctr">
                <a:buClrTx/>
                <a:buSzTx/>
                <a:buFontTx/>
                <a:defRPr/>
              </a:pPr>
              <a:r>
                <a:rPr lang="zh-CN" altLang="en-US" sz="2800" b="1" kern="100"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rPr>
                <a:t>NAT的设计</a:t>
              </a:r>
              <a:endParaRPr lang="zh-CN" altLang="en-US" sz="2800" b="1" kern="100"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endParaRPr>
            </a:p>
          </p:txBody>
        </p:sp>
        <p:sp>
          <p:nvSpPr>
            <p:cNvPr id="71" name="椭圆 70"/>
            <p:cNvSpPr/>
            <p:nvPr/>
          </p:nvSpPr>
          <p:spPr bwMode="auto">
            <a:xfrm>
              <a:off x="7638" y="3817"/>
              <a:ext cx="1179" cy="1177"/>
            </a:xfrm>
            <a:prstGeom prst="ellipse">
              <a:avLst/>
            </a:prstGeom>
            <a:gradFill>
              <a:gsLst>
                <a:gs pos="47700">
                  <a:srgbClr val="F4DEBE"/>
                </a:gs>
                <a:gs pos="0">
                  <a:srgbClr val="D9A96A"/>
                </a:gs>
                <a:gs pos="100000">
                  <a:srgbClr val="F5E3C9"/>
                </a:gs>
              </a:gsLst>
              <a:lin ang="5400000" scaled="0"/>
            </a:gradFill>
            <a:ln w="9525">
              <a:noFill/>
            </a:ln>
            <a:effectLst>
              <a:outerShdw blurRad="508000" dist="596900" dir="3600000" sx="89000" sy="89000" algn="tl" rotWithShape="0">
                <a:schemeClr val="bg1">
                  <a:lumMod val="50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1" rIns="68580" bIns="34291" numCol="1" spcCol="0" rtlCol="0" fromWordArt="0" anchor="ctr" anchorCtr="0" forceAA="0" compatLnSpc="1">
              <a:noAutofit/>
            </a:bodyPr>
            <a:p>
              <a:pPr algn="ctr"/>
              <a:r>
                <a:rPr lang="zh-CN" sz="2800"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rPr>
                <a:t>贰</a:t>
              </a:r>
              <a:endParaRPr lang="zh-CN" sz="2800"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endParaRPr>
            </a:p>
          </p:txBody>
        </p:sp>
      </p:grpSp>
      <p:grpSp>
        <p:nvGrpSpPr>
          <p:cNvPr id="78" name="组合 77"/>
          <p:cNvGrpSpPr/>
          <p:nvPr/>
        </p:nvGrpSpPr>
        <p:grpSpPr>
          <a:xfrm>
            <a:off x="2449830" y="3278505"/>
            <a:ext cx="4281805" cy="746760"/>
            <a:chOff x="3858" y="5163"/>
            <a:chExt cx="6743" cy="1176"/>
          </a:xfrm>
        </p:grpSpPr>
        <p:sp>
          <p:nvSpPr>
            <p:cNvPr id="61" name="矩形 60"/>
            <p:cNvSpPr/>
            <p:nvPr/>
          </p:nvSpPr>
          <p:spPr>
            <a:xfrm rot="16200000">
              <a:off x="7385" y="3123"/>
              <a:ext cx="966" cy="5467"/>
            </a:xfrm>
            <a:prstGeom prst="rect">
              <a:avLst/>
            </a:prstGeom>
          </p:spPr>
          <p:txBody>
            <a:bodyPr vert="vert" wrap="square">
              <a:spAutoFit/>
              <a:scene3d>
                <a:camera prst="orthographicFront"/>
                <a:lightRig rig="soft" dir="t">
                  <a:rot lat="0" lon="0" rev="15600000"/>
                </a:lightRig>
              </a:scene3d>
              <a:sp3d extrusionH="57150" prstMaterial="softEdge">
                <a:bevelT w="25400" h="38100"/>
              </a:sp3d>
            </a:bodyPr>
            <a:p>
              <a:pPr algn="ctr">
                <a:buClrTx/>
                <a:buSzTx/>
                <a:buFontTx/>
                <a:defRPr/>
              </a:pPr>
              <a:r>
                <a:rPr lang="zh-CN" altLang="en-US" sz="2800" b="1" kern="100"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rPr>
                <a:t>NAT的发展战略</a:t>
              </a:r>
              <a:endParaRPr lang="zh-CN" altLang="en-US" sz="2800" b="1" kern="100"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endParaRPr>
            </a:p>
          </p:txBody>
        </p:sp>
        <p:sp>
          <p:nvSpPr>
            <p:cNvPr id="72" name="椭圆 71"/>
            <p:cNvSpPr/>
            <p:nvPr/>
          </p:nvSpPr>
          <p:spPr bwMode="auto">
            <a:xfrm>
              <a:off x="3858" y="5163"/>
              <a:ext cx="1179" cy="1177"/>
            </a:xfrm>
            <a:prstGeom prst="ellipse">
              <a:avLst/>
            </a:prstGeom>
            <a:gradFill>
              <a:gsLst>
                <a:gs pos="47700">
                  <a:srgbClr val="F4DEBE"/>
                </a:gs>
                <a:gs pos="0">
                  <a:srgbClr val="D9A96A"/>
                </a:gs>
                <a:gs pos="100000">
                  <a:srgbClr val="F5E3C9"/>
                </a:gs>
              </a:gsLst>
              <a:lin ang="5400000" scaled="0"/>
            </a:gradFill>
            <a:ln w="9525">
              <a:noFill/>
            </a:ln>
            <a:effectLst>
              <a:outerShdw blurRad="508000" dist="596900" dir="3600000" sx="89000" sy="89000" algn="tl" rotWithShape="0">
                <a:schemeClr val="bg1">
                  <a:lumMod val="50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1" rIns="68580" bIns="34291" numCol="1" spcCol="0" rtlCol="0" fromWordArt="0" anchor="ctr" anchorCtr="0" forceAA="0" compatLnSpc="1">
              <a:noAutofit/>
            </a:bodyPr>
            <a:p>
              <a:pPr algn="ctr"/>
              <a:r>
                <a:rPr lang="zh-CN" sz="2800"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rPr>
                <a:t>叁</a:t>
              </a:r>
              <a:endParaRPr lang="zh-CN" sz="2800"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endParaRPr>
            </a:p>
          </p:txBody>
        </p:sp>
      </p:grpSp>
      <p:grpSp>
        <p:nvGrpSpPr>
          <p:cNvPr id="79" name="组合 78"/>
          <p:cNvGrpSpPr/>
          <p:nvPr/>
        </p:nvGrpSpPr>
        <p:grpSpPr>
          <a:xfrm>
            <a:off x="4850130" y="4182745"/>
            <a:ext cx="6078220" cy="746760"/>
            <a:chOff x="7638" y="6587"/>
            <a:chExt cx="9572" cy="1176"/>
          </a:xfrm>
        </p:grpSpPr>
        <p:sp>
          <p:nvSpPr>
            <p:cNvPr id="64" name="矩形 63"/>
            <p:cNvSpPr/>
            <p:nvPr/>
          </p:nvSpPr>
          <p:spPr>
            <a:xfrm rot="16200000">
              <a:off x="12656" y="3112"/>
              <a:ext cx="966" cy="8143"/>
            </a:xfrm>
            <a:prstGeom prst="rect">
              <a:avLst/>
            </a:prstGeom>
          </p:spPr>
          <p:txBody>
            <a:bodyPr vert="vert" wrap="square">
              <a:spAutoFit/>
              <a:scene3d>
                <a:camera prst="orthographicFront"/>
                <a:lightRig rig="soft" dir="t">
                  <a:rot lat="0" lon="0" rev="15600000"/>
                </a:lightRig>
              </a:scene3d>
              <a:sp3d extrusionH="57150" prstMaterial="softEdge">
                <a:bevelT w="25400" h="38100"/>
              </a:sp3d>
            </a:bodyPr>
            <a:p>
              <a:pPr algn="ctr">
                <a:buClrTx/>
                <a:buSzTx/>
                <a:buFontTx/>
                <a:defRPr/>
              </a:pPr>
              <a:r>
                <a:rPr lang="zh-CN" altLang="en-US" sz="2800" b="1" kern="100"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rPr>
                <a:t>NAT的商业模式与机制</a:t>
              </a:r>
              <a:endParaRPr lang="zh-CN" altLang="en-US" sz="2800" b="1" kern="100"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endParaRPr>
            </a:p>
          </p:txBody>
        </p:sp>
        <p:sp>
          <p:nvSpPr>
            <p:cNvPr id="73" name="椭圆 72"/>
            <p:cNvSpPr/>
            <p:nvPr/>
          </p:nvSpPr>
          <p:spPr bwMode="auto">
            <a:xfrm>
              <a:off x="7638" y="6587"/>
              <a:ext cx="1179" cy="1177"/>
            </a:xfrm>
            <a:prstGeom prst="ellipse">
              <a:avLst/>
            </a:prstGeom>
            <a:gradFill>
              <a:gsLst>
                <a:gs pos="47700">
                  <a:srgbClr val="F4DEBE"/>
                </a:gs>
                <a:gs pos="0">
                  <a:srgbClr val="D9A96A"/>
                </a:gs>
                <a:gs pos="100000">
                  <a:srgbClr val="F5E3C9"/>
                </a:gs>
              </a:gsLst>
              <a:lin ang="5400000" scaled="0"/>
            </a:gradFill>
            <a:ln w="9525">
              <a:noFill/>
            </a:ln>
            <a:effectLst>
              <a:outerShdw blurRad="508000" dist="596900" dir="3600000" sx="89000" sy="89000" algn="tl" rotWithShape="0">
                <a:schemeClr val="bg1">
                  <a:lumMod val="50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1" rIns="68580" bIns="34291" numCol="1" spcCol="0" rtlCol="0" fromWordArt="0" anchor="ctr" anchorCtr="0" forceAA="0" compatLnSpc="1">
              <a:noAutofit/>
            </a:bodyPr>
            <a:p>
              <a:pPr algn="ctr"/>
              <a:r>
                <a:rPr lang="zh-CN" sz="2800"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rPr>
                <a:t>肆</a:t>
              </a:r>
              <a:endParaRPr lang="zh-CN" sz="2800"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endParaRPr>
            </a:p>
          </p:txBody>
        </p:sp>
      </p:grpSp>
      <p:grpSp>
        <p:nvGrpSpPr>
          <p:cNvPr id="75" name="组合 74"/>
          <p:cNvGrpSpPr/>
          <p:nvPr/>
        </p:nvGrpSpPr>
        <p:grpSpPr>
          <a:xfrm>
            <a:off x="2450465" y="5034915"/>
            <a:ext cx="5363210" cy="746760"/>
            <a:chOff x="3859" y="7929"/>
            <a:chExt cx="8446" cy="1176"/>
          </a:xfrm>
        </p:grpSpPr>
        <p:sp>
          <p:nvSpPr>
            <p:cNvPr id="67" name="矩形 66"/>
            <p:cNvSpPr/>
            <p:nvPr/>
          </p:nvSpPr>
          <p:spPr>
            <a:xfrm rot="16200000">
              <a:off x="7751" y="4542"/>
              <a:ext cx="966" cy="8143"/>
            </a:xfrm>
            <a:prstGeom prst="rect">
              <a:avLst/>
            </a:prstGeom>
          </p:spPr>
          <p:txBody>
            <a:bodyPr vert="vert" wrap="square">
              <a:spAutoFit/>
              <a:scene3d>
                <a:camera prst="orthographicFront"/>
                <a:lightRig rig="soft" dir="t">
                  <a:rot lat="0" lon="0" rev="15600000"/>
                </a:lightRig>
              </a:scene3d>
              <a:sp3d extrusionH="57150" prstMaterial="softEdge">
                <a:bevelT w="25400" h="38100"/>
              </a:sp3d>
            </a:bodyPr>
            <a:p>
              <a:pPr marL="0" marR="0" lvl="0" algn="ctr" defTabSz="914400" rtl="0" eaLnBrk="1" fontAlgn="auto" latinLnBrk="0" hangingPunct="1">
                <a:lnSpc>
                  <a:spcPct val="100000"/>
                </a:lnSpc>
                <a:spcBef>
                  <a:spcPts val="0"/>
                </a:spcBef>
                <a:buClrTx/>
                <a:buSzTx/>
                <a:buFontTx/>
                <a:buNone/>
                <a:defRPr/>
              </a:pPr>
              <a:r>
                <a:rPr lang="zh-CN" altLang="en-US" sz="2800" b="1" kern="100"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rPr>
                <a:t>NAT的使命与价值</a:t>
              </a:r>
              <a:endParaRPr lang="zh-CN" altLang="en-US" sz="2800" b="1" kern="100" dirty="0">
                <a:gradFill>
                  <a:gsLst>
                    <a:gs pos="50000">
                      <a:srgbClr val="F4DEBE"/>
                    </a:gs>
                    <a:gs pos="0">
                      <a:srgbClr val="D9A96A"/>
                    </a:gs>
                    <a:gs pos="100000">
                      <a:srgbClr val="F5E3C9"/>
                    </a:gs>
                  </a:gsLst>
                  <a:lin ang="5400000" scaled="1"/>
                </a:gradFill>
                <a:latin typeface="微软雅黑" panose="020B0503020204020204" charset="-122"/>
                <a:ea typeface="微软雅黑" panose="020B0503020204020204" charset="-122"/>
                <a:cs typeface="微软雅黑" panose="020B0503020204020204" charset="-122"/>
                <a:sym typeface="+mn-ea"/>
              </a:endParaRPr>
            </a:p>
          </p:txBody>
        </p:sp>
        <p:sp>
          <p:nvSpPr>
            <p:cNvPr id="74" name="椭圆 73"/>
            <p:cNvSpPr/>
            <p:nvPr/>
          </p:nvSpPr>
          <p:spPr bwMode="auto">
            <a:xfrm>
              <a:off x="3859" y="7929"/>
              <a:ext cx="1179" cy="1177"/>
            </a:xfrm>
            <a:prstGeom prst="ellipse">
              <a:avLst/>
            </a:prstGeom>
            <a:gradFill>
              <a:gsLst>
                <a:gs pos="47700">
                  <a:srgbClr val="F4DEBE"/>
                </a:gs>
                <a:gs pos="0">
                  <a:srgbClr val="D9A96A"/>
                </a:gs>
                <a:gs pos="100000">
                  <a:srgbClr val="F5E3C9"/>
                </a:gs>
              </a:gsLst>
              <a:lin ang="5400000" scaled="0"/>
            </a:gradFill>
            <a:ln w="9525">
              <a:noFill/>
            </a:ln>
            <a:effectLst>
              <a:outerShdw blurRad="508000" dist="596900" dir="3600000" sx="89000" sy="89000" algn="tl" rotWithShape="0">
                <a:schemeClr val="bg1">
                  <a:lumMod val="50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1" rIns="68580" bIns="34291" numCol="1" spcCol="0" rtlCol="0" fromWordArt="0" anchor="ctr" anchorCtr="0" forceAA="0" compatLnSpc="1">
              <a:noAutofit/>
            </a:bodyPr>
            <a:p>
              <a:pPr algn="ctr"/>
              <a:r>
                <a:rPr lang="zh-CN" sz="2800"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rPr>
                <a:t>伍</a:t>
              </a:r>
              <a:endParaRPr lang="zh-CN" sz="2800" b="1" kern="0" spc="80" noProof="0" dirty="0">
                <a:ln>
                  <a:noFill/>
                </a:ln>
                <a:solidFill>
                  <a:schemeClr val="tx1">
                    <a:lumMod val="85000"/>
                    <a:lumOff val="15000"/>
                  </a:schemeClr>
                </a:solidFill>
                <a:effectLst/>
                <a:uLnTx/>
                <a:uFillTx/>
                <a:latin typeface="微软雅黑" panose="020B0503020204020204" charset="-122"/>
                <a:ea typeface="微软雅黑" panose="020B0503020204020204" charset="-122"/>
              </a:endParaRPr>
            </a:p>
          </p:txBody>
        </p:sp>
      </p:gr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6" fill="hold" nodeType="clickEffect">
                                  <p:stCondLst>
                                    <p:cond delay="0"/>
                                  </p:stCondLst>
                                  <p:childTnLst>
                                    <p:set>
                                      <p:cBhvr>
                                        <p:cTn id="6" dur="1" fill="hold">
                                          <p:stCondLst>
                                            <p:cond delay="0"/>
                                          </p:stCondLst>
                                        </p:cTn>
                                        <p:tgtEl>
                                          <p:spTgt spid="76"/>
                                        </p:tgtEl>
                                        <p:attrNameLst>
                                          <p:attrName>style.visibility</p:attrName>
                                        </p:attrNameLst>
                                      </p:cBhvr>
                                      <p:to>
                                        <p:strVal val="visible"/>
                                      </p:to>
                                    </p:set>
                                    <p:animEffect transition="in" filter="strips(downRight)">
                                      <p:cBhvr>
                                        <p:cTn id="7" dur="500"/>
                                        <p:tgtEl>
                                          <p:spTgt spid="76"/>
                                        </p:tgtEl>
                                      </p:cBhvr>
                                    </p:animEffect>
                                  </p:childTnLst>
                                </p:cTn>
                              </p:par>
                            </p:childTnLst>
                          </p:cTn>
                        </p:par>
                        <p:par>
                          <p:cTn id="8" fill="hold">
                            <p:stCondLst>
                              <p:cond delay="500"/>
                            </p:stCondLst>
                            <p:childTnLst>
                              <p:par>
                                <p:cTn id="9" presetID="18" presetClass="entr" presetSubtype="6" fill="hold" nodeType="afterEffect">
                                  <p:stCondLst>
                                    <p:cond delay="0"/>
                                  </p:stCondLst>
                                  <p:childTnLst>
                                    <p:set>
                                      <p:cBhvr>
                                        <p:cTn id="10" dur="1" fill="hold">
                                          <p:stCondLst>
                                            <p:cond delay="0"/>
                                          </p:stCondLst>
                                        </p:cTn>
                                        <p:tgtEl>
                                          <p:spTgt spid="77"/>
                                        </p:tgtEl>
                                        <p:attrNameLst>
                                          <p:attrName>style.visibility</p:attrName>
                                        </p:attrNameLst>
                                      </p:cBhvr>
                                      <p:to>
                                        <p:strVal val="visible"/>
                                      </p:to>
                                    </p:set>
                                    <p:animEffect transition="in" filter="strips(downRight)">
                                      <p:cBhvr>
                                        <p:cTn id="11" dur="500"/>
                                        <p:tgtEl>
                                          <p:spTgt spid="77"/>
                                        </p:tgtEl>
                                      </p:cBhvr>
                                    </p:animEffect>
                                  </p:childTnLst>
                                </p:cTn>
                              </p:par>
                            </p:childTnLst>
                          </p:cTn>
                        </p:par>
                        <p:par>
                          <p:cTn id="12" fill="hold">
                            <p:stCondLst>
                              <p:cond delay="1000"/>
                            </p:stCondLst>
                            <p:childTnLst>
                              <p:par>
                                <p:cTn id="13" presetID="18" presetClass="entr" presetSubtype="6" fill="hold" nodeType="afterEffect">
                                  <p:stCondLst>
                                    <p:cond delay="0"/>
                                  </p:stCondLst>
                                  <p:childTnLst>
                                    <p:set>
                                      <p:cBhvr>
                                        <p:cTn id="14" dur="1" fill="hold">
                                          <p:stCondLst>
                                            <p:cond delay="0"/>
                                          </p:stCondLst>
                                        </p:cTn>
                                        <p:tgtEl>
                                          <p:spTgt spid="78"/>
                                        </p:tgtEl>
                                        <p:attrNameLst>
                                          <p:attrName>style.visibility</p:attrName>
                                        </p:attrNameLst>
                                      </p:cBhvr>
                                      <p:to>
                                        <p:strVal val="visible"/>
                                      </p:to>
                                    </p:set>
                                    <p:animEffect transition="in" filter="strips(downRight)">
                                      <p:cBhvr>
                                        <p:cTn id="15" dur="500"/>
                                        <p:tgtEl>
                                          <p:spTgt spid="78"/>
                                        </p:tgtEl>
                                      </p:cBhvr>
                                    </p:animEffect>
                                  </p:childTnLst>
                                </p:cTn>
                              </p:par>
                            </p:childTnLst>
                          </p:cTn>
                        </p:par>
                        <p:par>
                          <p:cTn id="16" fill="hold">
                            <p:stCondLst>
                              <p:cond delay="1500"/>
                            </p:stCondLst>
                            <p:childTnLst>
                              <p:par>
                                <p:cTn id="17" presetID="18" presetClass="entr" presetSubtype="6" fill="hold" nodeType="afterEffect">
                                  <p:stCondLst>
                                    <p:cond delay="0"/>
                                  </p:stCondLst>
                                  <p:childTnLst>
                                    <p:set>
                                      <p:cBhvr>
                                        <p:cTn id="18" dur="1" fill="hold">
                                          <p:stCondLst>
                                            <p:cond delay="0"/>
                                          </p:stCondLst>
                                        </p:cTn>
                                        <p:tgtEl>
                                          <p:spTgt spid="79"/>
                                        </p:tgtEl>
                                        <p:attrNameLst>
                                          <p:attrName>style.visibility</p:attrName>
                                        </p:attrNameLst>
                                      </p:cBhvr>
                                      <p:to>
                                        <p:strVal val="visible"/>
                                      </p:to>
                                    </p:set>
                                    <p:animEffect transition="in" filter="strips(downRight)">
                                      <p:cBhvr>
                                        <p:cTn id="19" dur="500"/>
                                        <p:tgtEl>
                                          <p:spTgt spid="79"/>
                                        </p:tgtEl>
                                      </p:cBhvr>
                                    </p:animEffect>
                                  </p:childTnLst>
                                </p:cTn>
                              </p:par>
                            </p:childTnLst>
                          </p:cTn>
                        </p:par>
                        <p:par>
                          <p:cTn id="20" fill="hold">
                            <p:stCondLst>
                              <p:cond delay="2000"/>
                            </p:stCondLst>
                            <p:childTnLst>
                              <p:par>
                                <p:cTn id="21" presetID="18" presetClass="entr" presetSubtype="6" fill="hold" nodeType="afterEffect">
                                  <p:stCondLst>
                                    <p:cond delay="0"/>
                                  </p:stCondLst>
                                  <p:childTnLst>
                                    <p:set>
                                      <p:cBhvr>
                                        <p:cTn id="22" dur="1" fill="hold">
                                          <p:stCondLst>
                                            <p:cond delay="0"/>
                                          </p:stCondLst>
                                        </p:cTn>
                                        <p:tgtEl>
                                          <p:spTgt spid="75"/>
                                        </p:tgtEl>
                                        <p:attrNameLst>
                                          <p:attrName>style.visibility</p:attrName>
                                        </p:attrNameLst>
                                      </p:cBhvr>
                                      <p:to>
                                        <p:strVal val="visible"/>
                                      </p:to>
                                    </p:set>
                                    <p:animEffect transition="in" filter="strips(downRight)">
                                      <p:cBhvr>
                                        <p:cTn id="23"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文本框 63"/>
          <p:cNvSpPr txBox="1"/>
          <p:nvPr/>
        </p:nvSpPr>
        <p:spPr>
          <a:xfrm>
            <a:off x="1691446" y="1494995"/>
            <a:ext cx="2557110" cy="4708981"/>
          </a:xfrm>
          <a:prstGeom prst="rect">
            <a:avLst/>
          </a:prstGeom>
          <a:noFill/>
        </p:spPr>
        <p:txBody>
          <a:bodyPr wrap="non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30000" b="1" i="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cs typeface="微软雅黑" panose="020B0503020204020204" charset="-122"/>
              </a:rPr>
              <a:t>1</a:t>
            </a:r>
            <a:endParaRPr kumimoji="0" lang="zh-CN" altLang="en-US" sz="30000" b="1" i="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微软雅黑" panose="020B0503020204020204" charset="-122"/>
              <a:ea typeface="微软雅黑" panose="020B0503020204020204" charset="-122"/>
              <a:cs typeface="微软雅黑" panose="020B0503020204020204" charset="-122"/>
            </a:endParaRPr>
          </a:p>
        </p:txBody>
      </p:sp>
      <p:sp>
        <p:nvSpPr>
          <p:cNvPr id="65" name="文本框 64"/>
          <p:cNvSpPr txBox="1"/>
          <p:nvPr/>
        </p:nvSpPr>
        <p:spPr>
          <a:xfrm>
            <a:off x="4598682" y="2721687"/>
            <a:ext cx="4188460" cy="101473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6000" b="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sym typeface="+mn-lt"/>
              </a:rPr>
              <a:t>NAT</a:t>
            </a:r>
            <a:r>
              <a:rPr kumimoji="0" lang="zh-CN" altLang="en-US" sz="6000" b="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sym typeface="+mn-lt"/>
              </a:rPr>
              <a:t>的初心</a:t>
            </a:r>
            <a:endParaRPr kumimoji="0" lang="zh-CN" altLang="en-US" sz="6000" b="1" u="none" strike="noStrike" kern="1200" cap="none" spc="0" normalizeH="0" baseline="0" noProof="0" dirty="0">
              <a:ln>
                <a:noFill/>
              </a:ln>
              <a:gradFill>
                <a:gsLst>
                  <a:gs pos="50000">
                    <a:srgbClr val="F4DEBE"/>
                  </a:gs>
                  <a:gs pos="0">
                    <a:srgbClr val="D9A96A"/>
                  </a:gs>
                  <a:gs pos="100000">
                    <a:srgbClr val="F5E3C9"/>
                  </a:gs>
                </a:gsLst>
                <a:lin ang="5400000" scaled="1"/>
              </a:gradFill>
              <a:effectLst/>
              <a:uLnTx/>
              <a:uFillTx/>
              <a:latin typeface="Arial Black" panose="020B0A04020102020204" charset="0"/>
              <a:ea typeface="微软雅黑" panose="020B0503020204020204" charset="-122"/>
              <a:cs typeface="Arial Black" panose="020B0A04020102020204" charset="0"/>
              <a:sym typeface="+mn-lt"/>
            </a:endParaRPr>
          </a:p>
        </p:txBody>
      </p:sp>
    </p:spTree>
  </p:cSld>
  <p:clrMapOvr>
    <a:masterClrMapping/>
  </p:clrMapOvr>
  <mc:AlternateContent xmlns:mc="http://schemas.openxmlformats.org/markup-compatibility/2006">
    <mc:Choice xmlns:p14="http://schemas.microsoft.com/office/powerpoint/2010/main" Requires="p14">
      <p:transition p14:dur="500">
        <p:pull/>
      </p:transition>
    </mc:Choice>
    <mc:Fallback>
      <p:transition>
        <p:pull/>
      </p:transition>
    </mc:Fallback>
  </mc:AlternateContent>
</p:sld>
</file>

<file path=ppt/tags/tag1.xml><?xml version="1.0" encoding="utf-8"?>
<p:tagLst xmlns:p="http://schemas.openxmlformats.org/presentationml/2006/main">
  <p:tag name="PA" val="v3.0.0"/>
  <p:tag name="KSO_WM_UNIT_DIAGRAM_MODELTYPE" val="dynamicNum"/>
  <p:tag name="KSO_WM_BEAUTIFY_FLAG" val="#wm#"/>
  <p:tag name="KSO_WM_UNIT_TYPE" val="ζ_h_f"/>
  <p:tag name="KSO_WM_UNIT_DYNAMIC_NUM_END" val="1"/>
  <p:tag name="KSO_WM_UNIT_INDEX" val="1574500258726_1_1"/>
</p:tagLst>
</file>

<file path=ppt/tags/tag10.xml><?xml version="1.0" encoding="utf-8"?>
<p:tagLst xmlns:p="http://schemas.openxmlformats.org/presentationml/2006/main">
  <p:tag name="KSO_WM_TEMPLATE_CATEGORY" val="diagram"/>
  <p:tag name="KSO_WM_TEMPLATE_INDEX" val="20171623"/>
  <p:tag name="KSO_WM_UNIT_CLEAR" val="1"/>
  <p:tag name="KSO_WM_TAG_VERSION" val="1.0"/>
  <p:tag name="KSO_WM_BEAUTIFY_FLAG" val="#wm#"/>
  <p:tag name="KSO_WM_UNIT_TYPE" val="q_h_i"/>
  <p:tag name="KSO_WM_UNIT_INDEX" val="1_2_2"/>
  <p:tag name="KSO_WM_UNIT_ID" val="diagram20171623_3*q_h_i*1_2_2"/>
  <p:tag name="KSO_WM_UNIT_LAYERLEVEL" val="1_1_1"/>
  <p:tag name="KSO_WM_DIAGRAM_GROUP_CODE" val="q1-1"/>
  <p:tag name="KSO_WM_UNIT_LINE_FORE_SCHEMECOLOR_INDEX" val="14"/>
  <p:tag name="KSO_WM_UNIT_LINE_FILL_TYPE" val="2"/>
  <p:tag name="KSO_WM_UNIT_USESOURCEFORMAT_APPLY" val="1"/>
</p:tagLst>
</file>

<file path=ppt/tags/tag11.xml><?xml version="1.0" encoding="utf-8"?>
<p:tagLst xmlns:p="http://schemas.openxmlformats.org/presentationml/2006/main">
  <p:tag name="KSO_WM_TEMPLATE_CATEGORY" val="diagram"/>
  <p:tag name="KSO_WM_TEMPLATE_INDEX" val="20171623"/>
  <p:tag name="KSO_WM_TAG_VERSION" val="1.0"/>
  <p:tag name="KSO_WM_BEAUTIFY_FLAG" val="#wm#"/>
  <p:tag name="KSO_WM_UNIT_TYPE" val="q_h_f"/>
  <p:tag name="KSO_WM_UNIT_INDEX" val="1_2_1"/>
  <p:tag name="KSO_WM_UNIT_CLEAR" val="1"/>
  <p:tag name="KSO_WM_UNIT_LAYERLEVEL" val="1_1_1"/>
  <p:tag name="KSO_WM_UNIT_VALUE" val="39"/>
  <p:tag name="KSO_WM_UNIT_HIGHLIGHT" val="0"/>
  <p:tag name="KSO_WM_UNIT_COMPATIBLE" val="0"/>
  <p:tag name="KSO_WM_UNIT_PRESET_TEXT_INDEX" val="4"/>
  <p:tag name="KSO_WM_UNIT_PRESET_TEXT_LEN" val="57"/>
  <p:tag name="KSO_WM_DIAGRAM_GROUP_CODE" val="q1-1"/>
  <p:tag name="KSO_WM_UNIT_ID" val="diagram20171623_3*q_h_f*1_2_1"/>
  <p:tag name="KSO_WM_UNIT_TEXT_FILL_FORE_SCHEMECOLOR_INDEX" val="13"/>
  <p:tag name="KSO_WM_UNIT_TEXT_FILL_TYPE" val="1"/>
  <p:tag name="KSO_WM_UNIT_USESOURCEFORMAT_APPLY" val="1"/>
</p:tagLst>
</file>

<file path=ppt/tags/tag12.xml><?xml version="1.0" encoding="utf-8"?>
<p:tagLst xmlns:p="http://schemas.openxmlformats.org/presentationml/2006/main">
  <p:tag name="KSO_WM_TEMPLATE_CATEGORY" val="diagram"/>
  <p:tag name="KSO_WM_TEMPLATE_INDEX" val="20171623"/>
  <p:tag name="KSO_WM_UNIT_CLEAR" val="1"/>
  <p:tag name="KSO_WM_TAG_VERSION" val="1.0"/>
  <p:tag name="KSO_WM_BEAUTIFY_FLAG" val="#wm#"/>
  <p:tag name="KSO_WM_UNIT_TYPE" val="q_h_i"/>
  <p:tag name="KSO_WM_UNIT_INDEX" val="1_4_2"/>
  <p:tag name="KSO_WM_UNIT_ID" val="diagram20171623_3*q_h_i*1_4_2"/>
  <p:tag name="KSO_WM_UNIT_LAYERLEVEL" val="1_1_1"/>
  <p:tag name="KSO_WM_DIAGRAM_GROUP_CODE" val="q1-1"/>
  <p:tag name="KSO_WM_UNIT_LINE_FORE_SCHEMECOLOR_INDEX" val="14"/>
  <p:tag name="KSO_WM_UNIT_LINE_FILL_TYPE" val="2"/>
  <p:tag name="KSO_WM_UNIT_USESOURCEFORMAT_APPLY" val="1"/>
</p:tagLst>
</file>

<file path=ppt/tags/tag13.xml><?xml version="1.0" encoding="utf-8"?>
<p:tagLst xmlns:p="http://schemas.openxmlformats.org/presentationml/2006/main">
  <p:tag name="KSO_WM_TEMPLATE_CATEGORY" val="diagram"/>
  <p:tag name="KSO_WM_TEMPLATE_INDEX" val="20171623"/>
  <p:tag name="KSO_WM_TAG_VERSION" val="1.0"/>
  <p:tag name="KSO_WM_BEAUTIFY_FLAG" val="#wm#"/>
  <p:tag name="KSO_WM_UNIT_TYPE" val="q_h_f"/>
  <p:tag name="KSO_WM_UNIT_INDEX" val="1_4_1"/>
  <p:tag name="KSO_WM_UNIT_CLEAR" val="1"/>
  <p:tag name="KSO_WM_UNIT_LAYERLEVEL" val="1_1_1"/>
  <p:tag name="KSO_WM_UNIT_VALUE" val="39"/>
  <p:tag name="KSO_WM_UNIT_HIGHLIGHT" val="0"/>
  <p:tag name="KSO_WM_UNIT_COMPATIBLE" val="0"/>
  <p:tag name="KSO_WM_UNIT_PRESET_TEXT_INDEX" val="4"/>
  <p:tag name="KSO_WM_UNIT_PRESET_TEXT_LEN" val="57"/>
  <p:tag name="KSO_WM_DIAGRAM_GROUP_CODE" val="q1-1"/>
  <p:tag name="KSO_WM_UNIT_ID" val="diagram20171623_3*q_h_f*1_4_1"/>
  <p:tag name="KSO_WM_UNIT_TEXT_FILL_FORE_SCHEMECOLOR_INDEX" val="13"/>
  <p:tag name="KSO_WM_UNIT_TEXT_FILL_TYPE" val="1"/>
  <p:tag name="KSO_WM_UNIT_USESOURCEFORMAT_APPLY" val="1"/>
</p:tagLst>
</file>

<file path=ppt/tags/tag14.xml><?xml version="1.0" encoding="utf-8"?>
<p:tagLst xmlns:p="http://schemas.openxmlformats.org/presentationml/2006/main">
  <p:tag name="KSO_WM_TEMPLATE_CATEGORY" val="diagram"/>
  <p:tag name="KSO_WM_TEMPLATE_INDEX" val="20171623"/>
  <p:tag name="KSO_WM_UNIT_CLEAR" val="1"/>
  <p:tag name="KSO_WM_TAG_VERSION" val="1.0"/>
  <p:tag name="KSO_WM_BEAUTIFY_FLAG" val="#wm#"/>
  <p:tag name="KSO_WM_UNIT_TYPE" val="q_h_i"/>
  <p:tag name="KSO_WM_UNIT_INDEX" val="1_3_2"/>
  <p:tag name="KSO_WM_UNIT_ID" val="diagram20171623_3*q_h_i*1_3_2"/>
  <p:tag name="KSO_WM_UNIT_LAYERLEVEL" val="1_1_1"/>
  <p:tag name="KSO_WM_DIAGRAM_GROUP_CODE" val="q1-1"/>
  <p:tag name="KSO_WM_UNIT_LINE_FORE_SCHEMECOLOR_INDEX" val="14"/>
  <p:tag name="KSO_WM_UNIT_LINE_FILL_TYPE" val="2"/>
  <p:tag name="KSO_WM_UNIT_USESOURCEFORMAT_APPLY" val="1"/>
</p:tagLst>
</file>

<file path=ppt/tags/tag15.xml><?xml version="1.0" encoding="utf-8"?>
<p:tagLst xmlns:p="http://schemas.openxmlformats.org/presentationml/2006/main">
  <p:tag name="KSO_WM_TEMPLATE_CATEGORY" val="diagram"/>
  <p:tag name="KSO_WM_TEMPLATE_INDEX" val="20171623"/>
  <p:tag name="KSO_WM_TAG_VERSION" val="1.0"/>
  <p:tag name="KSO_WM_BEAUTIFY_FLAG" val="#wm#"/>
  <p:tag name="KSO_WM_UNIT_TYPE" val="q_h_f"/>
  <p:tag name="KSO_WM_UNIT_INDEX" val="1_3_1"/>
  <p:tag name="KSO_WM_UNIT_CLEAR" val="1"/>
  <p:tag name="KSO_WM_UNIT_LAYERLEVEL" val="1_1_1"/>
  <p:tag name="KSO_WM_UNIT_VALUE" val="39"/>
  <p:tag name="KSO_WM_UNIT_HIGHLIGHT" val="0"/>
  <p:tag name="KSO_WM_UNIT_COMPATIBLE" val="0"/>
  <p:tag name="KSO_WM_UNIT_PRESET_TEXT_INDEX" val="4"/>
  <p:tag name="KSO_WM_UNIT_PRESET_TEXT_LEN" val="57"/>
  <p:tag name="KSO_WM_DIAGRAM_GROUP_CODE" val="q1-1"/>
  <p:tag name="KSO_WM_UNIT_ID" val="diagram20171623_3*q_h_f*1_3_1"/>
  <p:tag name="KSO_WM_UNIT_TEXT_FILL_FORE_SCHEMECOLOR_INDEX" val="13"/>
  <p:tag name="KSO_WM_UNIT_TEXT_FILL_TYPE" val="1"/>
  <p:tag name="KSO_WM_UNIT_USESOURCEFORMAT_APPLY" val="1"/>
</p:tagLst>
</file>

<file path=ppt/tags/tag16.xml><?xml version="1.0" encoding="utf-8"?>
<p:tagLst xmlns:p="http://schemas.openxmlformats.org/presentationml/2006/main">
  <p:tag name="KSO_WM_TEMPLATE_CATEGORY" val="diagram"/>
  <p:tag name="KSO_WM_TEMPLATE_INDEX" val="20171623"/>
  <p:tag name="KSO_WM_UNIT_CLEAR" val="1"/>
  <p:tag name="KSO_WM_TAG_VERSION" val="1.0"/>
  <p:tag name="KSO_WM_BEAUTIFY_FLAG" val="#wm#"/>
  <p:tag name="KSO_WM_UNIT_TYPE" val="q_h_i"/>
  <p:tag name="KSO_WM_UNIT_INDEX" val="1_2_1"/>
  <p:tag name="KSO_WM_UNIT_ID" val="diagram20171623_3*q_h_i*1_2_1"/>
  <p:tag name="KSO_WM_UNIT_LAYERLEVEL" val="1_1_1"/>
  <p:tag name="KSO_WM_DIAGRAM_GROUP_CODE" val="q1-1"/>
  <p:tag name="KSO_WM_UNIT_FILL_FORE_SCHEMECOLOR_INDEX" val="6"/>
  <p:tag name="KSO_WM_UNIT_FILL_TYPE" val="1"/>
  <p:tag name="KSO_WM_UNIT_TEXT_FILL_FORE_SCHEMECOLOR_INDEX" val="13"/>
  <p:tag name="KSO_WM_UNIT_TEXT_FILL_TYPE" val="1"/>
  <p:tag name="KSO_WM_UNIT_USESOURCEFORMAT_APPLY" val="1"/>
</p:tagLst>
</file>

<file path=ppt/tags/tag17.xml><?xml version="1.0" encoding="utf-8"?>
<p:tagLst xmlns:p="http://schemas.openxmlformats.org/presentationml/2006/main">
  <p:tag name="KSO_WM_TEMPLATE_CATEGORY" val="diagram"/>
  <p:tag name="KSO_WM_TEMPLATE_INDEX" val="20171623"/>
  <p:tag name="KSO_WM_UNIT_CLEAR" val="1"/>
  <p:tag name="KSO_WM_TAG_VERSION" val="1.0"/>
  <p:tag name="KSO_WM_BEAUTIFY_FLAG" val="#wm#"/>
  <p:tag name="KSO_WM_UNIT_TYPE" val="q_h_i"/>
  <p:tag name="KSO_WM_UNIT_INDEX" val="1_3_1"/>
  <p:tag name="KSO_WM_UNIT_ID" val="diagram20171623_3*q_h_i*1_3_1"/>
  <p:tag name="KSO_WM_UNIT_LAYERLEVEL" val="1_1_1"/>
  <p:tag name="KSO_WM_DIAGRAM_GROUP_CODE" val="q1-1"/>
  <p:tag name="KSO_WM_UNIT_FILL_FORE_SCHEMECOLOR_INDEX" val="5"/>
  <p:tag name="KSO_WM_UNIT_FILL_TYPE" val="1"/>
  <p:tag name="KSO_WM_UNIT_TEXT_FILL_FORE_SCHEMECOLOR_INDEX" val="13"/>
  <p:tag name="KSO_WM_UNIT_TEXT_FILL_TYPE" val="1"/>
  <p:tag name="KSO_WM_UNIT_USESOURCEFORMAT_APPLY" val="1"/>
</p:tagLst>
</file>

<file path=ppt/tags/tag18.xml><?xml version="1.0" encoding="utf-8"?>
<p:tagLst xmlns:p="http://schemas.openxmlformats.org/presentationml/2006/main">
  <p:tag name="KSO_WM_TEMPLATE_CATEGORY" val="diagram"/>
  <p:tag name="KSO_WM_TEMPLATE_INDEX" val="20171623"/>
  <p:tag name="KSO_WM_UNIT_CLEAR" val="1"/>
  <p:tag name="KSO_WM_TAG_VERSION" val="1.0"/>
  <p:tag name="KSO_WM_BEAUTIFY_FLAG" val="#wm#"/>
  <p:tag name="KSO_WM_UNIT_TYPE" val="q_h_i"/>
  <p:tag name="KSO_WM_UNIT_INDEX" val="1_4_1"/>
  <p:tag name="KSO_WM_UNIT_ID" val="diagram20171623_3*q_h_i*1_4_1"/>
  <p:tag name="KSO_WM_UNIT_LAYERLEVEL" val="1_1_1"/>
  <p:tag name="KSO_WM_DIAGRAM_GROUP_CODE" val="q1-1"/>
  <p:tag name="KSO_WM_UNIT_FILL_FORE_SCHEMECOLOR_INDEX" val="6"/>
  <p:tag name="KSO_WM_UNIT_FILL_TYPE" val="1"/>
  <p:tag name="KSO_WM_UNIT_TEXT_FILL_FORE_SCHEMECOLOR_INDEX" val="13"/>
  <p:tag name="KSO_WM_UNIT_TEXT_FILL_TYPE" val="1"/>
  <p:tag name="KSO_WM_UNIT_USESOURCEFORMAT_APPLY" val="1"/>
</p:tagLst>
</file>

<file path=ppt/tags/tag19.xml><?xml version="1.0" encoding="utf-8"?>
<p:tagLst xmlns:p="http://schemas.openxmlformats.org/presentationml/2006/main">
  <p:tag name="KSO_WM_TEMPLATE_CATEGORY" val="diagram"/>
  <p:tag name="KSO_WM_TEMPLATE_INDEX" val="20171623"/>
  <p:tag name="KSO_WM_UNIT_CLEAR" val="1"/>
  <p:tag name="KSO_WM_TAG_VERSION" val="1.0"/>
  <p:tag name="KSO_WM_BEAUTIFY_FLAG" val="#wm#"/>
  <p:tag name="KSO_WM_UNIT_TYPE" val="q_h_i"/>
  <p:tag name="KSO_WM_UNIT_INDEX" val="1_1_3"/>
  <p:tag name="KSO_WM_UNIT_ID" val="diagram20171623_3*q_h_i*1_1_3"/>
  <p:tag name="KSO_WM_UNIT_LAYERLEVEL" val="1_1_1"/>
  <p:tag name="KSO_WM_DIAGRAM_GROUP_CODE" val="q1-1"/>
  <p:tag name="KSO_WM_UNIT_FILL_FORE_SCHEMECOLOR_INDEX" val="5"/>
  <p:tag name="KSO_WM_UNIT_FILL_TYPE" val="1"/>
  <p:tag name="KSO_WM_UNIT_TEXT_FILL_FORE_SCHEMECOLOR_INDEX" val="13"/>
  <p:tag name="KSO_WM_UNIT_TEXT_FILL_TYPE" val="1"/>
  <p:tag name="KSO_WM_UNIT_USESOURCEFORMAT_APPLY" val="1"/>
</p:tagLst>
</file>

<file path=ppt/tags/tag2.xml><?xml version="1.0" encoding="utf-8"?>
<p:tagLst xmlns:p="http://schemas.openxmlformats.org/presentationml/2006/main">
  <p:tag name="PA" val="v3.0.0"/>
  <p:tag name="KSO_WM_UNIT_DIAGRAM_MODELTYPE" val="dynamicNum"/>
  <p:tag name="KSO_WM_BEAUTIFY_FLAG" val="#wm#"/>
  <p:tag name="KSO_WM_UNIT_TYPE" val="ζ_h_f"/>
  <p:tag name="KSO_WM_UNIT_DYNAMIC_NUM_END" val="1"/>
  <p:tag name="KSO_WM_UNIT_INDEX" val="1574502934221_1_1"/>
</p:tagLst>
</file>

<file path=ppt/tags/tag20.xml><?xml version="1.0" encoding="utf-8"?>
<p:tagLst xmlns:p="http://schemas.openxmlformats.org/presentationml/2006/main">
  <p:tag name="PA" val="v3.0.0"/>
</p:tagLst>
</file>

<file path=ppt/tags/tag21.xml><?xml version="1.0" encoding="utf-8"?>
<p:tagLst xmlns:p="http://schemas.openxmlformats.org/presentationml/2006/main">
  <p:tag name="PA" val="v3.0.0"/>
</p:tagLst>
</file>

<file path=ppt/tags/tag22.xml><?xml version="1.0" encoding="utf-8"?>
<p:tagLst xmlns:p="http://schemas.openxmlformats.org/presentationml/2006/main">
  <p:tag name="PA" val="v3.0.0"/>
</p:tagLst>
</file>

<file path=ppt/tags/tag23.xml><?xml version="1.0" encoding="utf-8"?>
<p:tagLst xmlns:p="http://schemas.openxmlformats.org/presentationml/2006/main">
  <p:tag name="PA" val="v3.0.0"/>
</p:tagLst>
</file>

<file path=ppt/tags/tag24.xml><?xml version="1.0" encoding="utf-8"?>
<p:tagLst xmlns:p="http://schemas.openxmlformats.org/presentationml/2006/main">
  <p:tag name="PA" val="v3.0.0"/>
</p:tagLst>
</file>

<file path=ppt/tags/tag25.xml><?xml version="1.0" encoding="utf-8"?>
<p:tagLst xmlns:p="http://schemas.openxmlformats.org/presentationml/2006/main">
  <p:tag name="PA" val="v3.0.0"/>
</p:tagLst>
</file>

<file path=ppt/tags/tag3.xml><?xml version="1.0" encoding="utf-8"?>
<p:tagLst xmlns:p="http://schemas.openxmlformats.org/presentationml/2006/main">
  <p:tag name="PA" val="v3.0.0"/>
</p:tagLst>
</file>

<file path=ppt/tags/tag4.xml><?xml version="1.0" encoding="utf-8"?>
<p:tagLst xmlns:p="http://schemas.openxmlformats.org/presentationml/2006/main">
  <p:tag name="PA" val="v3.0.0"/>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1_3"/>
  <p:tag name="KSO_WM_UNIT_ID" val="diagram20200110_2*q_h_i*1_1_3"/>
  <p:tag name="KSO_WM_TEMPLATE_CATEGORY" val="diagram"/>
  <p:tag name="KSO_WM_TEMPLATE_INDEX" val="20200110"/>
  <p:tag name="KSO_WM_UNIT_LAYERLEVEL" val="1_1_1"/>
  <p:tag name="KSO_WM_TAG_VERSION" val="1.0"/>
  <p:tag name="KSO_WM_BEAUTIFY_FLAG" val="#wm#"/>
  <p:tag name="KSO_WM_UNIT_TEXT_FILL_FORE_SCHEMECOLOR_INDEX" val="13"/>
  <p:tag name="KSO_WM_UNIT_TEXT_FILL_TYPE" val="1"/>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2_5"/>
  <p:tag name="KSO_WM_UNIT_ID" val="diagram20200110_2*q_h_i*1_2_5"/>
  <p:tag name="KSO_WM_TEMPLATE_CATEGORY" val="diagram"/>
  <p:tag name="KSO_WM_TEMPLATE_INDEX" val="20200110"/>
  <p:tag name="KSO_WM_UNIT_LAYERLEVEL" val="1_1_1"/>
  <p:tag name="KSO_WM_TAG_VERSION" val="1.0"/>
  <p:tag name="KSO_WM_BEAUTIFY_FLAG" val="#wm#"/>
  <p:tag name="KSO_WM_UNIT_TEXT_FILL_FORE_SCHEMECOLOR_INDEX" val="13"/>
  <p:tag name="KSO_WM_UNIT_TEXT_FILL_TYPE" val="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q1-1"/>
  <p:tag name="KSO_WM_UNIT_TYPE" val="q_h_i"/>
  <p:tag name="KSO_WM_UNIT_INDEX" val="1_3_9"/>
  <p:tag name="KSO_WM_UNIT_ID" val="diagram20200110_2*q_h_i*1_3_9"/>
  <p:tag name="KSO_WM_TEMPLATE_CATEGORY" val="diagram"/>
  <p:tag name="KSO_WM_TEMPLATE_INDEX" val="20200110"/>
  <p:tag name="KSO_WM_UNIT_LAYERLEVEL" val="1_1_1"/>
  <p:tag name="KSO_WM_TAG_VERSION" val="1.0"/>
  <p:tag name="KSO_WM_BEAUTIFY_FLAG" val="#wm#"/>
  <p:tag name="KSO_WM_UNIT_TEXT_FILL_FORE_SCHEMECOLOR_INDEX" val="13"/>
  <p:tag name="KSO_WM_UNIT_TEXT_FILL_TYPE" val="1"/>
</p:tagLst>
</file>

<file path=ppt/tags/tag8.xml><?xml version="1.0" encoding="utf-8"?>
<p:tagLst xmlns:p="http://schemas.openxmlformats.org/presentationml/2006/main">
  <p:tag name="KSO_WM_TEMPLATE_CATEGORY" val="diagram"/>
  <p:tag name="KSO_WM_TEMPLATE_INDEX" val="20171623"/>
  <p:tag name="KSO_WM_UNIT_CLEAR" val="1"/>
  <p:tag name="KSO_WM_TAG_VERSION" val="1.0"/>
  <p:tag name="KSO_WM_BEAUTIFY_FLAG" val="#wm#"/>
  <p:tag name="KSO_WM_UNIT_TYPE" val="q_h_i"/>
  <p:tag name="KSO_WM_UNIT_INDEX" val="1_1_1"/>
  <p:tag name="KSO_WM_UNIT_ID" val="diagram20171623_3*q_h_i*1_1_1"/>
  <p:tag name="KSO_WM_UNIT_LAYERLEVEL" val="1_1_1"/>
  <p:tag name="KSO_WM_DIAGRAM_GROUP_CODE" val="q1-1"/>
  <p:tag name="KSO_WM_UNIT_LINE_FORE_SCHEMECOLOR_INDEX" val="14"/>
  <p:tag name="KSO_WM_UNIT_LINE_FILL_TYPE" val="2"/>
  <p:tag name="KSO_WM_UNIT_USESOURCEFORMAT_APPLY" val="1"/>
</p:tagLst>
</file>

<file path=ppt/tags/tag9.xml><?xml version="1.0" encoding="utf-8"?>
<p:tagLst xmlns:p="http://schemas.openxmlformats.org/presentationml/2006/main">
  <p:tag name="KSO_WM_TEMPLATE_CATEGORY" val="diagram"/>
  <p:tag name="KSO_WM_TEMPLATE_INDEX" val="20171623"/>
  <p:tag name="KSO_WM_TAG_VERSION" val="1.0"/>
  <p:tag name="KSO_WM_BEAUTIFY_FLAG" val="#wm#"/>
  <p:tag name="KSO_WM_UNIT_TYPE" val="q_h_f"/>
  <p:tag name="KSO_WM_UNIT_INDEX" val="1_1_1"/>
  <p:tag name="KSO_WM_UNIT_CLEAR" val="1"/>
  <p:tag name="KSO_WM_UNIT_LAYERLEVEL" val="1_1_1"/>
  <p:tag name="KSO_WM_UNIT_VALUE" val="39"/>
  <p:tag name="KSO_WM_UNIT_HIGHLIGHT" val="0"/>
  <p:tag name="KSO_WM_UNIT_COMPATIBLE" val="0"/>
  <p:tag name="KSO_WM_UNIT_PRESET_TEXT_INDEX" val="4"/>
  <p:tag name="KSO_WM_UNIT_PRESET_TEXT_LEN" val="57"/>
  <p:tag name="KSO_WM_DIAGRAM_GROUP_CODE" val="q1-1"/>
  <p:tag name="KSO_WM_UNIT_ID" val="diagram20171623_3*q_h_f*1_1_1"/>
  <p:tag name="KSO_WM_UNIT_TEXT_FILL_FORE_SCHEMECOLOR_INDEX" val="13"/>
  <p:tag name="KSO_WM_UNIT_TEXT_FILL_TYPE" val="1"/>
  <p:tag name="KSO_WM_UNIT_USESOURCEFORMAT_APPLY"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0</TotalTime>
  <Words>3170</Words>
  <Application>WPS 演示</Application>
  <PresentationFormat>宽屏</PresentationFormat>
  <Paragraphs>337</Paragraphs>
  <Slides>33</Slides>
  <Notes>0</Notes>
  <HiddenSlides>0</HiddenSlides>
  <MMClips>0</MMClips>
  <ScaleCrop>false</ScaleCrop>
  <HeadingPairs>
    <vt:vector size="6" baseType="variant">
      <vt:variant>
        <vt:lpstr>已用的字体</vt:lpstr>
      </vt:variant>
      <vt:variant>
        <vt:i4>24</vt:i4>
      </vt:variant>
      <vt:variant>
        <vt:lpstr>主题</vt:lpstr>
      </vt:variant>
      <vt:variant>
        <vt:i4>2</vt:i4>
      </vt:variant>
      <vt:variant>
        <vt:lpstr>幻灯片标题</vt:lpstr>
      </vt:variant>
      <vt:variant>
        <vt:i4>33</vt:i4>
      </vt:variant>
    </vt:vector>
  </HeadingPairs>
  <TitlesOfParts>
    <vt:vector size="59" baseType="lpstr">
      <vt:lpstr>Arial</vt:lpstr>
      <vt:lpstr>宋体</vt:lpstr>
      <vt:lpstr>Wingdings</vt:lpstr>
      <vt:lpstr>Arial Black</vt:lpstr>
      <vt:lpstr>微软雅黑</vt:lpstr>
      <vt:lpstr>汉仪大宋简</vt:lpstr>
      <vt:lpstr>Lao UI</vt:lpstr>
      <vt:lpstr>微软雅黑 Light</vt:lpstr>
      <vt:lpstr>Calibri</vt:lpstr>
      <vt:lpstr>汉仪力量黑简</vt:lpstr>
      <vt:lpstr>黑体</vt:lpstr>
      <vt:lpstr>Nexa Light</vt:lpstr>
      <vt:lpstr>Arial</vt:lpstr>
      <vt:lpstr>Arial Unicode MS</vt:lpstr>
      <vt:lpstr>等线 Light</vt:lpstr>
      <vt:lpstr>等线</vt:lpstr>
      <vt:lpstr>Calibri</vt:lpstr>
      <vt:lpstr>方正小标宋简体</vt:lpstr>
      <vt:lpstr>方正正黑简体</vt:lpstr>
      <vt:lpstr>幼圆</vt:lpstr>
      <vt:lpstr>Wide Latin</vt:lpstr>
      <vt:lpstr>Segoe Print</vt:lpstr>
      <vt:lpstr>Segoe UI Symbol</vt:lpstr>
      <vt:lpstr>Verdana</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Leave me alone.</cp:lastModifiedBy>
  <cp:revision>72</cp:revision>
  <dcterms:created xsi:type="dcterms:W3CDTF">2019-11-09T01:52:00Z</dcterms:created>
  <dcterms:modified xsi:type="dcterms:W3CDTF">2019-11-30T01:06:12Z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2052-11.1.0.9208</vt:lpwstr>
  </property>
</Properties>
</file>

<file path=docProps/thumbnail.jpeg>
</file>